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817" r:id="rId1"/>
    <p:sldMasterId id="2147484830" r:id="rId2"/>
    <p:sldMasterId id="2147484842" r:id="rId3"/>
    <p:sldMasterId id="2147484854" r:id="rId4"/>
    <p:sldMasterId id="2147484866" r:id="rId5"/>
  </p:sldMasterIdLst>
  <p:notesMasterIdLst>
    <p:notesMasterId r:id="rId74"/>
  </p:notesMasterIdLst>
  <p:handoutMasterIdLst>
    <p:handoutMasterId r:id="rId75"/>
  </p:handoutMasterIdLst>
  <p:sldIdLst>
    <p:sldId id="706" r:id="rId6"/>
    <p:sldId id="707" r:id="rId7"/>
    <p:sldId id="739" r:id="rId8"/>
    <p:sldId id="740" r:id="rId9"/>
    <p:sldId id="709" r:id="rId10"/>
    <p:sldId id="733" r:id="rId11"/>
    <p:sldId id="710" r:id="rId12"/>
    <p:sldId id="732" r:id="rId13"/>
    <p:sldId id="711" r:id="rId14"/>
    <p:sldId id="712" r:id="rId15"/>
    <p:sldId id="713" r:id="rId16"/>
    <p:sldId id="720" r:id="rId17"/>
    <p:sldId id="714" r:id="rId18"/>
    <p:sldId id="738" r:id="rId19"/>
    <p:sldId id="716" r:id="rId20"/>
    <p:sldId id="717" r:id="rId21"/>
    <p:sldId id="734" r:id="rId22"/>
    <p:sldId id="694" r:id="rId23"/>
    <p:sldId id="492" r:id="rId24"/>
    <p:sldId id="488" r:id="rId25"/>
    <p:sldId id="696" r:id="rId26"/>
    <p:sldId id="663" r:id="rId27"/>
    <p:sldId id="661" r:id="rId28"/>
    <p:sldId id="665" r:id="rId29"/>
    <p:sldId id="742" r:id="rId30"/>
    <p:sldId id="697" r:id="rId31"/>
    <p:sldId id="705" r:id="rId32"/>
    <p:sldId id="703" r:id="rId33"/>
    <p:sldId id="702" r:id="rId34"/>
    <p:sldId id="700" r:id="rId35"/>
    <p:sldId id="718" r:id="rId36"/>
    <p:sldId id="609" r:id="rId37"/>
    <p:sldId id="604" r:id="rId38"/>
    <p:sldId id="605" r:id="rId39"/>
    <p:sldId id="606" r:id="rId40"/>
    <p:sldId id="607" r:id="rId41"/>
    <p:sldId id="608" r:id="rId42"/>
    <p:sldId id="522" r:id="rId43"/>
    <p:sldId id="662" r:id="rId44"/>
    <p:sldId id="666" r:id="rId45"/>
    <p:sldId id="652" r:id="rId46"/>
    <p:sldId id="613" r:id="rId47"/>
    <p:sldId id="593" r:id="rId48"/>
    <p:sldId id="595" r:id="rId49"/>
    <p:sldId id="730" r:id="rId50"/>
    <p:sldId id="675" r:id="rId51"/>
    <p:sldId id="671" r:id="rId52"/>
    <p:sldId id="580" r:id="rId53"/>
    <p:sldId id="719" r:id="rId54"/>
    <p:sldId id="512" r:id="rId55"/>
    <p:sldId id="722" r:id="rId56"/>
    <p:sldId id="721" r:id="rId57"/>
    <p:sldId id="589" r:id="rId58"/>
    <p:sldId id="723" r:id="rId59"/>
    <p:sldId id="612" r:id="rId60"/>
    <p:sldId id="724" r:id="rId61"/>
    <p:sldId id="725" r:id="rId62"/>
    <p:sldId id="728" r:id="rId63"/>
    <p:sldId id="729" r:id="rId64"/>
    <p:sldId id="743" r:id="rId65"/>
    <p:sldId id="726" r:id="rId66"/>
    <p:sldId id="727" r:id="rId67"/>
    <p:sldId id="676" r:id="rId68"/>
    <p:sldId id="586" r:id="rId69"/>
    <p:sldId id="620" r:id="rId70"/>
    <p:sldId id="621" r:id="rId71"/>
    <p:sldId id="622" r:id="rId72"/>
    <p:sldId id="704" r:id="rId73"/>
  </p:sldIdLst>
  <p:sldSz cx="9906000" cy="6858000" type="A4"/>
  <p:notesSz cx="7102475" cy="9388475"/>
  <p:defaultTextStyle>
    <a:defPPr>
      <a:defRPr lang="en-US"/>
    </a:defPPr>
    <a:lvl1pPr algn="l" rtl="0" fontAlgn="base">
      <a:spcBef>
        <a:spcPct val="0"/>
      </a:spcBef>
      <a:spcAft>
        <a:spcPct val="0"/>
      </a:spcAft>
      <a:defRPr sz="2000" kern="1200">
        <a:solidFill>
          <a:schemeClr val="tx1"/>
        </a:solidFill>
        <a:latin typeface="Verdana" pitchFamily="34" charset="0"/>
        <a:ea typeface="+mn-ea"/>
        <a:cs typeface="+mn-cs"/>
      </a:defRPr>
    </a:lvl1pPr>
    <a:lvl2pPr marL="457200" algn="l" rtl="0" fontAlgn="base">
      <a:spcBef>
        <a:spcPct val="0"/>
      </a:spcBef>
      <a:spcAft>
        <a:spcPct val="0"/>
      </a:spcAft>
      <a:defRPr sz="2000" kern="1200">
        <a:solidFill>
          <a:schemeClr val="tx1"/>
        </a:solidFill>
        <a:latin typeface="Verdana" pitchFamily="34" charset="0"/>
        <a:ea typeface="+mn-ea"/>
        <a:cs typeface="+mn-cs"/>
      </a:defRPr>
    </a:lvl2pPr>
    <a:lvl3pPr marL="914400" algn="l" rtl="0" fontAlgn="base">
      <a:spcBef>
        <a:spcPct val="0"/>
      </a:spcBef>
      <a:spcAft>
        <a:spcPct val="0"/>
      </a:spcAft>
      <a:defRPr sz="2000" kern="1200">
        <a:solidFill>
          <a:schemeClr val="tx1"/>
        </a:solidFill>
        <a:latin typeface="Verdana" pitchFamily="34" charset="0"/>
        <a:ea typeface="+mn-ea"/>
        <a:cs typeface="+mn-cs"/>
      </a:defRPr>
    </a:lvl3pPr>
    <a:lvl4pPr marL="1371600" algn="l" rtl="0" fontAlgn="base">
      <a:spcBef>
        <a:spcPct val="0"/>
      </a:spcBef>
      <a:spcAft>
        <a:spcPct val="0"/>
      </a:spcAft>
      <a:defRPr sz="2000" kern="1200">
        <a:solidFill>
          <a:schemeClr val="tx1"/>
        </a:solidFill>
        <a:latin typeface="Verdana" pitchFamily="34" charset="0"/>
        <a:ea typeface="+mn-ea"/>
        <a:cs typeface="+mn-cs"/>
      </a:defRPr>
    </a:lvl4pPr>
    <a:lvl5pPr marL="1828800" algn="l" rtl="0" fontAlgn="base">
      <a:spcBef>
        <a:spcPct val="0"/>
      </a:spcBef>
      <a:spcAft>
        <a:spcPct val="0"/>
      </a:spcAft>
      <a:defRPr sz="2000" kern="1200">
        <a:solidFill>
          <a:schemeClr val="tx1"/>
        </a:solidFill>
        <a:latin typeface="Verdana" pitchFamily="34" charset="0"/>
        <a:ea typeface="+mn-ea"/>
        <a:cs typeface="+mn-cs"/>
      </a:defRPr>
    </a:lvl5pPr>
    <a:lvl6pPr marL="2286000" algn="l" defTabSz="914400" rtl="0" eaLnBrk="1" latinLnBrk="0" hangingPunct="1">
      <a:defRPr sz="2000" kern="1200">
        <a:solidFill>
          <a:schemeClr val="tx1"/>
        </a:solidFill>
        <a:latin typeface="Verdana" pitchFamily="34" charset="0"/>
        <a:ea typeface="+mn-ea"/>
        <a:cs typeface="+mn-cs"/>
      </a:defRPr>
    </a:lvl6pPr>
    <a:lvl7pPr marL="2743200" algn="l" defTabSz="914400" rtl="0" eaLnBrk="1" latinLnBrk="0" hangingPunct="1">
      <a:defRPr sz="2000" kern="1200">
        <a:solidFill>
          <a:schemeClr val="tx1"/>
        </a:solidFill>
        <a:latin typeface="Verdana" pitchFamily="34" charset="0"/>
        <a:ea typeface="+mn-ea"/>
        <a:cs typeface="+mn-cs"/>
      </a:defRPr>
    </a:lvl7pPr>
    <a:lvl8pPr marL="3200400" algn="l" defTabSz="914400" rtl="0" eaLnBrk="1" latinLnBrk="0" hangingPunct="1">
      <a:defRPr sz="2000" kern="1200">
        <a:solidFill>
          <a:schemeClr val="tx1"/>
        </a:solidFill>
        <a:latin typeface="Verdana" pitchFamily="34" charset="0"/>
        <a:ea typeface="+mn-ea"/>
        <a:cs typeface="+mn-cs"/>
      </a:defRPr>
    </a:lvl8pPr>
    <a:lvl9pPr marL="3657600" algn="l" defTabSz="914400" rtl="0" eaLnBrk="1" latinLnBrk="0" hangingPunct="1">
      <a:defRPr sz="20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1950">
          <p15:clr>
            <a:srgbClr val="A4A3A4"/>
          </p15:clr>
        </p15:guide>
        <p15:guide id="2" pos="32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00FF00"/>
    <a:srgbClr val="FFFF99"/>
    <a:srgbClr val="CC9900"/>
    <a:srgbClr val="FF9900"/>
    <a:srgbClr val="0047D6"/>
    <a:srgbClr val="21B7CB"/>
    <a:srgbClr val="996600"/>
    <a:srgbClr val="FFFF00"/>
    <a:srgbClr val="004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5326" autoAdjust="0"/>
  </p:normalViewPr>
  <p:slideViewPr>
    <p:cSldViewPr>
      <p:cViewPr varScale="1">
        <p:scale>
          <a:sx n="96" d="100"/>
          <a:sy n="96" d="100"/>
        </p:scale>
        <p:origin x="108" y="480"/>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8848"/>
    </p:cViewPr>
  </p:sorterViewPr>
  <p:notesViewPr>
    <p:cSldViewPr>
      <p:cViewPr>
        <p:scale>
          <a:sx n="75" d="100"/>
          <a:sy n="75" d="100"/>
        </p:scale>
        <p:origin x="-2082" y="-192"/>
      </p:cViewPr>
      <p:guideLst>
        <p:guide orient="horz" pos="1950"/>
        <p:guide pos="329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8C13E9-DE08-49F8-803E-F59888330D6D}" type="doc">
      <dgm:prSet loTypeId="urn:microsoft.com/office/officeart/2005/8/layout/chevron1" loCatId="process" qsTypeId="urn:microsoft.com/office/officeart/2005/8/quickstyle/3d2" qsCatId="3D" csTypeId="urn:microsoft.com/office/officeart/2005/8/colors/colorful4" csCatId="colorful" phldr="1"/>
      <dgm:spPr/>
    </dgm:pt>
    <dgm:pt modelId="{2B0F20A1-39CF-49F2-84D9-6A147CF621C6}">
      <dgm:prSet phldrT="[Text]"/>
      <dgm:spPr>
        <a:solidFill>
          <a:schemeClr val="bg1">
            <a:lumMod val="95000"/>
          </a:schemeClr>
        </a:solidFill>
      </dgm:spPr>
      <dgm:t>
        <a:bodyPr/>
        <a:lstStyle/>
        <a:p>
          <a:r>
            <a:rPr lang="en-US">
              <a:solidFill>
                <a:schemeClr val="tx1"/>
              </a:solidFill>
            </a:rPr>
            <a:t>Extraction Material</a:t>
          </a:r>
        </a:p>
      </dgm:t>
    </dgm:pt>
    <dgm:pt modelId="{958D9988-DB4C-4C88-8B5E-723DE327073E}" type="parTrans" cxnId="{6147041C-4A83-4B0C-BD07-CB36C09E8B3A}">
      <dgm:prSet/>
      <dgm:spPr/>
      <dgm:t>
        <a:bodyPr/>
        <a:lstStyle/>
        <a:p>
          <a:endParaRPr lang="en-US">
            <a:solidFill>
              <a:schemeClr val="tx1"/>
            </a:solidFill>
          </a:endParaRPr>
        </a:p>
      </dgm:t>
    </dgm:pt>
    <dgm:pt modelId="{11F38A10-E9DD-40ED-B03B-4BF16602F2A2}" type="sibTrans" cxnId="{6147041C-4A83-4B0C-BD07-CB36C09E8B3A}">
      <dgm:prSet/>
      <dgm:spPr/>
      <dgm:t>
        <a:bodyPr/>
        <a:lstStyle/>
        <a:p>
          <a:endParaRPr lang="en-US">
            <a:solidFill>
              <a:schemeClr val="tx1"/>
            </a:solidFill>
          </a:endParaRPr>
        </a:p>
      </dgm:t>
    </dgm:pt>
    <dgm:pt modelId="{BE90B249-A08B-4A92-A8B6-E8EBD13EA09D}">
      <dgm:prSet phldrT="[Text]"/>
      <dgm:spPr>
        <a:solidFill>
          <a:schemeClr val="bg1">
            <a:lumMod val="95000"/>
          </a:schemeClr>
        </a:solidFill>
      </dgm:spPr>
      <dgm:t>
        <a:bodyPr/>
        <a:lstStyle/>
        <a:p>
          <a:r>
            <a:rPr lang="en-US" dirty="0" err="1">
              <a:solidFill>
                <a:schemeClr val="tx1"/>
              </a:solidFill>
            </a:rPr>
            <a:t>Trasnport</a:t>
          </a:r>
          <a:r>
            <a:rPr lang="en-US" dirty="0">
              <a:solidFill>
                <a:schemeClr val="tx1"/>
              </a:solidFill>
            </a:rPr>
            <a:t> Product</a:t>
          </a:r>
        </a:p>
      </dgm:t>
    </dgm:pt>
    <dgm:pt modelId="{477324A5-10E6-4C69-8C4A-2056EBE11789}" type="parTrans" cxnId="{4828FFC7-CD39-44CC-8EDC-50950933015A}">
      <dgm:prSet/>
      <dgm:spPr/>
      <dgm:t>
        <a:bodyPr/>
        <a:lstStyle/>
        <a:p>
          <a:endParaRPr lang="en-US">
            <a:solidFill>
              <a:schemeClr val="tx1"/>
            </a:solidFill>
          </a:endParaRPr>
        </a:p>
      </dgm:t>
    </dgm:pt>
    <dgm:pt modelId="{1C37186C-8A6F-41AD-A198-A369FAEA0BAF}" type="sibTrans" cxnId="{4828FFC7-CD39-44CC-8EDC-50950933015A}">
      <dgm:prSet/>
      <dgm:spPr/>
      <dgm:t>
        <a:bodyPr/>
        <a:lstStyle/>
        <a:p>
          <a:endParaRPr lang="en-US">
            <a:solidFill>
              <a:schemeClr val="tx1"/>
            </a:solidFill>
          </a:endParaRPr>
        </a:p>
      </dgm:t>
    </dgm:pt>
    <dgm:pt modelId="{BE4FD38D-8821-4826-BE69-0E6BCFB29579}">
      <dgm:prSet phldrT="[Text]"/>
      <dgm:spPr>
        <a:solidFill>
          <a:schemeClr val="bg1">
            <a:lumMod val="95000"/>
          </a:schemeClr>
        </a:solidFill>
      </dgm:spPr>
      <dgm:t>
        <a:bodyPr/>
        <a:lstStyle/>
        <a:p>
          <a:r>
            <a:rPr lang="en-US">
              <a:solidFill>
                <a:schemeClr val="tx1"/>
              </a:solidFill>
            </a:rPr>
            <a:t>Use Product</a:t>
          </a:r>
        </a:p>
      </dgm:t>
    </dgm:pt>
    <dgm:pt modelId="{85F156A8-94D8-4B4F-8879-300BDE4C0681}" type="parTrans" cxnId="{42DBE58D-9C9D-4961-BB47-69F531675389}">
      <dgm:prSet/>
      <dgm:spPr/>
      <dgm:t>
        <a:bodyPr/>
        <a:lstStyle/>
        <a:p>
          <a:endParaRPr lang="en-US">
            <a:solidFill>
              <a:schemeClr val="tx1"/>
            </a:solidFill>
          </a:endParaRPr>
        </a:p>
      </dgm:t>
    </dgm:pt>
    <dgm:pt modelId="{60166884-5300-45A3-9A40-B5F8C25B360F}" type="sibTrans" cxnId="{42DBE58D-9C9D-4961-BB47-69F531675389}">
      <dgm:prSet/>
      <dgm:spPr/>
      <dgm:t>
        <a:bodyPr/>
        <a:lstStyle/>
        <a:p>
          <a:endParaRPr lang="en-US">
            <a:solidFill>
              <a:schemeClr val="tx1"/>
            </a:solidFill>
          </a:endParaRPr>
        </a:p>
      </dgm:t>
    </dgm:pt>
    <dgm:pt modelId="{F16E4486-86C4-49CC-93A1-5F8F936EC436}">
      <dgm:prSet phldrT="[Text]"/>
      <dgm:spPr>
        <a:solidFill>
          <a:schemeClr val="bg1">
            <a:lumMod val="95000"/>
          </a:schemeClr>
        </a:solidFill>
      </dgm:spPr>
      <dgm:t>
        <a:bodyPr/>
        <a:lstStyle/>
        <a:p>
          <a:r>
            <a:rPr lang="en-US">
              <a:solidFill>
                <a:schemeClr val="tx1"/>
              </a:solidFill>
            </a:rPr>
            <a:t>Design</a:t>
          </a:r>
        </a:p>
      </dgm:t>
    </dgm:pt>
    <dgm:pt modelId="{2199547F-F474-4FF5-B195-0CFEFCB4A31D}" type="parTrans" cxnId="{61C7C7CB-57D3-4E3C-A88D-E96DA2217641}">
      <dgm:prSet/>
      <dgm:spPr/>
      <dgm:t>
        <a:bodyPr/>
        <a:lstStyle/>
        <a:p>
          <a:endParaRPr lang="en-US">
            <a:solidFill>
              <a:schemeClr val="tx1"/>
            </a:solidFill>
          </a:endParaRPr>
        </a:p>
      </dgm:t>
    </dgm:pt>
    <dgm:pt modelId="{635024B3-BDEF-41F3-BB78-6B5C6DB1324E}" type="sibTrans" cxnId="{61C7C7CB-57D3-4E3C-A88D-E96DA2217641}">
      <dgm:prSet/>
      <dgm:spPr/>
      <dgm:t>
        <a:bodyPr/>
        <a:lstStyle/>
        <a:p>
          <a:endParaRPr lang="en-US">
            <a:solidFill>
              <a:schemeClr val="tx1"/>
            </a:solidFill>
          </a:endParaRPr>
        </a:p>
      </dgm:t>
    </dgm:pt>
    <dgm:pt modelId="{EA64983B-BFFE-45D8-9919-692A46B506B5}">
      <dgm:prSet phldrT="[Text]"/>
      <dgm:spPr>
        <a:solidFill>
          <a:schemeClr val="bg1">
            <a:lumMod val="95000"/>
          </a:schemeClr>
        </a:solidFill>
      </dgm:spPr>
      <dgm:t>
        <a:bodyPr/>
        <a:lstStyle/>
        <a:p>
          <a:r>
            <a:rPr lang="en-US" dirty="0">
              <a:solidFill>
                <a:schemeClr val="tx1"/>
              </a:solidFill>
            </a:rPr>
            <a:t>Manufacturing</a:t>
          </a:r>
        </a:p>
      </dgm:t>
    </dgm:pt>
    <dgm:pt modelId="{0D444D30-8060-4884-95D3-E3FAE483DEA3}" type="parTrans" cxnId="{811C6D27-BFA5-4516-94AE-A6004A0898ED}">
      <dgm:prSet/>
      <dgm:spPr/>
      <dgm:t>
        <a:bodyPr/>
        <a:lstStyle/>
        <a:p>
          <a:endParaRPr lang="en-US">
            <a:solidFill>
              <a:schemeClr val="tx1"/>
            </a:solidFill>
          </a:endParaRPr>
        </a:p>
      </dgm:t>
    </dgm:pt>
    <dgm:pt modelId="{8620DD5E-E44B-4B5C-A919-E9818AB2AE50}" type="sibTrans" cxnId="{811C6D27-BFA5-4516-94AE-A6004A0898ED}">
      <dgm:prSet/>
      <dgm:spPr/>
      <dgm:t>
        <a:bodyPr/>
        <a:lstStyle/>
        <a:p>
          <a:endParaRPr lang="en-US">
            <a:solidFill>
              <a:schemeClr val="tx1"/>
            </a:solidFill>
          </a:endParaRPr>
        </a:p>
      </dgm:t>
    </dgm:pt>
    <dgm:pt modelId="{FCE2021B-F0BE-4E29-90CB-6B797B7E015B}">
      <dgm:prSet phldrT="[Text]"/>
      <dgm:spPr>
        <a:solidFill>
          <a:schemeClr val="bg1">
            <a:lumMod val="95000"/>
          </a:schemeClr>
        </a:solidFill>
      </dgm:spPr>
      <dgm:t>
        <a:bodyPr/>
        <a:lstStyle/>
        <a:p>
          <a:r>
            <a:rPr lang="en-US" dirty="0">
              <a:solidFill>
                <a:schemeClr val="tx1"/>
              </a:solidFill>
            </a:rPr>
            <a:t>Disposal Product</a:t>
          </a:r>
        </a:p>
      </dgm:t>
    </dgm:pt>
    <dgm:pt modelId="{FD1C30CA-EA7E-49DA-A7F9-10335E4A2A6C}" type="parTrans" cxnId="{B8E89B10-E018-439F-A851-2A64B33AC847}">
      <dgm:prSet/>
      <dgm:spPr/>
      <dgm:t>
        <a:bodyPr/>
        <a:lstStyle/>
        <a:p>
          <a:endParaRPr lang="en-US">
            <a:solidFill>
              <a:schemeClr val="tx1"/>
            </a:solidFill>
          </a:endParaRPr>
        </a:p>
      </dgm:t>
    </dgm:pt>
    <dgm:pt modelId="{8C43DBAD-B227-4DA1-9A72-660B6FC23B5E}" type="sibTrans" cxnId="{B8E89B10-E018-439F-A851-2A64B33AC847}">
      <dgm:prSet/>
      <dgm:spPr/>
      <dgm:t>
        <a:bodyPr/>
        <a:lstStyle/>
        <a:p>
          <a:endParaRPr lang="en-US">
            <a:solidFill>
              <a:schemeClr val="tx1"/>
            </a:solidFill>
          </a:endParaRPr>
        </a:p>
      </dgm:t>
    </dgm:pt>
    <dgm:pt modelId="{FA1BF3EA-A330-4531-8752-76EDEEC6FC0E}" type="pres">
      <dgm:prSet presAssocID="{378C13E9-DE08-49F8-803E-F59888330D6D}" presName="Name0" presStyleCnt="0">
        <dgm:presLayoutVars>
          <dgm:dir/>
          <dgm:animLvl val="lvl"/>
          <dgm:resizeHandles val="exact"/>
        </dgm:presLayoutVars>
      </dgm:prSet>
      <dgm:spPr/>
    </dgm:pt>
    <dgm:pt modelId="{01E31E44-9FA9-45BB-9929-A1F5D221BB32}" type="pres">
      <dgm:prSet presAssocID="{2B0F20A1-39CF-49F2-84D9-6A147CF621C6}" presName="parTxOnly" presStyleLbl="node1" presStyleIdx="0" presStyleCnt="6">
        <dgm:presLayoutVars>
          <dgm:chMax val="0"/>
          <dgm:chPref val="0"/>
          <dgm:bulletEnabled val="1"/>
        </dgm:presLayoutVars>
      </dgm:prSet>
      <dgm:spPr/>
    </dgm:pt>
    <dgm:pt modelId="{8FF3F19D-9698-47B7-BA75-930B369F800C}" type="pres">
      <dgm:prSet presAssocID="{11F38A10-E9DD-40ED-B03B-4BF16602F2A2}" presName="parTxOnlySpace" presStyleCnt="0"/>
      <dgm:spPr/>
    </dgm:pt>
    <dgm:pt modelId="{FE99684A-F366-4E62-BCB6-76D4E0FEB85A}" type="pres">
      <dgm:prSet presAssocID="{F16E4486-86C4-49CC-93A1-5F8F936EC436}" presName="parTxOnly" presStyleLbl="node1" presStyleIdx="1" presStyleCnt="6">
        <dgm:presLayoutVars>
          <dgm:chMax val="0"/>
          <dgm:chPref val="0"/>
          <dgm:bulletEnabled val="1"/>
        </dgm:presLayoutVars>
      </dgm:prSet>
      <dgm:spPr/>
    </dgm:pt>
    <dgm:pt modelId="{6DBD0858-6998-47E9-BDC9-3E2942080688}" type="pres">
      <dgm:prSet presAssocID="{635024B3-BDEF-41F3-BB78-6B5C6DB1324E}" presName="parTxOnlySpace" presStyleCnt="0"/>
      <dgm:spPr/>
    </dgm:pt>
    <dgm:pt modelId="{C925A86E-5339-49E0-ADD2-1148C207C667}" type="pres">
      <dgm:prSet presAssocID="{EA64983B-BFFE-45D8-9919-692A46B506B5}" presName="parTxOnly" presStyleLbl="node1" presStyleIdx="2" presStyleCnt="6" custLinFactNeighborX="19958">
        <dgm:presLayoutVars>
          <dgm:chMax val="0"/>
          <dgm:chPref val="0"/>
          <dgm:bulletEnabled val="1"/>
        </dgm:presLayoutVars>
      </dgm:prSet>
      <dgm:spPr/>
    </dgm:pt>
    <dgm:pt modelId="{9189618D-4A7D-4BC9-9DCA-D0D604F4A3AD}" type="pres">
      <dgm:prSet presAssocID="{8620DD5E-E44B-4B5C-A919-E9818AB2AE50}" presName="parTxOnlySpace" presStyleCnt="0"/>
      <dgm:spPr/>
    </dgm:pt>
    <dgm:pt modelId="{B128D2C7-A4D7-4031-9C98-AC6BE264B515}" type="pres">
      <dgm:prSet presAssocID="{BE90B249-A08B-4A92-A8B6-E8EBD13EA09D}" presName="parTxOnly" presStyleLbl="node1" presStyleIdx="3" presStyleCnt="6">
        <dgm:presLayoutVars>
          <dgm:chMax val="0"/>
          <dgm:chPref val="0"/>
          <dgm:bulletEnabled val="1"/>
        </dgm:presLayoutVars>
      </dgm:prSet>
      <dgm:spPr/>
    </dgm:pt>
    <dgm:pt modelId="{446B62B1-1C42-4AF2-9F3A-3C5F1A735001}" type="pres">
      <dgm:prSet presAssocID="{1C37186C-8A6F-41AD-A198-A369FAEA0BAF}" presName="parTxOnlySpace" presStyleCnt="0"/>
      <dgm:spPr/>
    </dgm:pt>
    <dgm:pt modelId="{8DC8730F-B1AA-49D0-84C2-FEC83AAA344E}" type="pres">
      <dgm:prSet presAssocID="{BE4FD38D-8821-4826-BE69-0E6BCFB29579}" presName="parTxOnly" presStyleLbl="node1" presStyleIdx="4" presStyleCnt="6">
        <dgm:presLayoutVars>
          <dgm:chMax val="0"/>
          <dgm:chPref val="0"/>
          <dgm:bulletEnabled val="1"/>
        </dgm:presLayoutVars>
      </dgm:prSet>
      <dgm:spPr/>
    </dgm:pt>
    <dgm:pt modelId="{E7E8D806-E8E6-4D94-A2D8-F6D53B6E2DCF}" type="pres">
      <dgm:prSet presAssocID="{60166884-5300-45A3-9A40-B5F8C25B360F}" presName="parTxOnlySpace" presStyleCnt="0"/>
      <dgm:spPr/>
    </dgm:pt>
    <dgm:pt modelId="{919C2CCA-46E4-4271-AA41-C396C6ECFB94}" type="pres">
      <dgm:prSet presAssocID="{FCE2021B-F0BE-4E29-90CB-6B797B7E015B}" presName="parTxOnly" presStyleLbl="node1" presStyleIdx="5" presStyleCnt="6">
        <dgm:presLayoutVars>
          <dgm:chMax val="0"/>
          <dgm:chPref val="0"/>
          <dgm:bulletEnabled val="1"/>
        </dgm:presLayoutVars>
      </dgm:prSet>
      <dgm:spPr/>
    </dgm:pt>
  </dgm:ptLst>
  <dgm:cxnLst>
    <dgm:cxn modelId="{B8E89B10-E018-439F-A851-2A64B33AC847}" srcId="{378C13E9-DE08-49F8-803E-F59888330D6D}" destId="{FCE2021B-F0BE-4E29-90CB-6B797B7E015B}" srcOrd="5" destOrd="0" parTransId="{FD1C30CA-EA7E-49DA-A7F9-10335E4A2A6C}" sibTransId="{8C43DBAD-B227-4DA1-9A72-660B6FC23B5E}"/>
    <dgm:cxn modelId="{6147041C-4A83-4B0C-BD07-CB36C09E8B3A}" srcId="{378C13E9-DE08-49F8-803E-F59888330D6D}" destId="{2B0F20A1-39CF-49F2-84D9-6A147CF621C6}" srcOrd="0" destOrd="0" parTransId="{958D9988-DB4C-4C88-8B5E-723DE327073E}" sibTransId="{11F38A10-E9DD-40ED-B03B-4BF16602F2A2}"/>
    <dgm:cxn modelId="{811C6D27-BFA5-4516-94AE-A6004A0898ED}" srcId="{378C13E9-DE08-49F8-803E-F59888330D6D}" destId="{EA64983B-BFFE-45D8-9919-692A46B506B5}" srcOrd="2" destOrd="0" parTransId="{0D444D30-8060-4884-95D3-E3FAE483DEA3}" sibTransId="{8620DD5E-E44B-4B5C-A919-E9818AB2AE50}"/>
    <dgm:cxn modelId="{5AD1A03E-A94D-44C9-839A-337F6248DD9E}" type="presOf" srcId="{BE4FD38D-8821-4826-BE69-0E6BCFB29579}" destId="{8DC8730F-B1AA-49D0-84C2-FEC83AAA344E}" srcOrd="0" destOrd="0" presId="urn:microsoft.com/office/officeart/2005/8/layout/chevron1"/>
    <dgm:cxn modelId="{42DBE58D-9C9D-4961-BB47-69F531675389}" srcId="{378C13E9-DE08-49F8-803E-F59888330D6D}" destId="{BE4FD38D-8821-4826-BE69-0E6BCFB29579}" srcOrd="4" destOrd="0" parTransId="{85F156A8-94D8-4B4F-8879-300BDE4C0681}" sibTransId="{60166884-5300-45A3-9A40-B5F8C25B360F}"/>
    <dgm:cxn modelId="{ADD796A1-5246-4C0C-82BF-5FFD8430B2E7}" type="presOf" srcId="{BE90B249-A08B-4A92-A8B6-E8EBD13EA09D}" destId="{B128D2C7-A4D7-4031-9C98-AC6BE264B515}" srcOrd="0" destOrd="0" presId="urn:microsoft.com/office/officeart/2005/8/layout/chevron1"/>
    <dgm:cxn modelId="{8BF851A2-54F5-47AF-B15E-D2C0FB5D3BFD}" type="presOf" srcId="{2B0F20A1-39CF-49F2-84D9-6A147CF621C6}" destId="{01E31E44-9FA9-45BB-9929-A1F5D221BB32}" srcOrd="0" destOrd="0" presId="urn:microsoft.com/office/officeart/2005/8/layout/chevron1"/>
    <dgm:cxn modelId="{6CFFC5C5-3A6C-42BB-9899-C2D57F56BFA2}" type="presOf" srcId="{378C13E9-DE08-49F8-803E-F59888330D6D}" destId="{FA1BF3EA-A330-4531-8752-76EDEEC6FC0E}" srcOrd="0" destOrd="0" presId="urn:microsoft.com/office/officeart/2005/8/layout/chevron1"/>
    <dgm:cxn modelId="{4828FFC7-CD39-44CC-8EDC-50950933015A}" srcId="{378C13E9-DE08-49F8-803E-F59888330D6D}" destId="{BE90B249-A08B-4A92-A8B6-E8EBD13EA09D}" srcOrd="3" destOrd="0" parTransId="{477324A5-10E6-4C69-8C4A-2056EBE11789}" sibTransId="{1C37186C-8A6F-41AD-A198-A369FAEA0BAF}"/>
    <dgm:cxn modelId="{61C7C7CB-57D3-4E3C-A88D-E96DA2217641}" srcId="{378C13E9-DE08-49F8-803E-F59888330D6D}" destId="{F16E4486-86C4-49CC-93A1-5F8F936EC436}" srcOrd="1" destOrd="0" parTransId="{2199547F-F474-4FF5-B195-0CFEFCB4A31D}" sibTransId="{635024B3-BDEF-41F3-BB78-6B5C6DB1324E}"/>
    <dgm:cxn modelId="{CBD039D4-7157-4FB0-922C-ED24A26A1C06}" type="presOf" srcId="{EA64983B-BFFE-45D8-9919-692A46B506B5}" destId="{C925A86E-5339-49E0-ADD2-1148C207C667}" srcOrd="0" destOrd="0" presId="urn:microsoft.com/office/officeart/2005/8/layout/chevron1"/>
    <dgm:cxn modelId="{85656BEA-5F5E-401E-BD30-E09479F90103}" type="presOf" srcId="{F16E4486-86C4-49CC-93A1-5F8F936EC436}" destId="{FE99684A-F366-4E62-BCB6-76D4E0FEB85A}" srcOrd="0" destOrd="0" presId="urn:microsoft.com/office/officeart/2005/8/layout/chevron1"/>
    <dgm:cxn modelId="{A596D5F1-8AC0-4541-BE57-2314A1C3B05D}" type="presOf" srcId="{FCE2021B-F0BE-4E29-90CB-6B797B7E015B}" destId="{919C2CCA-46E4-4271-AA41-C396C6ECFB94}" srcOrd="0" destOrd="0" presId="urn:microsoft.com/office/officeart/2005/8/layout/chevron1"/>
    <dgm:cxn modelId="{15EEB516-7D77-4B1A-8C56-B83AB382C634}" type="presParOf" srcId="{FA1BF3EA-A330-4531-8752-76EDEEC6FC0E}" destId="{01E31E44-9FA9-45BB-9929-A1F5D221BB32}" srcOrd="0" destOrd="0" presId="urn:microsoft.com/office/officeart/2005/8/layout/chevron1"/>
    <dgm:cxn modelId="{21BCF7B7-FB20-487A-81CE-572F65D687D4}" type="presParOf" srcId="{FA1BF3EA-A330-4531-8752-76EDEEC6FC0E}" destId="{8FF3F19D-9698-47B7-BA75-930B369F800C}" srcOrd="1" destOrd="0" presId="urn:microsoft.com/office/officeart/2005/8/layout/chevron1"/>
    <dgm:cxn modelId="{33835D21-C4EB-4D5A-9D0B-F5608C797574}" type="presParOf" srcId="{FA1BF3EA-A330-4531-8752-76EDEEC6FC0E}" destId="{FE99684A-F366-4E62-BCB6-76D4E0FEB85A}" srcOrd="2" destOrd="0" presId="urn:microsoft.com/office/officeart/2005/8/layout/chevron1"/>
    <dgm:cxn modelId="{8E760294-027D-4EBC-93FF-74716E9661B9}" type="presParOf" srcId="{FA1BF3EA-A330-4531-8752-76EDEEC6FC0E}" destId="{6DBD0858-6998-47E9-BDC9-3E2942080688}" srcOrd="3" destOrd="0" presId="urn:microsoft.com/office/officeart/2005/8/layout/chevron1"/>
    <dgm:cxn modelId="{85AAE007-05F3-4ACC-9A81-94FAC3A6F439}" type="presParOf" srcId="{FA1BF3EA-A330-4531-8752-76EDEEC6FC0E}" destId="{C925A86E-5339-49E0-ADD2-1148C207C667}" srcOrd="4" destOrd="0" presId="urn:microsoft.com/office/officeart/2005/8/layout/chevron1"/>
    <dgm:cxn modelId="{2B28897F-317E-4AEE-B090-8969401A0557}" type="presParOf" srcId="{FA1BF3EA-A330-4531-8752-76EDEEC6FC0E}" destId="{9189618D-4A7D-4BC9-9DCA-D0D604F4A3AD}" srcOrd="5" destOrd="0" presId="urn:microsoft.com/office/officeart/2005/8/layout/chevron1"/>
    <dgm:cxn modelId="{E2BFC170-870E-4AC4-B5AB-6EE51E1B7660}" type="presParOf" srcId="{FA1BF3EA-A330-4531-8752-76EDEEC6FC0E}" destId="{B128D2C7-A4D7-4031-9C98-AC6BE264B515}" srcOrd="6" destOrd="0" presId="urn:microsoft.com/office/officeart/2005/8/layout/chevron1"/>
    <dgm:cxn modelId="{C6172E7B-B0B2-40CC-B545-4ABD64833128}" type="presParOf" srcId="{FA1BF3EA-A330-4531-8752-76EDEEC6FC0E}" destId="{446B62B1-1C42-4AF2-9F3A-3C5F1A735001}" srcOrd="7" destOrd="0" presId="urn:microsoft.com/office/officeart/2005/8/layout/chevron1"/>
    <dgm:cxn modelId="{FB1383D9-8018-4BC4-99D1-5E0735155BE7}" type="presParOf" srcId="{FA1BF3EA-A330-4531-8752-76EDEEC6FC0E}" destId="{8DC8730F-B1AA-49D0-84C2-FEC83AAA344E}" srcOrd="8" destOrd="0" presId="urn:microsoft.com/office/officeart/2005/8/layout/chevron1"/>
    <dgm:cxn modelId="{3C0119BB-17B1-4DC6-A640-317C98BD8624}" type="presParOf" srcId="{FA1BF3EA-A330-4531-8752-76EDEEC6FC0E}" destId="{E7E8D806-E8E6-4D94-A2D8-F6D53B6E2DCF}" srcOrd="9" destOrd="0" presId="urn:microsoft.com/office/officeart/2005/8/layout/chevron1"/>
    <dgm:cxn modelId="{1D2ED24C-6CF6-4813-AD80-F8BC0A61D7CD}" type="presParOf" srcId="{FA1BF3EA-A330-4531-8752-76EDEEC6FC0E}" destId="{919C2CCA-46E4-4271-AA41-C396C6ECFB94}" srcOrd="10" destOrd="0" presId="urn:microsoft.com/office/officeart/2005/8/layout/chevron1"/>
  </dgm:cxnLst>
  <dgm:bg>
    <a:solidFill>
      <a:schemeClr val="bg1">
        <a:lumMod val="95000"/>
      </a:schemeClr>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31E44-9FA9-45BB-9929-A1F5D221BB32}">
      <dsp:nvSpPr>
        <dsp:cNvPr id="0" name=""/>
        <dsp:cNvSpPr/>
      </dsp:nvSpPr>
      <dsp:spPr>
        <a:xfrm>
          <a:off x="3769" y="0"/>
          <a:ext cx="1402427" cy="267368"/>
        </a:xfrm>
        <a:prstGeom prst="chevron">
          <a:avLst/>
        </a:prstGeom>
        <a:solidFill>
          <a:schemeClr val="bg1">
            <a:lumMod val="9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tx1"/>
              </a:solidFill>
            </a:rPr>
            <a:t>Extraction Material</a:t>
          </a:r>
        </a:p>
      </dsp:txBody>
      <dsp:txXfrm>
        <a:off x="137453" y="0"/>
        <a:ext cx="1135059" cy="267368"/>
      </dsp:txXfrm>
    </dsp:sp>
    <dsp:sp modelId="{FE99684A-F366-4E62-BCB6-76D4E0FEB85A}">
      <dsp:nvSpPr>
        <dsp:cNvPr id="0" name=""/>
        <dsp:cNvSpPr/>
      </dsp:nvSpPr>
      <dsp:spPr>
        <a:xfrm>
          <a:off x="1265954" y="0"/>
          <a:ext cx="1402427" cy="267368"/>
        </a:xfrm>
        <a:prstGeom prst="chevron">
          <a:avLst/>
        </a:prstGeom>
        <a:solidFill>
          <a:schemeClr val="bg1">
            <a:lumMod val="9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tx1"/>
              </a:solidFill>
            </a:rPr>
            <a:t>Design</a:t>
          </a:r>
        </a:p>
      </dsp:txBody>
      <dsp:txXfrm>
        <a:off x="1399638" y="0"/>
        <a:ext cx="1135059" cy="267368"/>
      </dsp:txXfrm>
    </dsp:sp>
    <dsp:sp modelId="{C925A86E-5339-49E0-ADD2-1148C207C667}">
      <dsp:nvSpPr>
        <dsp:cNvPr id="0" name=""/>
        <dsp:cNvSpPr/>
      </dsp:nvSpPr>
      <dsp:spPr>
        <a:xfrm>
          <a:off x="2556129" y="0"/>
          <a:ext cx="1402427" cy="267368"/>
        </a:xfrm>
        <a:prstGeom prst="chevron">
          <a:avLst/>
        </a:prstGeom>
        <a:solidFill>
          <a:schemeClr val="bg1">
            <a:lumMod val="9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Manufacturing</a:t>
          </a:r>
        </a:p>
      </dsp:txBody>
      <dsp:txXfrm>
        <a:off x="2689813" y="0"/>
        <a:ext cx="1135059" cy="267368"/>
      </dsp:txXfrm>
    </dsp:sp>
    <dsp:sp modelId="{B128D2C7-A4D7-4031-9C98-AC6BE264B515}">
      <dsp:nvSpPr>
        <dsp:cNvPr id="0" name=""/>
        <dsp:cNvSpPr/>
      </dsp:nvSpPr>
      <dsp:spPr>
        <a:xfrm>
          <a:off x="3790324" y="0"/>
          <a:ext cx="1402427" cy="267368"/>
        </a:xfrm>
        <a:prstGeom prst="chevron">
          <a:avLst/>
        </a:prstGeom>
        <a:solidFill>
          <a:schemeClr val="bg1">
            <a:lumMod val="9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err="1">
              <a:solidFill>
                <a:schemeClr val="tx1"/>
              </a:solidFill>
            </a:rPr>
            <a:t>Trasnport</a:t>
          </a:r>
          <a:r>
            <a:rPr lang="en-US" sz="1000" kern="1200" dirty="0">
              <a:solidFill>
                <a:schemeClr val="tx1"/>
              </a:solidFill>
            </a:rPr>
            <a:t> Product</a:t>
          </a:r>
        </a:p>
      </dsp:txBody>
      <dsp:txXfrm>
        <a:off x="3924008" y="0"/>
        <a:ext cx="1135059" cy="267368"/>
      </dsp:txXfrm>
    </dsp:sp>
    <dsp:sp modelId="{8DC8730F-B1AA-49D0-84C2-FEC83AAA344E}">
      <dsp:nvSpPr>
        <dsp:cNvPr id="0" name=""/>
        <dsp:cNvSpPr/>
      </dsp:nvSpPr>
      <dsp:spPr>
        <a:xfrm>
          <a:off x="5052509" y="0"/>
          <a:ext cx="1402427" cy="267368"/>
        </a:xfrm>
        <a:prstGeom prst="chevron">
          <a:avLst/>
        </a:prstGeom>
        <a:solidFill>
          <a:schemeClr val="bg1">
            <a:lumMod val="9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tx1"/>
              </a:solidFill>
            </a:rPr>
            <a:t>Use Product</a:t>
          </a:r>
        </a:p>
      </dsp:txBody>
      <dsp:txXfrm>
        <a:off x="5186193" y="0"/>
        <a:ext cx="1135059" cy="267368"/>
      </dsp:txXfrm>
    </dsp:sp>
    <dsp:sp modelId="{919C2CCA-46E4-4271-AA41-C396C6ECFB94}">
      <dsp:nvSpPr>
        <dsp:cNvPr id="0" name=""/>
        <dsp:cNvSpPr/>
      </dsp:nvSpPr>
      <dsp:spPr>
        <a:xfrm>
          <a:off x="6314694" y="0"/>
          <a:ext cx="1402427" cy="267368"/>
        </a:xfrm>
        <a:prstGeom prst="chevron">
          <a:avLst/>
        </a:prstGeom>
        <a:solidFill>
          <a:schemeClr val="bg1">
            <a:lumMod val="9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Disposal Product</a:t>
          </a:r>
        </a:p>
      </dsp:txBody>
      <dsp:txXfrm>
        <a:off x="6448378" y="0"/>
        <a:ext cx="1135059" cy="2673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sldNum" sz="quarter" idx="3"/>
          </p:nvPr>
        </p:nvSpPr>
        <p:spPr bwMode="auto">
          <a:xfrm>
            <a:off x="4551369" y="8623327"/>
            <a:ext cx="2005012" cy="442913"/>
          </a:xfrm>
          <a:prstGeom prst="rect">
            <a:avLst/>
          </a:prstGeom>
          <a:noFill/>
          <a:ln w="9525">
            <a:noFill/>
            <a:miter lim="800000"/>
            <a:headEnd/>
            <a:tailEnd/>
          </a:ln>
          <a:effectLst/>
        </p:spPr>
        <p:txBody>
          <a:bodyPr vert="horz" wrap="square" lIns="20424" tIns="0" rIns="20424" bIns="0" numCol="1" anchor="b" anchorCtr="0" compatLnSpc="1">
            <a:prstTxWarp prst="textNoShape">
              <a:avLst/>
            </a:prstTxWarp>
          </a:bodyPr>
          <a:lstStyle>
            <a:lvl1pPr algn="r" defTabSz="1028700">
              <a:defRPr sz="1100" i="1">
                <a:latin typeface="Times New Roman" pitchFamily="18" charset="0"/>
              </a:defRPr>
            </a:lvl1pPr>
          </a:lstStyle>
          <a:p>
            <a:pPr>
              <a:defRPr/>
            </a:pPr>
            <a:r>
              <a:rPr lang="en-US"/>
              <a:t>Halaman : </a:t>
            </a:r>
            <a:fld id="{7F548D4F-E852-4E28-B3AD-59BEBBD3C800}" type="slidenum">
              <a:rPr lang="en-US"/>
              <a:pPr>
                <a:defRPr/>
              </a:pPr>
              <a:t>‹#›</a:t>
            </a:fld>
            <a:endParaRPr lang="en-US"/>
          </a:p>
        </p:txBody>
      </p:sp>
      <p:sp>
        <p:nvSpPr>
          <p:cNvPr id="95236" name="Rectangle 6"/>
          <p:cNvSpPr>
            <a:spLocks noChangeArrowheads="1"/>
          </p:cNvSpPr>
          <p:nvPr/>
        </p:nvSpPr>
        <p:spPr bwMode="auto">
          <a:xfrm>
            <a:off x="1166813" y="5005388"/>
            <a:ext cx="4770437" cy="3424237"/>
          </a:xfrm>
          <a:prstGeom prst="rect">
            <a:avLst/>
          </a:prstGeom>
          <a:noFill/>
          <a:ln w="9525">
            <a:solidFill>
              <a:schemeClr val="tx1"/>
            </a:solidFill>
            <a:miter lim="800000"/>
            <a:headEnd/>
            <a:tailEnd/>
          </a:ln>
        </p:spPr>
        <p:txBody>
          <a:bodyPr wrap="none" lIns="90490" tIns="45246" rIns="90490" bIns="45246"/>
          <a:lstStyle/>
          <a:p>
            <a:pPr defTabSz="904935">
              <a:defRPr/>
            </a:pPr>
            <a:r>
              <a:rPr lang="en-US" sz="1200" b="1" dirty="0" err="1"/>
              <a:t>Catatan</a:t>
            </a:r>
            <a:r>
              <a:rPr lang="en-US" sz="1200" b="1" dirty="0"/>
              <a:t> :</a:t>
            </a:r>
            <a:r>
              <a:rPr lang="en-US" sz="1400" dirty="0"/>
              <a:t> </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lnSpc>
                <a:spcPct val="120000"/>
              </a:lnSpc>
              <a:defRPr/>
            </a:pPr>
            <a:r>
              <a:rPr lang="en-US" sz="1000" dirty="0"/>
              <a:t>…………………………………………………………………………………………….…………………</a:t>
            </a:r>
          </a:p>
          <a:p>
            <a:pPr defTabSz="904935">
              <a:defRPr/>
            </a:pPr>
            <a:endParaRPr lang="en-US" sz="800" dirty="0"/>
          </a:p>
          <a:p>
            <a:pPr defTabSz="904935">
              <a:defRPr/>
            </a:pPr>
            <a:endParaRPr lang="id-ID" sz="1400" dirty="0"/>
          </a:p>
        </p:txBody>
      </p:sp>
    </p:spTree>
    <p:extLst>
      <p:ext uri="{BB962C8B-B14F-4D97-AF65-F5344CB8AC3E}">
        <p14:creationId xmlns:p14="http://schemas.microsoft.com/office/powerpoint/2010/main" val="224573983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671513" y="8915400"/>
            <a:ext cx="4073525" cy="473075"/>
          </a:xfrm>
          <a:prstGeom prst="rect">
            <a:avLst/>
          </a:prstGeom>
          <a:noFill/>
          <a:ln w="9525">
            <a:noFill/>
            <a:miter lim="800000"/>
            <a:headEnd/>
            <a:tailEnd/>
          </a:ln>
          <a:effectLst/>
        </p:spPr>
        <p:txBody>
          <a:bodyPr vert="horz" wrap="square" lIns="20424" tIns="0" rIns="20424" bIns="0" numCol="1" anchor="t" anchorCtr="0" compatLnSpc="1">
            <a:prstTxWarp prst="textNoShape">
              <a:avLst/>
            </a:prstTxWarp>
          </a:bodyPr>
          <a:lstStyle>
            <a:lvl1pPr defTabSz="1028700" eaLnBrk="0" hangingPunct="0">
              <a:defRPr sz="1100" i="1">
                <a:latin typeface="Times New Roman" pitchFamily="18" charset="0"/>
              </a:defRPr>
            </a:lvl1pPr>
          </a:lstStyle>
          <a:p>
            <a:pPr>
              <a:defRPr/>
            </a:pPr>
            <a:endParaRPr lang="en-US"/>
          </a:p>
        </p:txBody>
      </p:sp>
      <p:sp>
        <p:nvSpPr>
          <p:cNvPr id="78851" name="Rectangle 4"/>
          <p:cNvSpPr>
            <a:spLocks noGrp="1" noRot="1" noChangeAspect="1" noChangeArrowheads="1" noTextEdit="1"/>
          </p:cNvSpPr>
          <p:nvPr>
            <p:ph type="sldImg" idx="2"/>
          </p:nvPr>
        </p:nvSpPr>
        <p:spPr bwMode="auto">
          <a:xfrm>
            <a:off x="1025525" y="720725"/>
            <a:ext cx="5046663" cy="3495675"/>
          </a:xfrm>
          <a:prstGeom prst="rect">
            <a:avLst/>
          </a:prstGeom>
          <a:noFill/>
          <a:ln w="12700">
            <a:solidFill>
              <a:schemeClr val="tx1"/>
            </a:solidFill>
            <a:miter lim="800000"/>
            <a:headEnd/>
            <a:tailEnd/>
          </a:ln>
        </p:spPr>
      </p:sp>
      <p:sp>
        <p:nvSpPr>
          <p:cNvPr id="82948" name="Rectangle 12"/>
          <p:cNvSpPr>
            <a:spLocks noChangeArrowheads="1"/>
          </p:cNvSpPr>
          <p:nvPr/>
        </p:nvSpPr>
        <p:spPr bwMode="auto">
          <a:xfrm>
            <a:off x="1104900" y="4446588"/>
            <a:ext cx="4892675" cy="4446587"/>
          </a:xfrm>
          <a:prstGeom prst="rect">
            <a:avLst/>
          </a:prstGeom>
          <a:noFill/>
          <a:ln w="12700">
            <a:solidFill>
              <a:schemeClr val="tx1"/>
            </a:solidFill>
            <a:miter lim="800000"/>
            <a:headEnd type="none" w="sm" len="sm"/>
            <a:tailEnd type="none" w="sm" len="sm"/>
          </a:ln>
        </p:spPr>
        <p:txBody>
          <a:bodyPr wrap="none" lIns="92583" tIns="46292" rIns="92583" bIns="46292" anchor="ctr"/>
          <a:lstStyle/>
          <a:p>
            <a:pPr>
              <a:defRPr/>
            </a:pPr>
            <a:endParaRPr lang="id-ID"/>
          </a:p>
        </p:txBody>
      </p:sp>
      <p:sp>
        <p:nvSpPr>
          <p:cNvPr id="80901" name="Text Box 13"/>
          <p:cNvSpPr txBox="1">
            <a:spLocks noChangeArrowheads="1"/>
          </p:cNvSpPr>
          <p:nvPr/>
        </p:nvSpPr>
        <p:spPr bwMode="auto">
          <a:xfrm>
            <a:off x="1339850" y="4529138"/>
            <a:ext cx="1501775" cy="338137"/>
          </a:xfrm>
          <a:prstGeom prst="rect">
            <a:avLst/>
          </a:prstGeom>
          <a:noFill/>
          <a:ln>
            <a:noFill/>
          </a:ln>
        </p:spPr>
        <p:txBody>
          <a:bodyPr lIns="90490" tIns="45246" rIns="90490" bIns="45246">
            <a:spAutoFit/>
          </a:bodyPr>
          <a:lstStyle>
            <a:lvl1pPr defTabSz="744538" eaLnBrk="0" hangingPunct="0">
              <a:defRPr sz="2000">
                <a:solidFill>
                  <a:schemeClr val="tx1"/>
                </a:solidFill>
                <a:latin typeface="Verdana" pitchFamily="34" charset="0"/>
              </a:defRPr>
            </a:lvl1pPr>
            <a:lvl2pPr marL="742950" indent="-285750" defTabSz="744538" eaLnBrk="0" hangingPunct="0">
              <a:defRPr sz="2000">
                <a:solidFill>
                  <a:schemeClr val="tx1"/>
                </a:solidFill>
                <a:latin typeface="Verdana" pitchFamily="34" charset="0"/>
              </a:defRPr>
            </a:lvl2pPr>
            <a:lvl3pPr marL="1143000" indent="-228600" defTabSz="744538" eaLnBrk="0" hangingPunct="0">
              <a:defRPr sz="2000">
                <a:solidFill>
                  <a:schemeClr val="tx1"/>
                </a:solidFill>
                <a:latin typeface="Verdana" pitchFamily="34" charset="0"/>
              </a:defRPr>
            </a:lvl3pPr>
            <a:lvl4pPr marL="1600200" indent="-228600" defTabSz="744538" eaLnBrk="0" hangingPunct="0">
              <a:defRPr sz="2000">
                <a:solidFill>
                  <a:schemeClr val="tx1"/>
                </a:solidFill>
                <a:latin typeface="Verdana" pitchFamily="34" charset="0"/>
              </a:defRPr>
            </a:lvl4pPr>
            <a:lvl5pPr marL="2057400" indent="-228600" defTabSz="744538" eaLnBrk="0" hangingPunct="0">
              <a:defRPr sz="2000">
                <a:solidFill>
                  <a:schemeClr val="tx1"/>
                </a:solidFill>
                <a:latin typeface="Verdana" pitchFamily="34" charset="0"/>
              </a:defRPr>
            </a:lvl5pPr>
            <a:lvl6pPr marL="2514600" indent="-228600" defTabSz="744538" eaLnBrk="0" fontAlgn="base" hangingPunct="0">
              <a:spcBef>
                <a:spcPct val="0"/>
              </a:spcBef>
              <a:spcAft>
                <a:spcPct val="0"/>
              </a:spcAft>
              <a:defRPr sz="2000">
                <a:solidFill>
                  <a:schemeClr val="tx1"/>
                </a:solidFill>
                <a:latin typeface="Verdana" pitchFamily="34" charset="0"/>
              </a:defRPr>
            </a:lvl6pPr>
            <a:lvl7pPr marL="2971800" indent="-228600" defTabSz="744538" eaLnBrk="0" fontAlgn="base" hangingPunct="0">
              <a:spcBef>
                <a:spcPct val="0"/>
              </a:spcBef>
              <a:spcAft>
                <a:spcPct val="0"/>
              </a:spcAft>
              <a:defRPr sz="2000">
                <a:solidFill>
                  <a:schemeClr val="tx1"/>
                </a:solidFill>
                <a:latin typeface="Verdana" pitchFamily="34" charset="0"/>
              </a:defRPr>
            </a:lvl7pPr>
            <a:lvl8pPr marL="3429000" indent="-228600" defTabSz="744538" eaLnBrk="0" fontAlgn="base" hangingPunct="0">
              <a:spcBef>
                <a:spcPct val="0"/>
              </a:spcBef>
              <a:spcAft>
                <a:spcPct val="0"/>
              </a:spcAft>
              <a:defRPr sz="2000">
                <a:solidFill>
                  <a:schemeClr val="tx1"/>
                </a:solidFill>
                <a:latin typeface="Verdana" pitchFamily="34" charset="0"/>
              </a:defRPr>
            </a:lvl8pPr>
            <a:lvl9pPr marL="3886200" indent="-228600" defTabSz="744538" eaLnBrk="0" fontAlgn="base" hangingPunct="0">
              <a:spcBef>
                <a:spcPct val="0"/>
              </a:spcBef>
              <a:spcAft>
                <a:spcPct val="0"/>
              </a:spcAft>
              <a:defRPr sz="2000">
                <a:solidFill>
                  <a:schemeClr val="tx1"/>
                </a:solidFill>
                <a:latin typeface="Verdana" pitchFamily="34" charset="0"/>
              </a:defRPr>
            </a:lvl9pPr>
          </a:lstStyle>
          <a:p>
            <a:pPr>
              <a:spcBef>
                <a:spcPct val="50000"/>
              </a:spcBef>
              <a:defRPr/>
            </a:pPr>
            <a:r>
              <a:rPr lang="en-US" sz="1600" b="1" dirty="0" err="1">
                <a:latin typeface="Times New Roman" pitchFamily="18" charset="0"/>
              </a:rPr>
              <a:t>Catatan</a:t>
            </a:r>
            <a:r>
              <a:rPr lang="en-US" sz="1600" b="1" dirty="0">
                <a:latin typeface="Times New Roman" pitchFamily="18" charset="0"/>
              </a:rPr>
              <a:t> :</a:t>
            </a:r>
            <a:endParaRPr lang="en-US" sz="1600" dirty="0">
              <a:latin typeface="Times New Roman" pitchFamily="18" charset="0"/>
            </a:endParaRPr>
          </a:p>
        </p:txBody>
      </p:sp>
      <p:sp>
        <p:nvSpPr>
          <p:cNvPr id="82950" name="Line 14"/>
          <p:cNvSpPr>
            <a:spLocks noChangeShapeType="1"/>
          </p:cNvSpPr>
          <p:nvPr/>
        </p:nvSpPr>
        <p:spPr bwMode="auto">
          <a:xfrm>
            <a:off x="1419225" y="5189538"/>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51" name="Line 15"/>
          <p:cNvSpPr>
            <a:spLocks noChangeShapeType="1"/>
          </p:cNvSpPr>
          <p:nvPr/>
        </p:nvSpPr>
        <p:spPr bwMode="auto">
          <a:xfrm>
            <a:off x="1419225" y="5354638"/>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52" name="Line 16"/>
          <p:cNvSpPr>
            <a:spLocks noChangeShapeType="1"/>
          </p:cNvSpPr>
          <p:nvPr/>
        </p:nvSpPr>
        <p:spPr bwMode="auto">
          <a:xfrm>
            <a:off x="1419225" y="5519738"/>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53" name="Line 17"/>
          <p:cNvSpPr>
            <a:spLocks noChangeShapeType="1"/>
          </p:cNvSpPr>
          <p:nvPr/>
        </p:nvSpPr>
        <p:spPr bwMode="auto">
          <a:xfrm>
            <a:off x="1419225" y="5681663"/>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54" name="Line 18"/>
          <p:cNvSpPr>
            <a:spLocks noChangeShapeType="1"/>
          </p:cNvSpPr>
          <p:nvPr/>
        </p:nvSpPr>
        <p:spPr bwMode="auto">
          <a:xfrm>
            <a:off x="1419225" y="5846763"/>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55" name="Line 19"/>
          <p:cNvSpPr>
            <a:spLocks noChangeShapeType="1"/>
          </p:cNvSpPr>
          <p:nvPr/>
        </p:nvSpPr>
        <p:spPr bwMode="auto">
          <a:xfrm>
            <a:off x="1419225" y="6010275"/>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56" name="Line 20"/>
          <p:cNvSpPr>
            <a:spLocks noChangeShapeType="1"/>
          </p:cNvSpPr>
          <p:nvPr/>
        </p:nvSpPr>
        <p:spPr bwMode="auto">
          <a:xfrm>
            <a:off x="1419225" y="6175375"/>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57" name="Line 21"/>
          <p:cNvSpPr>
            <a:spLocks noChangeShapeType="1"/>
          </p:cNvSpPr>
          <p:nvPr/>
        </p:nvSpPr>
        <p:spPr bwMode="auto">
          <a:xfrm>
            <a:off x="1419225" y="6340475"/>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58" name="Line 22"/>
          <p:cNvSpPr>
            <a:spLocks noChangeShapeType="1"/>
          </p:cNvSpPr>
          <p:nvPr/>
        </p:nvSpPr>
        <p:spPr bwMode="auto">
          <a:xfrm>
            <a:off x="1419225" y="6505575"/>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59" name="Line 23"/>
          <p:cNvSpPr>
            <a:spLocks noChangeShapeType="1"/>
          </p:cNvSpPr>
          <p:nvPr/>
        </p:nvSpPr>
        <p:spPr bwMode="auto">
          <a:xfrm>
            <a:off x="1419225" y="6670675"/>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60" name="Line 24"/>
          <p:cNvSpPr>
            <a:spLocks noChangeShapeType="1"/>
          </p:cNvSpPr>
          <p:nvPr/>
        </p:nvSpPr>
        <p:spPr bwMode="auto">
          <a:xfrm>
            <a:off x="1419225" y="6835775"/>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61" name="Line 25"/>
          <p:cNvSpPr>
            <a:spLocks noChangeShapeType="1"/>
          </p:cNvSpPr>
          <p:nvPr/>
        </p:nvSpPr>
        <p:spPr bwMode="auto">
          <a:xfrm>
            <a:off x="1419225" y="7000875"/>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62" name="Line 26"/>
          <p:cNvSpPr>
            <a:spLocks noChangeShapeType="1"/>
          </p:cNvSpPr>
          <p:nvPr/>
        </p:nvSpPr>
        <p:spPr bwMode="auto">
          <a:xfrm>
            <a:off x="1419225" y="7164388"/>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63" name="Line 27"/>
          <p:cNvSpPr>
            <a:spLocks noChangeShapeType="1"/>
          </p:cNvSpPr>
          <p:nvPr/>
        </p:nvSpPr>
        <p:spPr bwMode="auto">
          <a:xfrm>
            <a:off x="1419225" y="7329488"/>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64" name="Line 28"/>
          <p:cNvSpPr>
            <a:spLocks noChangeShapeType="1"/>
          </p:cNvSpPr>
          <p:nvPr/>
        </p:nvSpPr>
        <p:spPr bwMode="auto">
          <a:xfrm>
            <a:off x="1419225" y="7494588"/>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65" name="Line 29"/>
          <p:cNvSpPr>
            <a:spLocks noChangeShapeType="1"/>
          </p:cNvSpPr>
          <p:nvPr/>
        </p:nvSpPr>
        <p:spPr bwMode="auto">
          <a:xfrm>
            <a:off x="1419225" y="7658100"/>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66" name="Line 30"/>
          <p:cNvSpPr>
            <a:spLocks noChangeShapeType="1"/>
          </p:cNvSpPr>
          <p:nvPr/>
        </p:nvSpPr>
        <p:spPr bwMode="auto">
          <a:xfrm>
            <a:off x="1419225" y="7823200"/>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67" name="Line 31"/>
          <p:cNvSpPr>
            <a:spLocks noChangeShapeType="1"/>
          </p:cNvSpPr>
          <p:nvPr/>
        </p:nvSpPr>
        <p:spPr bwMode="auto">
          <a:xfrm>
            <a:off x="1419225" y="7988300"/>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68" name="Line 32"/>
          <p:cNvSpPr>
            <a:spLocks noChangeShapeType="1"/>
          </p:cNvSpPr>
          <p:nvPr/>
        </p:nvSpPr>
        <p:spPr bwMode="auto">
          <a:xfrm>
            <a:off x="1419225" y="8153400"/>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69" name="Line 33"/>
          <p:cNvSpPr>
            <a:spLocks noChangeShapeType="1"/>
          </p:cNvSpPr>
          <p:nvPr/>
        </p:nvSpPr>
        <p:spPr bwMode="auto">
          <a:xfrm>
            <a:off x="1419225" y="8316913"/>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70" name="Line 34"/>
          <p:cNvSpPr>
            <a:spLocks noChangeShapeType="1"/>
          </p:cNvSpPr>
          <p:nvPr/>
        </p:nvSpPr>
        <p:spPr bwMode="auto">
          <a:xfrm>
            <a:off x="1419225" y="8482013"/>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71" name="Line 35"/>
          <p:cNvSpPr>
            <a:spLocks noChangeShapeType="1"/>
          </p:cNvSpPr>
          <p:nvPr/>
        </p:nvSpPr>
        <p:spPr bwMode="auto">
          <a:xfrm>
            <a:off x="1419225" y="8645525"/>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
        <p:nvSpPr>
          <p:cNvPr id="82972" name="Line 38"/>
          <p:cNvSpPr>
            <a:spLocks noChangeShapeType="1"/>
          </p:cNvSpPr>
          <p:nvPr/>
        </p:nvSpPr>
        <p:spPr bwMode="auto">
          <a:xfrm>
            <a:off x="1419225" y="5024438"/>
            <a:ext cx="4343400" cy="0"/>
          </a:xfrm>
          <a:prstGeom prst="line">
            <a:avLst/>
          </a:prstGeom>
          <a:noFill/>
          <a:ln w="12700" cap="rnd">
            <a:solidFill>
              <a:schemeClr val="tx1"/>
            </a:solidFill>
            <a:prstDash val="sysDot"/>
            <a:round/>
            <a:headEnd type="none" w="sm" len="sm"/>
            <a:tailEnd type="none" w="sm" len="sm"/>
          </a:ln>
        </p:spPr>
        <p:txBody>
          <a:bodyPr wrap="none" lIns="92583" tIns="46292" rIns="92583" bIns="46292" anchor="ctr"/>
          <a:lstStyle/>
          <a:p>
            <a:pPr>
              <a:defRPr/>
            </a:pPr>
            <a:endParaRPr lang="id-ID"/>
          </a:p>
        </p:txBody>
      </p:sp>
    </p:spTree>
    <p:extLst>
      <p:ext uri="{BB962C8B-B14F-4D97-AF65-F5344CB8AC3E}">
        <p14:creationId xmlns:p14="http://schemas.microsoft.com/office/powerpoint/2010/main" val="532036348"/>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4294967295"/>
          </p:nvPr>
        </p:nvSpPr>
        <p:spPr bwMode="auto">
          <a:xfrm>
            <a:off x="4023481" y="8918457"/>
            <a:ext cx="3077357" cy="468532"/>
          </a:xfrm>
          <a:prstGeom prst="rect">
            <a:avLst/>
          </a:prstGeom>
          <a:noFill/>
          <a:ln>
            <a:miter lim="800000"/>
            <a:headEnd/>
            <a:tailEnd/>
          </a:ln>
        </p:spPr>
        <p:txBody>
          <a:bodyPr/>
          <a:lstStyle/>
          <a:p>
            <a:pPr defTabSz="998538" eaLnBrk="1" hangingPunct="1"/>
            <a:fld id="{3B6C043A-AB6B-49A9-B621-FF4A065BFF81}" type="slidenum">
              <a:rPr lang="en-US">
                <a:latin typeface="Arial" pitchFamily="34" charset="0"/>
              </a:rPr>
              <a:pPr defTabSz="998538" eaLnBrk="1" hangingPunct="1"/>
              <a:t>1</a:t>
            </a:fld>
            <a:endParaRPr lang="en-US">
              <a:latin typeface="Arial" pitchFamily="34" charset="0"/>
            </a:endParaRPr>
          </a:p>
        </p:txBody>
      </p:sp>
      <p:sp>
        <p:nvSpPr>
          <p:cNvPr id="97283" name="Rectangle 2"/>
          <p:cNvSpPr>
            <a:spLocks noGrp="1" noRot="1" noChangeAspect="1" noChangeArrowheads="1" noTextEdit="1"/>
          </p:cNvSpPr>
          <p:nvPr>
            <p:ph type="sldImg"/>
          </p:nvPr>
        </p:nvSpPr>
        <p:spPr>
          <a:xfrm>
            <a:off x="1025525" y="720725"/>
            <a:ext cx="5046663" cy="3495675"/>
          </a:xfrm>
          <a:ln/>
        </p:spPr>
      </p:sp>
      <p:sp>
        <p:nvSpPr>
          <p:cNvPr id="97284" name="Rectangle 3"/>
          <p:cNvSpPr>
            <a:spLocks noGrp="1" noChangeArrowheads="1"/>
          </p:cNvSpPr>
          <p:nvPr>
            <p:ph type="body" idx="1"/>
          </p:nvPr>
        </p:nvSpPr>
        <p:spPr bwMode="auto">
          <a:xfrm>
            <a:off x="710412" y="4459228"/>
            <a:ext cx="5681653" cy="4224219"/>
          </a:xfrm>
          <a:prstGeom prst="rect">
            <a:avLst/>
          </a:prstGeom>
          <a:noFill/>
          <a:ln>
            <a:miter lim="800000"/>
            <a:headEnd/>
            <a:tailEnd/>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1024537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025525" y="720725"/>
            <a:ext cx="5046663" cy="3495675"/>
          </a:xfrm>
          <a:ln cap="flat"/>
        </p:spPr>
      </p:sp>
      <p:sp>
        <p:nvSpPr>
          <p:cNvPr id="3" name="Header Placeholder 2"/>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581923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4294967295"/>
          </p:nvPr>
        </p:nvSpPr>
        <p:spPr bwMode="auto">
          <a:xfrm>
            <a:off x="6437313" y="8874125"/>
            <a:ext cx="441325" cy="296863"/>
          </a:xfrm>
          <a:prstGeom prst="rect">
            <a:avLst/>
          </a:prstGeom>
          <a:noFill/>
          <a:ln>
            <a:miter lim="800000"/>
            <a:headEnd/>
            <a:tailEnd/>
          </a:ln>
        </p:spPr>
        <p:txBody>
          <a:bodyPr lIns="88472" tIns="44236" rIns="88472" bIns="44236"/>
          <a:lstStyle/>
          <a:p>
            <a:fld id="{DB87AEE9-7A6A-4C9E-B8EB-5FD830A22B44}" type="slidenum">
              <a:rPr lang="en-US" sz="1000"/>
              <a:pPr/>
              <a:t>39</a:t>
            </a:fld>
            <a:endParaRPr lang="en-US" sz="1000"/>
          </a:p>
        </p:txBody>
      </p:sp>
      <p:sp>
        <p:nvSpPr>
          <p:cNvPr id="89091" name="Rectangle 2"/>
          <p:cNvSpPr>
            <a:spLocks noGrp="1" noRot="1" noChangeAspect="1" noChangeArrowheads="1" noTextEdit="1"/>
          </p:cNvSpPr>
          <p:nvPr>
            <p:ph type="sldImg"/>
          </p:nvPr>
        </p:nvSpPr>
        <p:spPr>
          <a:xfrm>
            <a:off x="1025525" y="720725"/>
            <a:ext cx="5046663" cy="3495675"/>
          </a:xfrm>
          <a:ln/>
        </p:spPr>
      </p:sp>
      <p:sp>
        <p:nvSpPr>
          <p:cNvPr id="89092" name="Rectangle 3"/>
          <p:cNvSpPr>
            <a:spLocks noGrp="1" noChangeArrowheads="1"/>
          </p:cNvSpPr>
          <p:nvPr>
            <p:ph type="body" idx="1"/>
          </p:nvPr>
        </p:nvSpPr>
        <p:spPr bwMode="auto">
          <a:xfrm>
            <a:off x="711200" y="4459288"/>
            <a:ext cx="5680075" cy="4225925"/>
          </a:xfrm>
          <a:prstGeom prst="rect">
            <a:avLst/>
          </a:prstGeom>
          <a:noFill/>
          <a:ln>
            <a:miter lim="800000"/>
            <a:headEnd/>
            <a:tailEnd/>
          </a:ln>
        </p:spPr>
        <p:txBody>
          <a:bodyPr lIns="88472" tIns="44236" rIns="88472" bIns="44236"/>
          <a:lstStyle/>
          <a:p>
            <a:endParaRPr lang="id-ID"/>
          </a:p>
        </p:txBody>
      </p:sp>
      <p:sp>
        <p:nvSpPr>
          <p:cNvPr id="5" name="Header Placeholder 4"/>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2303470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xfrm>
            <a:off x="1025525" y="720725"/>
            <a:ext cx="5046663" cy="3495675"/>
          </a:xfrm>
          <a:ln/>
        </p:spPr>
      </p:sp>
      <p:sp>
        <p:nvSpPr>
          <p:cNvPr id="90115" name="Notes Placeholder 2"/>
          <p:cNvSpPr>
            <a:spLocks noGrp="1"/>
          </p:cNvSpPr>
          <p:nvPr>
            <p:ph type="body" idx="1"/>
          </p:nvPr>
        </p:nvSpPr>
        <p:spPr bwMode="auto">
          <a:xfrm>
            <a:off x="711200" y="4459288"/>
            <a:ext cx="5680075" cy="4224337"/>
          </a:xfrm>
          <a:prstGeom prst="rect">
            <a:avLst/>
          </a:prstGeom>
          <a:noFill/>
          <a:ln>
            <a:miter lim="800000"/>
            <a:headEnd/>
            <a:tailEnd/>
          </a:ln>
        </p:spPr>
        <p:txBody>
          <a:bodyPr lIns="92583" tIns="46292" rIns="92583" bIns="46292"/>
          <a:lstStyle/>
          <a:p>
            <a:endParaRPr lang="id-ID"/>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1362158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1025525" y="720725"/>
            <a:ext cx="5046663" cy="3495675"/>
          </a:xfrm>
          <a:ln/>
        </p:spPr>
      </p:sp>
      <p:sp>
        <p:nvSpPr>
          <p:cNvPr id="91139" name="Notes Placeholder 2"/>
          <p:cNvSpPr>
            <a:spLocks noGrp="1"/>
          </p:cNvSpPr>
          <p:nvPr>
            <p:ph type="body" idx="1"/>
          </p:nvPr>
        </p:nvSpPr>
        <p:spPr bwMode="auto">
          <a:xfrm>
            <a:off x="711200" y="4459288"/>
            <a:ext cx="5680075" cy="4224337"/>
          </a:xfrm>
          <a:prstGeom prst="rect">
            <a:avLst/>
          </a:prstGeom>
          <a:noFill/>
          <a:ln>
            <a:miter lim="800000"/>
            <a:headEnd/>
            <a:tailEnd/>
          </a:ln>
        </p:spPr>
        <p:txBody>
          <a:bodyPr lIns="92583" tIns="46292" rIns="92583" bIns="46292"/>
          <a:lstStyle/>
          <a:p>
            <a:endParaRPr lang="id-ID"/>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456656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xfrm>
            <a:off x="1025525" y="720725"/>
            <a:ext cx="5046663" cy="3495675"/>
          </a:xfrm>
          <a:ln/>
        </p:spPr>
      </p:sp>
      <p:sp>
        <p:nvSpPr>
          <p:cNvPr id="92163" name="Notes Placeholder 2"/>
          <p:cNvSpPr>
            <a:spLocks noGrp="1"/>
          </p:cNvSpPr>
          <p:nvPr>
            <p:ph type="body" idx="1"/>
          </p:nvPr>
        </p:nvSpPr>
        <p:spPr bwMode="auto">
          <a:xfrm>
            <a:off x="711200" y="4459288"/>
            <a:ext cx="5680075" cy="4224337"/>
          </a:xfrm>
          <a:prstGeom prst="rect">
            <a:avLst/>
          </a:prstGeom>
          <a:noFill/>
          <a:ln>
            <a:miter lim="800000"/>
            <a:headEnd/>
            <a:tailEnd/>
          </a:ln>
        </p:spPr>
        <p:txBody>
          <a:bodyPr lIns="92583" tIns="46292" rIns="92583" bIns="46292"/>
          <a:lstStyle/>
          <a:p>
            <a:endParaRPr lang="id-ID"/>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240973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xfrm>
            <a:off x="1025525" y="720725"/>
            <a:ext cx="5046663" cy="3495675"/>
          </a:xfrm>
          <a:ln/>
        </p:spPr>
      </p:sp>
      <p:sp>
        <p:nvSpPr>
          <p:cNvPr id="93187" name="Notes Placeholder 2"/>
          <p:cNvSpPr>
            <a:spLocks noGrp="1"/>
          </p:cNvSpPr>
          <p:nvPr>
            <p:ph type="body" idx="1"/>
          </p:nvPr>
        </p:nvSpPr>
        <p:spPr bwMode="auto">
          <a:xfrm>
            <a:off x="711200" y="4459288"/>
            <a:ext cx="5680075" cy="4224337"/>
          </a:xfrm>
          <a:prstGeom prst="rect">
            <a:avLst/>
          </a:prstGeom>
          <a:noFill/>
          <a:ln>
            <a:miter lim="800000"/>
            <a:headEnd/>
            <a:tailEnd/>
          </a:ln>
        </p:spPr>
        <p:txBody>
          <a:bodyPr lIns="92583" tIns="46292" rIns="92583" bIns="46292"/>
          <a:lstStyle/>
          <a:p>
            <a:endParaRPr lang="id-ID"/>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171510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xfrm>
            <a:off x="1025525" y="720725"/>
            <a:ext cx="5046663" cy="3495675"/>
          </a:xfrm>
          <a:ln/>
        </p:spPr>
      </p:sp>
      <p:sp>
        <p:nvSpPr>
          <p:cNvPr id="94211" name="Notes Placeholder 2"/>
          <p:cNvSpPr>
            <a:spLocks noGrp="1"/>
          </p:cNvSpPr>
          <p:nvPr>
            <p:ph type="body" idx="1"/>
          </p:nvPr>
        </p:nvSpPr>
        <p:spPr bwMode="auto">
          <a:xfrm>
            <a:off x="711200" y="4459288"/>
            <a:ext cx="5680075" cy="4224337"/>
          </a:xfrm>
          <a:prstGeom prst="rect">
            <a:avLst/>
          </a:prstGeom>
          <a:noFill/>
          <a:ln>
            <a:miter lim="800000"/>
            <a:headEnd/>
            <a:tailEnd/>
          </a:ln>
        </p:spPr>
        <p:txBody>
          <a:bodyPr lIns="92583" tIns="46292" rIns="92583" bIns="46292"/>
          <a:lstStyle/>
          <a:p>
            <a:endParaRPr lang="id-ID"/>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3398057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xfrm>
            <a:off x="1025525" y="720725"/>
            <a:ext cx="5046663" cy="3495675"/>
          </a:xfrm>
          <a:ln/>
        </p:spPr>
      </p:sp>
      <p:sp>
        <p:nvSpPr>
          <p:cNvPr id="97283" name="Notes Placeholder 2"/>
          <p:cNvSpPr>
            <a:spLocks noGrp="1"/>
          </p:cNvSpPr>
          <p:nvPr>
            <p:ph type="body" idx="1"/>
          </p:nvPr>
        </p:nvSpPr>
        <p:spPr bwMode="auto">
          <a:xfrm>
            <a:off x="711200" y="4459288"/>
            <a:ext cx="5680075" cy="4224337"/>
          </a:xfrm>
          <a:prstGeom prst="rect">
            <a:avLst/>
          </a:prstGeom>
          <a:noFill/>
          <a:ln>
            <a:miter lim="800000"/>
            <a:headEnd/>
            <a:tailEnd/>
          </a:ln>
        </p:spPr>
        <p:txBody>
          <a:bodyPr lIns="92583" tIns="46292" rIns="92583" bIns="46292"/>
          <a:lstStyle/>
          <a:p>
            <a:endParaRPr lang="id-ID"/>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1888238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xfrm>
            <a:off x="1025525" y="720725"/>
            <a:ext cx="5046663" cy="3495675"/>
          </a:xfrm>
          <a:ln/>
        </p:spPr>
      </p:sp>
      <p:sp>
        <p:nvSpPr>
          <p:cNvPr id="98307" name="Notes Placeholder 2"/>
          <p:cNvSpPr>
            <a:spLocks noGrp="1"/>
          </p:cNvSpPr>
          <p:nvPr>
            <p:ph type="body" idx="1"/>
          </p:nvPr>
        </p:nvSpPr>
        <p:spPr bwMode="auto">
          <a:xfrm>
            <a:off x="711200" y="4459288"/>
            <a:ext cx="5680075" cy="4224337"/>
          </a:xfrm>
          <a:prstGeom prst="rect">
            <a:avLst/>
          </a:prstGeom>
          <a:noFill/>
          <a:ln>
            <a:miter lim="800000"/>
            <a:headEnd/>
            <a:tailEnd/>
          </a:ln>
        </p:spPr>
        <p:txBody>
          <a:bodyPr lIns="92583" tIns="46292" rIns="92583" bIns="46292"/>
          <a:lstStyle/>
          <a:p>
            <a:endParaRPr lang="id-ID"/>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3250144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3697288"/>
          </a:xfrm>
          <a:prstGeom prst="rect">
            <a:avLst/>
          </a:prstGeom>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126215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518025"/>
            <a:ext cx="5683250" cy="3697288"/>
          </a:xfrm>
          <a:prstGeom prst="rect">
            <a:avLst/>
          </a:prstGeom>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4263401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xfrm>
            <a:off x="1025525" y="720725"/>
            <a:ext cx="5046663" cy="3495675"/>
          </a:xfrm>
          <a:ln/>
        </p:spPr>
      </p:sp>
      <p:sp>
        <p:nvSpPr>
          <p:cNvPr id="95235" name="Notes Placeholder 2"/>
          <p:cNvSpPr>
            <a:spLocks noGrp="1"/>
          </p:cNvSpPr>
          <p:nvPr>
            <p:ph type="body" idx="1"/>
          </p:nvPr>
        </p:nvSpPr>
        <p:spPr bwMode="auto">
          <a:xfrm>
            <a:off x="711200" y="4459288"/>
            <a:ext cx="5680075" cy="4224337"/>
          </a:xfrm>
          <a:prstGeom prst="rect">
            <a:avLst/>
          </a:prstGeom>
          <a:noFill/>
          <a:ln>
            <a:miter lim="800000"/>
            <a:headEnd/>
            <a:tailEnd/>
          </a:ln>
        </p:spPr>
        <p:txBody>
          <a:bodyPr lIns="92583" tIns="46292" rIns="92583" bIns="46292"/>
          <a:lstStyle/>
          <a:p>
            <a:endParaRPr lang="id-ID"/>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52677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xfrm>
            <a:off x="1025525" y="720725"/>
            <a:ext cx="5046663" cy="3495675"/>
          </a:xfrm>
          <a:ln/>
        </p:spPr>
      </p:sp>
      <p:sp>
        <p:nvSpPr>
          <p:cNvPr id="96259" name="Notes Placeholder 2"/>
          <p:cNvSpPr>
            <a:spLocks noGrp="1"/>
          </p:cNvSpPr>
          <p:nvPr>
            <p:ph type="body" idx="1"/>
          </p:nvPr>
        </p:nvSpPr>
        <p:spPr bwMode="auto">
          <a:xfrm>
            <a:off x="711200" y="4459288"/>
            <a:ext cx="5680075" cy="4224337"/>
          </a:xfrm>
          <a:prstGeom prst="rect">
            <a:avLst/>
          </a:prstGeom>
          <a:noFill/>
          <a:ln>
            <a:miter lim="800000"/>
            <a:headEnd/>
            <a:tailEnd/>
          </a:ln>
        </p:spPr>
        <p:txBody>
          <a:bodyPr lIns="92583" tIns="46292" rIns="92583" bIns="46292"/>
          <a:lstStyle/>
          <a:p>
            <a:endParaRPr lang="id-ID"/>
          </a:p>
        </p:txBody>
      </p:sp>
      <p:sp>
        <p:nvSpPr>
          <p:cNvPr id="4" name="Header Placeholder 3"/>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290387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025525" y="720725"/>
            <a:ext cx="5046663" cy="3495675"/>
          </a:xfrm>
          <a:ln/>
        </p:spPr>
      </p:sp>
      <p:sp>
        <p:nvSpPr>
          <p:cNvPr id="98307" name="Header Placeholder 2"/>
          <p:cNvSpPr>
            <a:spLocks noGrp="1"/>
          </p:cNvSpPr>
          <p:nvPr>
            <p:ph type="hdr" sz="quarter"/>
          </p:nvPr>
        </p:nvSpPr>
        <p:spPr>
          <a:noFill/>
        </p:spPr>
        <p:txBody>
          <a:bodyPr/>
          <a:lstStyle/>
          <a:p>
            <a:endParaRPr lang="en-US"/>
          </a:p>
        </p:txBody>
      </p:sp>
    </p:spTree>
    <p:extLst>
      <p:ext uri="{BB962C8B-B14F-4D97-AF65-F5344CB8AC3E}">
        <p14:creationId xmlns:p14="http://schemas.microsoft.com/office/powerpoint/2010/main" val="2047470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
          <p:cNvSpPr>
            <a:spLocks noGrp="1" noChangeArrowheads="1"/>
          </p:cNvSpPr>
          <p:nvPr>
            <p:ph type="ftr" sz="quarter" idx="4294967295"/>
          </p:nvPr>
        </p:nvSpPr>
        <p:spPr bwMode="auto">
          <a:xfrm>
            <a:off x="0" y="8916969"/>
            <a:ext cx="3077357" cy="470019"/>
          </a:xfrm>
          <a:prstGeom prst="rect">
            <a:avLst/>
          </a:prstGeom>
          <a:noFill/>
          <a:ln>
            <a:miter lim="800000"/>
            <a:headEnd/>
            <a:tailEnd/>
          </a:ln>
        </p:spPr>
        <p:txBody>
          <a:bodyPr lIns="88472" tIns="44236" rIns="88472" bIns="44236"/>
          <a:lstStyle/>
          <a:p>
            <a:pPr eaLnBrk="1" hangingPunct="1"/>
            <a:r>
              <a:rPr lang="en-US"/>
              <a:t>Interpretation ISO 14001 , 1/Rev.02 Copyright© Sentral Sistem Okt 09</a:t>
            </a:r>
          </a:p>
        </p:txBody>
      </p:sp>
      <p:sp>
        <p:nvSpPr>
          <p:cNvPr id="99331" name="Rectangle 7"/>
          <p:cNvSpPr>
            <a:spLocks noGrp="1" noChangeArrowheads="1"/>
          </p:cNvSpPr>
          <p:nvPr>
            <p:ph type="sldNum" sz="quarter" idx="4294967295"/>
          </p:nvPr>
        </p:nvSpPr>
        <p:spPr bwMode="auto">
          <a:xfrm>
            <a:off x="4023481" y="8916969"/>
            <a:ext cx="3077357" cy="470019"/>
          </a:xfrm>
          <a:prstGeom prst="rect">
            <a:avLst/>
          </a:prstGeom>
          <a:noFill/>
          <a:ln>
            <a:miter lim="800000"/>
            <a:headEnd/>
            <a:tailEnd/>
          </a:ln>
        </p:spPr>
        <p:txBody>
          <a:bodyPr lIns="88472" tIns="44236" rIns="88472" bIns="44236"/>
          <a:lstStyle/>
          <a:p>
            <a:pPr eaLnBrk="1" hangingPunct="1"/>
            <a:fld id="{DC56B6FC-4EE5-40F7-B97B-E14F4A840D44}" type="slidenum">
              <a:rPr lang="en-US"/>
              <a:pPr eaLnBrk="1" hangingPunct="1"/>
              <a:t>15</a:t>
            </a:fld>
            <a:endParaRPr lang="en-US"/>
          </a:p>
        </p:txBody>
      </p:sp>
      <p:sp>
        <p:nvSpPr>
          <p:cNvPr id="99332" name="Rectangle 2"/>
          <p:cNvSpPr>
            <a:spLocks noGrp="1" noRot="1" noChangeAspect="1" noChangeArrowheads="1" noTextEdit="1"/>
          </p:cNvSpPr>
          <p:nvPr>
            <p:ph type="sldImg"/>
          </p:nvPr>
        </p:nvSpPr>
        <p:spPr>
          <a:xfrm>
            <a:off x="1025525" y="720725"/>
            <a:ext cx="5046663" cy="3495675"/>
          </a:xfrm>
          <a:ln/>
        </p:spPr>
      </p:sp>
      <p:sp>
        <p:nvSpPr>
          <p:cNvPr id="99333" name="Rectangle 3"/>
          <p:cNvSpPr>
            <a:spLocks noGrp="1" noChangeArrowheads="1"/>
          </p:cNvSpPr>
          <p:nvPr>
            <p:ph type="body" idx="1"/>
          </p:nvPr>
        </p:nvSpPr>
        <p:spPr bwMode="auto">
          <a:xfrm>
            <a:off x="710412" y="4459228"/>
            <a:ext cx="5681653" cy="4225707"/>
          </a:xfrm>
          <a:prstGeom prst="rect">
            <a:avLst/>
          </a:prstGeom>
          <a:noFill/>
          <a:ln>
            <a:miter lim="800000"/>
            <a:headEnd/>
            <a:tailEnd/>
          </a:ln>
        </p:spPr>
        <p:txBody>
          <a:bodyPr lIns="88472" tIns="44236" rIns="88472" bIns="44236"/>
          <a:lstStyle/>
          <a:p>
            <a:pPr eaLnBrk="1" hangingPunct="1"/>
            <a:endParaRPr lang="id-ID"/>
          </a:p>
        </p:txBody>
      </p:sp>
      <p:sp>
        <p:nvSpPr>
          <p:cNvPr id="99334" name="Header Placeholder 5"/>
          <p:cNvSpPr>
            <a:spLocks noGrp="1"/>
          </p:cNvSpPr>
          <p:nvPr>
            <p:ph type="hdr" sz="quarter"/>
          </p:nvPr>
        </p:nvSpPr>
        <p:spPr>
          <a:noFill/>
        </p:spPr>
        <p:txBody>
          <a:bodyPr/>
          <a:lstStyle/>
          <a:p>
            <a:endParaRPr lang="en-US"/>
          </a:p>
        </p:txBody>
      </p:sp>
    </p:spTree>
    <p:extLst>
      <p:ext uri="{BB962C8B-B14F-4D97-AF65-F5344CB8AC3E}">
        <p14:creationId xmlns:p14="http://schemas.microsoft.com/office/powerpoint/2010/main" val="2474462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025525" y="720725"/>
            <a:ext cx="5046663" cy="3495675"/>
          </a:xfrm>
          <a:ln cap="flat"/>
        </p:spPr>
      </p:sp>
      <p:sp>
        <p:nvSpPr>
          <p:cNvPr id="3" name="Header Placeholder 2"/>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83170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025525" y="720725"/>
            <a:ext cx="5046663" cy="3495675"/>
          </a:xfrm>
          <a:ln cap="flat"/>
        </p:spPr>
      </p:sp>
      <p:sp>
        <p:nvSpPr>
          <p:cNvPr id="3" name="Header Placeholder 2"/>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3405846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1025525" y="720725"/>
            <a:ext cx="5046663" cy="3495675"/>
          </a:xfrm>
          <a:ln cap="flat"/>
        </p:spPr>
      </p:sp>
      <p:sp>
        <p:nvSpPr>
          <p:cNvPr id="3" name="Header Placeholder 2"/>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40305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025525" y="720725"/>
            <a:ext cx="5046663" cy="3495675"/>
          </a:xfrm>
          <a:ln cap="flat"/>
        </p:spPr>
      </p:sp>
      <p:sp>
        <p:nvSpPr>
          <p:cNvPr id="3" name="Header Placeholder 2"/>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3921276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025525" y="720725"/>
            <a:ext cx="5046663" cy="3495675"/>
          </a:xfrm>
          <a:ln cap="flat"/>
        </p:spPr>
      </p:sp>
      <p:sp>
        <p:nvSpPr>
          <p:cNvPr id="3" name="Header Placeholder 2"/>
          <p:cNvSpPr>
            <a:spLocks noGrp="1"/>
          </p:cNvSpPr>
          <p:nvPr>
            <p:ph type="hdr" sz="quarter" idx="10"/>
          </p:nvPr>
        </p:nvSpPr>
        <p:spPr/>
        <p:txBody>
          <a:bodyPr/>
          <a:lstStyle/>
          <a:p>
            <a:pPr>
              <a:defRPr/>
            </a:pPr>
            <a:endParaRPr lang="en-US"/>
          </a:p>
        </p:txBody>
      </p:sp>
    </p:spTree>
    <p:extLst>
      <p:ext uri="{BB962C8B-B14F-4D97-AF65-F5344CB8AC3E}">
        <p14:creationId xmlns:p14="http://schemas.microsoft.com/office/powerpoint/2010/main" val="3346746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8"/>
            <a:ext cx="8420100" cy="1470025"/>
          </a:xfrm>
        </p:spPr>
        <p:txBody>
          <a:bodyPr/>
          <a:lstStyle/>
          <a:p>
            <a:r>
              <a:rPr lang="en-US"/>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95300" y="6356353"/>
            <a:ext cx="2311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Identifikasi Aspek dampak 2/Rev 0 © Copyright, Sentral Sistem, April 2019</a:t>
            </a:r>
          </a:p>
        </p:txBody>
      </p:sp>
      <p:sp>
        <p:nvSpPr>
          <p:cNvPr id="6" name="Slide Number Placeholder 5"/>
          <p:cNvSpPr>
            <a:spLocks noGrp="1"/>
          </p:cNvSpPr>
          <p:nvPr>
            <p:ph type="sldNum" sz="quarter" idx="12"/>
          </p:nvPr>
        </p:nvSpPr>
        <p:spPr/>
        <p:txBody>
          <a:bodyPr/>
          <a:lstStyle/>
          <a:p>
            <a:pPr>
              <a:defRPr/>
            </a:pPr>
            <a:fld id="{C8BA0FD1-9540-4AB1-B1F7-13F5406F6AA4}"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95300" y="6356353"/>
            <a:ext cx="2311400" cy="365125"/>
          </a:xfrm>
          <a:prstGeom prst="rect">
            <a:avLst/>
          </a:prstGeom>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1903B0BC-9E68-4783-A68B-52BE13268D3F}"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1"/>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274641"/>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95300" y="6356353"/>
            <a:ext cx="2311400" cy="365125"/>
          </a:xfrm>
          <a:prstGeom prst="rect">
            <a:avLst/>
          </a:prstGeom>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81F608DD-241C-4DDF-8463-CFC1C9ACBCC1}"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44565" y="862013"/>
            <a:ext cx="8842375" cy="5233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67"/>
          <p:cNvSpPr>
            <a:spLocks noGrp="1" noChangeArrowheads="1"/>
          </p:cNvSpPr>
          <p:nvPr>
            <p:ph type="dt" sz="half" idx="10"/>
          </p:nvPr>
        </p:nvSpPr>
        <p:spPr>
          <a:xfrm>
            <a:off x="7288214" y="6408740"/>
            <a:ext cx="2079625" cy="365125"/>
          </a:xfrm>
          <a:prstGeom prst="rect">
            <a:avLst/>
          </a:prstGeom>
        </p:spPr>
        <p:txBody>
          <a:bodyPr/>
          <a:lstStyle>
            <a:lvl1pPr>
              <a:defRPr/>
            </a:lvl1pPr>
          </a:lstStyle>
          <a:p>
            <a:pPr>
              <a:defRPr/>
            </a:pPr>
            <a:endParaRPr lang="en-US"/>
          </a:p>
        </p:txBody>
      </p:sp>
      <p:sp>
        <p:nvSpPr>
          <p:cNvPr id="4" name="Rectangle 68"/>
          <p:cNvSpPr>
            <a:spLocks noGrp="1" noChangeArrowheads="1"/>
          </p:cNvSpPr>
          <p:nvPr>
            <p:ph type="ftr" sz="quarter" idx="11"/>
          </p:nvPr>
        </p:nvSpPr>
        <p:spPr>
          <a:xfrm>
            <a:off x="95251" y="6408740"/>
            <a:ext cx="7196138" cy="365125"/>
          </a:xfrm>
        </p:spPr>
        <p:txBody>
          <a:bodyPr/>
          <a:lstStyle>
            <a:lvl1pPr algn="l">
              <a:defRPr/>
            </a:lvl1pPr>
          </a:lstStyle>
          <a:p>
            <a:pPr>
              <a:defRPr/>
            </a:pPr>
            <a:r>
              <a:rPr lang="en-US"/>
              <a:t>Identifikasi Aspek dampak 2/Rev 0 © Copyright, Sentral Sistem, April 2019</a:t>
            </a:r>
            <a:endParaRPr lang="en-US" dirty="0"/>
          </a:p>
        </p:txBody>
      </p:sp>
      <p:sp>
        <p:nvSpPr>
          <p:cNvPr id="5" name="Rectangle 69"/>
          <p:cNvSpPr>
            <a:spLocks noGrp="1" noChangeArrowheads="1"/>
          </p:cNvSpPr>
          <p:nvPr>
            <p:ph type="sldNum" sz="quarter" idx="12"/>
          </p:nvPr>
        </p:nvSpPr>
        <p:spPr>
          <a:xfrm>
            <a:off x="9367839" y="6408740"/>
            <a:ext cx="396875" cy="365125"/>
          </a:xfrm>
          <a:prstGeom prst="rect">
            <a:avLst/>
          </a:prstGeom>
        </p:spPr>
        <p:txBody>
          <a:bodyPr/>
          <a:lstStyle>
            <a:lvl1pPr>
              <a:defRPr/>
            </a:lvl1pPr>
          </a:lstStyle>
          <a:p>
            <a:pPr>
              <a:defRPr/>
            </a:pPr>
            <a:fld id="{9B5BA689-B4E1-4892-A628-882555A5BDA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2" y="2647950"/>
            <a:ext cx="3869531"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578" y="-925"/>
            <a:ext cx="9908578"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85206" y="1730403"/>
            <a:ext cx="6119342" cy="1204306"/>
          </a:xfrm>
        </p:spPr>
        <p:txBody>
          <a:bodyPr bIns="9144" anchor="b"/>
          <a:lstStyle>
            <a:lvl1pPr>
              <a:defRPr sz="3200"/>
            </a:lvl1pPr>
          </a:lstStyle>
          <a:p>
            <a:r>
              <a:rPr lang="en-US"/>
              <a:t>Click to edit Master title style</a:t>
            </a:r>
            <a:endParaRPr lang="en-US" dirty="0"/>
          </a:p>
        </p:txBody>
      </p:sp>
      <p:sp>
        <p:nvSpPr>
          <p:cNvPr id="3" name="Subtitle 2"/>
          <p:cNvSpPr>
            <a:spLocks noGrp="1"/>
          </p:cNvSpPr>
          <p:nvPr>
            <p:ph type="subTitle" idx="1"/>
          </p:nvPr>
        </p:nvSpPr>
        <p:spPr>
          <a:xfrm rot="19140000">
            <a:off x="1313302" y="2470928"/>
            <a:ext cx="7053725"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Identifikasi Aspek dampak 2/Rev 0 © Copyright, Sentral Sistem, April 2019</a:t>
            </a:r>
          </a:p>
        </p:txBody>
      </p:sp>
      <p:sp>
        <p:nvSpPr>
          <p:cNvPr id="6" name="Slide Number Placeholder 5"/>
          <p:cNvSpPr>
            <a:spLocks noGrp="1"/>
          </p:cNvSpPr>
          <p:nvPr>
            <p:ph type="sldNum" sz="quarter" idx="12"/>
          </p:nvPr>
        </p:nvSpPr>
        <p:spPr/>
        <p:txBody>
          <a:bodyPr/>
          <a:lstStyle/>
          <a:p>
            <a:pPr>
              <a:defRPr/>
            </a:pPr>
            <a:fld id="{C8BA0FD1-9540-4AB1-B1F7-13F5406F6AA4}" type="slidenum">
              <a:rPr lang="en-US" smtClean="0"/>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id-ID"/>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C765B396-DAE7-4FDF-BF0B-04118BA40A77}" type="slidenum">
              <a:rPr lang="en-US" smtClean="0"/>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578" y="-925"/>
            <a:ext cx="9908578"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2" y="2647950"/>
            <a:ext cx="3869531"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87682" y="1726740"/>
            <a:ext cx="6121908"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Text Placeholder 2"/>
          <p:cNvSpPr>
            <a:spLocks noGrp="1"/>
          </p:cNvSpPr>
          <p:nvPr>
            <p:ph type="body" idx="1"/>
          </p:nvPr>
        </p:nvSpPr>
        <p:spPr>
          <a:xfrm rot="19140000">
            <a:off x="1317498" y="2468304"/>
            <a:ext cx="7053072"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p>
        </p:txBody>
      </p:sp>
      <p:sp>
        <p:nvSpPr>
          <p:cNvPr id="6" name="Slide Number Placeholder 5"/>
          <p:cNvSpPr>
            <a:spLocks noGrp="1"/>
          </p:cNvSpPr>
          <p:nvPr>
            <p:ph type="sldNum" sz="quarter" idx="12"/>
          </p:nvPr>
        </p:nvSpPr>
        <p:spPr/>
        <p:txBody>
          <a:bodyPr/>
          <a:lstStyle/>
          <a:p>
            <a:pPr>
              <a:defRPr/>
            </a:pPr>
            <a:fld id="{D8990A4A-CC95-4828-A778-A0F71357FA22}" type="slidenum">
              <a:rPr lang="en-US" smtClean="0"/>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1540" y="1097280"/>
            <a:ext cx="34671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1684" y="1097280"/>
            <a:ext cx="34671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Identifikasi Aspek dampak 2/Rev 0 © Copyright, Sentral Sistem, April 2019</a:t>
            </a:r>
          </a:p>
        </p:txBody>
      </p:sp>
      <p:sp>
        <p:nvSpPr>
          <p:cNvPr id="7" name="Slide Number Placeholder 6"/>
          <p:cNvSpPr>
            <a:spLocks noGrp="1"/>
          </p:cNvSpPr>
          <p:nvPr>
            <p:ph type="sldNum" sz="quarter" idx="12"/>
          </p:nvPr>
        </p:nvSpPr>
        <p:spPr/>
        <p:txBody>
          <a:bodyPr/>
          <a:lstStyle/>
          <a:p>
            <a:pPr>
              <a:defRPr/>
            </a:pPr>
            <a:fld id="{F286A456-17DA-4589-8E09-6DA02D7A5C7F}" type="slidenum">
              <a:rPr lang="en-US" smtClean="0"/>
              <a:pPr>
                <a:defRPr/>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91540" y="1097280"/>
            <a:ext cx="34671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4" name="Content Placeholder 3"/>
          <p:cNvSpPr>
            <a:spLocks noGrp="1"/>
          </p:cNvSpPr>
          <p:nvPr>
            <p:ph sz="half" idx="2"/>
          </p:nvPr>
        </p:nvSpPr>
        <p:spPr>
          <a:xfrm>
            <a:off x="887413" y="1701848"/>
            <a:ext cx="34671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1684" y="1097280"/>
            <a:ext cx="34671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6" name="Content Placeholder 5"/>
          <p:cNvSpPr>
            <a:spLocks noGrp="1"/>
          </p:cNvSpPr>
          <p:nvPr>
            <p:ph sz="quarter" idx="4"/>
          </p:nvPr>
        </p:nvSpPr>
        <p:spPr>
          <a:xfrm>
            <a:off x="5091684" y="1701848"/>
            <a:ext cx="34671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a:t>Identifikasi Aspek dampak 2/Rev 0 © Copyright, Sentral Sistem, April 2019</a:t>
            </a:r>
          </a:p>
        </p:txBody>
      </p:sp>
      <p:sp>
        <p:nvSpPr>
          <p:cNvPr id="9" name="Slide Number Placeholder 8"/>
          <p:cNvSpPr>
            <a:spLocks noGrp="1"/>
          </p:cNvSpPr>
          <p:nvPr>
            <p:ph type="sldNum" sz="quarter" idx="12"/>
          </p:nvPr>
        </p:nvSpPr>
        <p:spPr/>
        <p:txBody>
          <a:bodyPr/>
          <a:lstStyle/>
          <a:p>
            <a:pPr>
              <a:defRPr/>
            </a:pPr>
            <a:fld id="{EF72AC2D-1761-4BE5-9148-58DF33CF5F69}" type="slidenum">
              <a:rPr lang="en-US" smtClean="0"/>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5" name="Slide Number Placeholder 4"/>
          <p:cNvSpPr>
            <a:spLocks noGrp="1"/>
          </p:cNvSpPr>
          <p:nvPr>
            <p:ph type="sldNum" sz="quarter" idx="12"/>
          </p:nvPr>
        </p:nvSpPr>
        <p:spPr/>
        <p:txBody>
          <a:bodyPr/>
          <a:lstStyle/>
          <a:p>
            <a:pPr>
              <a:defRPr/>
            </a:pPr>
            <a:fld id="{CC87854B-5CEB-455C-BB96-D88C563EA9FE}" type="slidenum">
              <a:rPr lang="en-US" smtClean="0"/>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4" name="Slide Number Placeholder 3"/>
          <p:cNvSpPr>
            <a:spLocks noGrp="1"/>
          </p:cNvSpPr>
          <p:nvPr>
            <p:ph type="sldNum" sz="quarter" idx="12"/>
          </p:nvPr>
        </p:nvSpPr>
        <p:spPr/>
        <p:txBody>
          <a:bodyPr/>
          <a:lstStyle/>
          <a:p>
            <a:pPr>
              <a:defRPr/>
            </a:pPr>
            <a:fld id="{02A8A512-DD4E-473F-B0A3-10DA4EF90110}"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95300" y="6356353"/>
            <a:ext cx="2311400" cy="365125"/>
          </a:xfrm>
          <a:prstGeom prst="rect">
            <a:avLst/>
          </a:prstGeom>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id-ID"/>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C765B396-DAE7-4FDF-BF0B-04118BA40A77}"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2" y="2647950"/>
            <a:ext cx="3869531"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755255" y="-755253"/>
            <a:ext cx="6858000" cy="836851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850341" y="1576106"/>
            <a:ext cx="564642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Content Placeholder 2"/>
          <p:cNvSpPr>
            <a:spLocks noGrp="1"/>
          </p:cNvSpPr>
          <p:nvPr>
            <p:ph idx="1"/>
          </p:nvPr>
        </p:nvSpPr>
        <p:spPr>
          <a:xfrm>
            <a:off x="5145350" y="2618915"/>
            <a:ext cx="4125094"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19140000">
            <a:off x="1406118" y="2253385"/>
            <a:ext cx="6277657"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pPr>
              <a:defRPr/>
            </a:pPr>
            <a:r>
              <a:rPr lang="en-US"/>
              <a:t>Identifikasi Aspek dampak 2/Rev 0 © Copyright, Sentral Sistem, April 2019</a:t>
            </a:r>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pPr>
              <a:defRPr/>
            </a:pPr>
            <a:fld id="{A9C0CC7C-80E3-4AE2-9683-9F2A9AE3C6D2}" type="slidenum">
              <a:rPr lang="en-US" smtClean="0"/>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197894" y="0"/>
            <a:ext cx="7708106"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a:t>Click icon to add picture</a:t>
            </a:r>
            <a:endParaRPr lang="en-US" dirty="0"/>
          </a:p>
        </p:txBody>
      </p:sp>
      <p:sp>
        <p:nvSpPr>
          <p:cNvPr id="9" name="Right Triangle 8"/>
          <p:cNvSpPr/>
          <p:nvPr/>
        </p:nvSpPr>
        <p:spPr>
          <a:xfrm>
            <a:off x="2" y="2647950"/>
            <a:ext cx="3869531"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 y="5048250"/>
            <a:ext cx="3869531"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727130" y="1717501"/>
            <a:ext cx="5943600" cy="867444"/>
          </a:xfrm>
        </p:spPr>
        <p:txBody>
          <a:bodyPr anchor="b"/>
          <a:lstStyle>
            <a:lvl1pPr algn="l">
              <a:defRPr sz="2800" b="0">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rot="19140000">
            <a:off x="1238771" y="2180529"/>
            <a:ext cx="6604590"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7" name="Slide Number Placeholder 6"/>
          <p:cNvSpPr>
            <a:spLocks noGrp="1"/>
          </p:cNvSpPr>
          <p:nvPr>
            <p:ph type="sldNum" sz="quarter" idx="12"/>
          </p:nvPr>
        </p:nvSpPr>
        <p:spPr/>
        <p:txBody>
          <a:bodyPr/>
          <a:lstStyle/>
          <a:p>
            <a:pPr>
              <a:defRPr/>
            </a:pPr>
            <a:fld id="{BA094A6E-5CFA-4CA7-98D7-87C9E6AE8862}" type="slidenum">
              <a:rPr lang="en-US" smtClean="0"/>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1903B0BC-9E68-4783-A68B-52BE13268D3F}" type="slidenum">
              <a:rPr lang="en-US" smtClean="0"/>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46783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95300" y="274639"/>
            <a:ext cx="6521450" cy="467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81F608DD-241C-4DDF-8463-CFC1C9ACBCC1}" type="slidenum">
              <a:rPr lang="en-US" smtClean="0"/>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7421238" y="0"/>
            <a:ext cx="2484762" cy="6858000"/>
          </a:xfrm>
          <a:prstGeom prst="rect">
            <a:avLst/>
          </a:prstGeom>
        </p:spPr>
      </p:pic>
      <p:sp>
        <p:nvSpPr>
          <p:cNvPr id="3" name="Subtitle 2"/>
          <p:cNvSpPr>
            <a:spLocks noGrp="1"/>
          </p:cNvSpPr>
          <p:nvPr>
            <p:ph type="subTitle" idx="1"/>
          </p:nvPr>
        </p:nvSpPr>
        <p:spPr>
          <a:xfrm>
            <a:off x="2641600" y="3581400"/>
            <a:ext cx="4292600" cy="21336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5"/>
          <p:cNvSpPr>
            <a:spLocks noGrp="1"/>
          </p:cNvSpPr>
          <p:nvPr>
            <p:ph type="title"/>
          </p:nvPr>
        </p:nvSpPr>
        <p:spPr>
          <a:xfrm>
            <a:off x="2641600" y="1447800"/>
            <a:ext cx="4292600" cy="2133600"/>
          </a:xfrm>
        </p:spPr>
        <p:txBody>
          <a:bodyPr anchor="b"/>
          <a:lstStyle/>
          <a:p>
            <a:r>
              <a:rPr lang="en-US"/>
              <a:t>Click to edit Master title style</a:t>
            </a:r>
            <a:endParaRPr lang="en-US" dirty="0"/>
          </a:p>
        </p:txBody>
      </p:sp>
      <p:sp>
        <p:nvSpPr>
          <p:cNvPr id="13" name="Date Placeholder 12"/>
          <p:cNvSpPr>
            <a:spLocks noGrp="1"/>
          </p:cNvSpPr>
          <p:nvPr>
            <p:ph type="dt" sz="half" idx="10"/>
          </p:nvPr>
        </p:nvSpPr>
        <p:spPr>
          <a:xfrm>
            <a:off x="3881572" y="6426204"/>
            <a:ext cx="3054349" cy="126999"/>
          </a:xfrm>
        </p:spPr>
        <p:txBody>
          <a:bodyPr/>
          <a:lstStyle/>
          <a:p>
            <a:endParaRPr lang="en-US"/>
          </a:p>
        </p:txBody>
      </p:sp>
      <p:sp>
        <p:nvSpPr>
          <p:cNvPr id="14" name="Slide Number Placeholder 13"/>
          <p:cNvSpPr>
            <a:spLocks noGrp="1"/>
          </p:cNvSpPr>
          <p:nvPr>
            <p:ph type="sldNum" sz="quarter" idx="11"/>
          </p:nvPr>
        </p:nvSpPr>
        <p:spPr>
          <a:xfrm>
            <a:off x="6949557" y="6400800"/>
            <a:ext cx="495300" cy="152400"/>
          </a:xfrm>
        </p:spPr>
        <p:txBody>
          <a:bodyPr/>
          <a:lstStyle>
            <a:lvl1pPr algn="r">
              <a:defRPr/>
            </a:lvl1pPr>
          </a:lstStyle>
          <a:p>
            <a:pPr>
              <a:defRPr/>
            </a:pPr>
            <a:fld id="{C8BA0FD1-9540-4AB1-B1F7-13F5406F6AA4}" type="slidenum">
              <a:rPr lang="en-US" smtClean="0"/>
              <a:pPr>
                <a:defRPr/>
              </a:pPr>
              <a:t>‹#›</a:t>
            </a:fld>
            <a:endParaRPr lang="en-US" dirty="0"/>
          </a:p>
        </p:txBody>
      </p:sp>
      <p:sp>
        <p:nvSpPr>
          <p:cNvPr id="15" name="Footer Placeholder 14"/>
          <p:cNvSpPr>
            <a:spLocks noGrp="1"/>
          </p:cNvSpPr>
          <p:nvPr>
            <p:ph type="ftr" sz="quarter" idx="12"/>
          </p:nvPr>
        </p:nvSpPr>
        <p:spPr>
          <a:xfrm>
            <a:off x="3879852" y="6296248"/>
            <a:ext cx="3056069" cy="152400"/>
          </a:xfrm>
        </p:spPr>
        <p:txBody>
          <a:bodyPr/>
          <a:lstStyle/>
          <a:p>
            <a:r>
              <a:rPr lang="en-US"/>
              <a:t>Identifikasi Aspek dampak 2/Rev 0 © Copyright, Sentral Sistem, April 2019</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457203"/>
            <a:ext cx="3962400" cy="5714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5"/>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pPr>
              <a:defRPr/>
            </a:pPr>
            <a:endParaRPr lang="en-US"/>
          </a:p>
        </p:txBody>
      </p:sp>
      <p:sp>
        <p:nvSpPr>
          <p:cNvPr id="11" name="Slide Number Placeholder 10"/>
          <p:cNvSpPr>
            <a:spLocks noGrp="1"/>
          </p:cNvSpPr>
          <p:nvPr>
            <p:ph type="sldNum" sz="quarter" idx="11"/>
          </p:nvPr>
        </p:nvSpPr>
        <p:spPr/>
        <p:txBody>
          <a:bodyPr/>
          <a:lstStyle/>
          <a:p>
            <a:pPr>
              <a:defRPr/>
            </a:pPr>
            <a:fld id="{C765B396-DAE7-4FDF-BF0B-04118BA40A77}" type="slidenum">
              <a:rPr lang="en-US" smtClean="0"/>
              <a:pPr>
                <a:defRPr/>
              </a:pPr>
              <a:t>‹#›</a:t>
            </a:fld>
            <a:endParaRPr lang="en-US"/>
          </a:p>
        </p:txBody>
      </p:sp>
      <p:sp>
        <p:nvSpPr>
          <p:cNvPr id="12" name="Footer Placeholder 11"/>
          <p:cNvSpPr>
            <a:spLocks noGrp="1"/>
          </p:cNvSpPr>
          <p:nvPr>
            <p:ph type="ftr" sz="quarter" idx="12"/>
          </p:nvPr>
        </p:nvSpPr>
        <p:spPr/>
        <p:txBody>
          <a:bodyPr/>
          <a:lstStyle/>
          <a:p>
            <a:pPr>
              <a:defRPr/>
            </a:pPr>
            <a:r>
              <a:rPr lang="id-ID"/>
              <a:t>Identifikasi Aspek dampak 2/Rev 0 © Copyright, Sentral Sistem, April 2019</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7429500" y="0"/>
            <a:ext cx="2484762" cy="6858000"/>
          </a:xfrm>
          <a:prstGeom prst="rect">
            <a:avLst/>
          </a:prstGeom>
        </p:spPr>
      </p:pic>
      <p:sp>
        <p:nvSpPr>
          <p:cNvPr id="12" name="Date Placeholder 11"/>
          <p:cNvSpPr>
            <a:spLocks noGrp="1"/>
          </p:cNvSpPr>
          <p:nvPr>
            <p:ph type="dt" sz="half" idx="10"/>
          </p:nvPr>
        </p:nvSpPr>
        <p:spPr>
          <a:xfrm>
            <a:off x="909772" y="6426204"/>
            <a:ext cx="3054349" cy="126999"/>
          </a:xfrm>
        </p:spPr>
        <p:txBody>
          <a:bodyPr/>
          <a:lstStyle/>
          <a:p>
            <a:pPr>
              <a:defRPr/>
            </a:pPr>
            <a:endParaRPr lang="en-US"/>
          </a:p>
        </p:txBody>
      </p:sp>
      <p:sp>
        <p:nvSpPr>
          <p:cNvPr id="13" name="Slide Number Placeholder 12"/>
          <p:cNvSpPr>
            <a:spLocks noGrp="1"/>
          </p:cNvSpPr>
          <p:nvPr>
            <p:ph type="sldNum" sz="quarter" idx="11"/>
          </p:nvPr>
        </p:nvSpPr>
        <p:spPr>
          <a:xfrm>
            <a:off x="4459420" y="6400800"/>
            <a:ext cx="577850" cy="152400"/>
          </a:xfrm>
        </p:spPr>
        <p:txBody>
          <a:bodyPr/>
          <a:lstStyle/>
          <a:p>
            <a:pPr>
              <a:defRPr/>
            </a:pPr>
            <a:fld id="{D8990A4A-CC95-4828-A778-A0F71357FA22}" type="slidenum">
              <a:rPr lang="en-US" smtClean="0"/>
              <a:pPr>
                <a:defRPr/>
              </a:pPr>
              <a:t>‹#›</a:t>
            </a:fld>
            <a:endParaRPr lang="en-US"/>
          </a:p>
        </p:txBody>
      </p:sp>
      <p:sp>
        <p:nvSpPr>
          <p:cNvPr id="14" name="Footer Placeholder 13"/>
          <p:cNvSpPr>
            <a:spLocks noGrp="1"/>
          </p:cNvSpPr>
          <p:nvPr>
            <p:ph type="ftr" sz="quarter" idx="12"/>
          </p:nvPr>
        </p:nvSpPr>
        <p:spPr>
          <a:xfrm>
            <a:off x="908052" y="6296248"/>
            <a:ext cx="3056069" cy="152400"/>
          </a:xfrm>
        </p:spPr>
        <p:txBody>
          <a:bodyPr/>
          <a:lstStyle/>
          <a:p>
            <a:pPr>
              <a:defRPr/>
            </a:pPr>
            <a:r>
              <a:rPr lang="en-US"/>
              <a:t>Identifikasi Aspek dampak 2/Rev 0 © Copyright, Sentral Sistem, April 2019</a:t>
            </a:r>
          </a:p>
        </p:txBody>
      </p:sp>
      <p:sp>
        <p:nvSpPr>
          <p:cNvPr id="15" name="Title 14"/>
          <p:cNvSpPr>
            <a:spLocks noGrp="1"/>
          </p:cNvSpPr>
          <p:nvPr>
            <p:ph type="title"/>
          </p:nvPr>
        </p:nvSpPr>
        <p:spPr>
          <a:xfrm>
            <a:off x="495300" y="1828800"/>
            <a:ext cx="3467100" cy="1752600"/>
          </a:xfrm>
        </p:spPr>
        <p:txBody>
          <a:bodyPr anchor="b"/>
          <a:lstStyle/>
          <a:p>
            <a:r>
              <a:rPr lang="en-US"/>
              <a:t>Click to edit Master title style</a:t>
            </a:r>
          </a:p>
        </p:txBody>
      </p:sp>
      <p:sp>
        <p:nvSpPr>
          <p:cNvPr id="3" name="Text Placeholder 2"/>
          <p:cNvSpPr>
            <a:spLocks noGrp="1"/>
          </p:cNvSpPr>
          <p:nvPr>
            <p:ph type="body" sz="quarter" idx="13"/>
          </p:nvPr>
        </p:nvSpPr>
        <p:spPr>
          <a:xfrm>
            <a:off x="495302" y="3578227"/>
            <a:ext cx="3467365" cy="1459767"/>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5300" y="3429000"/>
            <a:ext cx="338455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300" y="457200"/>
            <a:ext cx="338455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5283200" y="457203"/>
            <a:ext cx="3054350" cy="5714999"/>
          </a:xfrm>
        </p:spPr>
        <p:txBody>
          <a:bodyPr/>
          <a:lstStyle/>
          <a:p>
            <a:r>
              <a:rPr lang="en-US"/>
              <a:t>Click to edit Master title style</a:t>
            </a:r>
          </a:p>
        </p:txBody>
      </p:sp>
      <p:sp>
        <p:nvSpPr>
          <p:cNvPr id="9" name="Date Placeholder 8"/>
          <p:cNvSpPr>
            <a:spLocks noGrp="1"/>
          </p:cNvSpPr>
          <p:nvPr>
            <p:ph type="dt" sz="half" idx="10"/>
          </p:nvPr>
        </p:nvSpPr>
        <p:spPr/>
        <p:txBody>
          <a:bodyPr/>
          <a:lstStyle/>
          <a:p>
            <a:pPr>
              <a:defRPr/>
            </a:pPr>
            <a:endParaRPr lang="en-US"/>
          </a:p>
        </p:txBody>
      </p:sp>
      <p:sp>
        <p:nvSpPr>
          <p:cNvPr id="13" name="Slide Number Placeholder 12"/>
          <p:cNvSpPr>
            <a:spLocks noGrp="1"/>
          </p:cNvSpPr>
          <p:nvPr>
            <p:ph type="sldNum" sz="quarter" idx="11"/>
          </p:nvPr>
        </p:nvSpPr>
        <p:spPr/>
        <p:txBody>
          <a:bodyPr/>
          <a:lstStyle/>
          <a:p>
            <a:pPr>
              <a:defRPr/>
            </a:pPr>
            <a:fld id="{F286A456-17DA-4589-8E09-6DA02D7A5C7F}" type="slidenum">
              <a:rPr lang="en-US" smtClean="0"/>
              <a:pPr>
                <a:defRPr/>
              </a:pPr>
              <a:t>‹#›</a:t>
            </a:fld>
            <a:endParaRPr lang="en-US"/>
          </a:p>
        </p:txBody>
      </p:sp>
      <p:sp>
        <p:nvSpPr>
          <p:cNvPr id="14" name="Footer Placeholder 13"/>
          <p:cNvSpPr>
            <a:spLocks noGrp="1"/>
          </p:cNvSpPr>
          <p:nvPr>
            <p:ph type="ftr" sz="quarter" idx="12"/>
          </p:nvPr>
        </p:nvSpPr>
        <p:spPr/>
        <p:txBody>
          <a:bodyPr/>
          <a:lstStyle/>
          <a:p>
            <a:pPr>
              <a:defRPr/>
            </a:pPr>
            <a:r>
              <a:rPr lang="en-US"/>
              <a:t>Identifikasi Aspek dampak 2/Rev 0 © Copyright, Sentral Sistem, April 2019</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275238"/>
            <a:ext cx="387985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675288"/>
            <a:ext cx="3879850" cy="2525112"/>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5299" y="3429000"/>
            <a:ext cx="387985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299" y="3840162"/>
            <a:ext cx="3879850" cy="2515198"/>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5283200" y="457203"/>
            <a:ext cx="3054350" cy="5714999"/>
          </a:xfrm>
        </p:spPr>
        <p:txBody>
          <a:bodyPr/>
          <a:lstStyle/>
          <a:p>
            <a:r>
              <a:rPr lang="en-US"/>
              <a:t>Click to edit Master title style</a:t>
            </a:r>
          </a:p>
        </p:txBody>
      </p:sp>
      <p:sp>
        <p:nvSpPr>
          <p:cNvPr id="12" name="Date Placeholder 11"/>
          <p:cNvSpPr>
            <a:spLocks noGrp="1"/>
          </p:cNvSpPr>
          <p:nvPr>
            <p:ph type="dt" sz="half" idx="10"/>
          </p:nvPr>
        </p:nvSpPr>
        <p:spPr/>
        <p:txBody>
          <a:bodyPr/>
          <a:lstStyle/>
          <a:p>
            <a:pPr>
              <a:defRPr/>
            </a:pPr>
            <a:endParaRPr lang="en-US"/>
          </a:p>
        </p:txBody>
      </p:sp>
      <p:sp>
        <p:nvSpPr>
          <p:cNvPr id="14" name="Slide Number Placeholder 13"/>
          <p:cNvSpPr>
            <a:spLocks noGrp="1"/>
          </p:cNvSpPr>
          <p:nvPr>
            <p:ph type="sldNum" sz="quarter" idx="11"/>
          </p:nvPr>
        </p:nvSpPr>
        <p:spPr/>
        <p:txBody>
          <a:bodyPr/>
          <a:lstStyle/>
          <a:p>
            <a:pPr>
              <a:defRPr/>
            </a:pPr>
            <a:fld id="{EF72AC2D-1761-4BE5-9148-58DF33CF5F69}" type="slidenum">
              <a:rPr lang="en-US" smtClean="0"/>
              <a:pPr>
                <a:defRPr/>
              </a:pPr>
              <a:t>‹#›</a:t>
            </a:fld>
            <a:endParaRPr lang="en-US"/>
          </a:p>
        </p:txBody>
      </p:sp>
      <p:sp>
        <p:nvSpPr>
          <p:cNvPr id="16" name="Footer Placeholder 15"/>
          <p:cNvSpPr>
            <a:spLocks noGrp="1"/>
          </p:cNvSpPr>
          <p:nvPr>
            <p:ph type="ftr" sz="quarter" idx="12"/>
          </p:nvPr>
        </p:nvSpPr>
        <p:spPr/>
        <p:txBody>
          <a:bodyPr/>
          <a:lstStyle/>
          <a:p>
            <a:pPr>
              <a:defRPr/>
            </a:pPr>
            <a:r>
              <a:rPr lang="en-US"/>
              <a:t>Identifikasi Aspek dampak 2/Rev 0 © Copyright, Sentral Sistem, April 2019</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44950" y="457200"/>
            <a:ext cx="4292600" cy="5715000"/>
          </a:xfrm>
        </p:spPr>
        <p:txBody>
          <a:bodyPr/>
          <a:lstStyle/>
          <a:p>
            <a:r>
              <a:rPr lang="en-US"/>
              <a:t>Click to edit Master title style</a:t>
            </a:r>
            <a:endParaRPr lang="en-US" dirty="0"/>
          </a:p>
        </p:txBody>
      </p:sp>
      <p:sp>
        <p:nvSpPr>
          <p:cNvPr id="9" name="Date Placeholder 8"/>
          <p:cNvSpPr>
            <a:spLocks noGrp="1"/>
          </p:cNvSpPr>
          <p:nvPr>
            <p:ph type="dt" sz="half" idx="10"/>
          </p:nvPr>
        </p:nvSpPr>
        <p:spPr/>
        <p:txBody>
          <a:bodyPr/>
          <a:lstStyle/>
          <a:p>
            <a:pPr>
              <a:defRPr/>
            </a:pPr>
            <a:endParaRPr lang="en-US"/>
          </a:p>
        </p:txBody>
      </p:sp>
      <p:sp>
        <p:nvSpPr>
          <p:cNvPr id="10" name="Slide Number Placeholder 9"/>
          <p:cNvSpPr>
            <a:spLocks noGrp="1"/>
          </p:cNvSpPr>
          <p:nvPr>
            <p:ph type="sldNum" sz="quarter" idx="11"/>
          </p:nvPr>
        </p:nvSpPr>
        <p:spPr/>
        <p:txBody>
          <a:bodyPr/>
          <a:lstStyle/>
          <a:p>
            <a:pPr>
              <a:defRPr/>
            </a:pPr>
            <a:fld id="{CC87854B-5CEB-455C-BB96-D88C563EA9FE}" type="slidenum">
              <a:rPr lang="en-US" smtClean="0"/>
              <a:pPr>
                <a:defRPr/>
              </a:pPr>
              <a:t>‹#›</a:t>
            </a:fld>
            <a:endParaRPr lang="en-US"/>
          </a:p>
        </p:txBody>
      </p:sp>
      <p:sp>
        <p:nvSpPr>
          <p:cNvPr id="11" name="Footer Placeholder 10"/>
          <p:cNvSpPr>
            <a:spLocks noGrp="1"/>
          </p:cNvSpPr>
          <p:nvPr>
            <p:ph type="ftr" sz="quarter" idx="12"/>
          </p:nvPr>
        </p:nvSpPr>
        <p:spPr/>
        <p:txBody>
          <a:bodyPr/>
          <a:lstStyle/>
          <a:p>
            <a:pPr>
              <a:defRPr/>
            </a:pPr>
            <a:r>
              <a:rPr lang="en-US"/>
              <a:t>Identifikasi Aspek dampak 2/Rev 0 © Copyright, Sentral Sistem, April 2019</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3"/>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95300" y="6356353"/>
            <a:ext cx="2311400" cy="365125"/>
          </a:xfrm>
          <a:prstGeom prst="rect">
            <a:avLst/>
          </a:prstGeom>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p>
        </p:txBody>
      </p:sp>
      <p:sp>
        <p:nvSpPr>
          <p:cNvPr id="6" name="Slide Number Placeholder 5"/>
          <p:cNvSpPr>
            <a:spLocks noGrp="1"/>
          </p:cNvSpPr>
          <p:nvPr>
            <p:ph type="sldNum" sz="quarter" idx="12"/>
          </p:nvPr>
        </p:nvSpPr>
        <p:spPr/>
        <p:txBody>
          <a:bodyPr/>
          <a:lstStyle/>
          <a:p>
            <a:pPr>
              <a:defRPr/>
            </a:pPr>
            <a:fld id="{D8990A4A-CC95-4828-A778-A0F71357FA22}" type="slidenum">
              <a:rPr lang="en-US" smtClean="0"/>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pPr>
              <a:defRPr/>
            </a:pPr>
            <a:endParaRPr lang="en-US"/>
          </a:p>
        </p:txBody>
      </p:sp>
      <p:sp>
        <p:nvSpPr>
          <p:cNvPr id="9" name="Slide Number Placeholder 8"/>
          <p:cNvSpPr>
            <a:spLocks noGrp="1"/>
          </p:cNvSpPr>
          <p:nvPr>
            <p:ph type="sldNum" sz="quarter" idx="11"/>
          </p:nvPr>
        </p:nvSpPr>
        <p:spPr/>
        <p:txBody>
          <a:bodyPr/>
          <a:lstStyle/>
          <a:p>
            <a:pPr>
              <a:defRPr/>
            </a:pPr>
            <a:fld id="{02A8A512-DD4E-473F-B0A3-10DA4EF90110}" type="slidenum">
              <a:rPr lang="en-US" smtClean="0"/>
              <a:pPr>
                <a:defRPr/>
              </a:pPr>
              <a:t>‹#›</a:t>
            </a:fld>
            <a:endParaRPr lang="en-US"/>
          </a:p>
        </p:txBody>
      </p:sp>
      <p:sp>
        <p:nvSpPr>
          <p:cNvPr id="10" name="Footer Placeholder 9"/>
          <p:cNvSpPr>
            <a:spLocks noGrp="1"/>
          </p:cNvSpPr>
          <p:nvPr>
            <p:ph type="ftr" sz="quarter" idx="12"/>
          </p:nvPr>
        </p:nvSpPr>
        <p:spPr/>
        <p:txBody>
          <a:bodyPr/>
          <a:lstStyle/>
          <a:p>
            <a:pPr>
              <a:defRPr/>
            </a:pPr>
            <a:r>
              <a:rPr lang="en-US"/>
              <a:t>Identifikasi Aspek dampak 2/Rev 0 © Copyright, Sentral Sistem, April 2019</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13400" y="1676403"/>
            <a:ext cx="2724150" cy="1874837"/>
          </a:xfrm>
        </p:spPr>
        <p:txBody>
          <a:bodyPr anchor="b">
            <a:normAutofit/>
          </a:bodyPr>
          <a:lstStyle>
            <a:lvl1pPr algn="r">
              <a:defRPr sz="2000" b="0">
                <a:effectLst/>
              </a:defRPr>
            </a:lvl1pPr>
          </a:lstStyle>
          <a:p>
            <a:r>
              <a:rPr lang="en-US"/>
              <a:t>Click to edit Master title style</a:t>
            </a:r>
            <a:endParaRPr lang="en-US" dirty="0"/>
          </a:p>
        </p:txBody>
      </p:sp>
      <p:sp>
        <p:nvSpPr>
          <p:cNvPr id="3" name="Content Placeholder 2"/>
          <p:cNvSpPr>
            <a:spLocks noGrp="1"/>
          </p:cNvSpPr>
          <p:nvPr>
            <p:ph idx="1"/>
          </p:nvPr>
        </p:nvSpPr>
        <p:spPr>
          <a:xfrm>
            <a:off x="330200" y="1676400"/>
            <a:ext cx="5091684" cy="35052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3"/>
          <p:cNvSpPr>
            <a:spLocks noGrp="1"/>
          </p:cNvSpPr>
          <p:nvPr>
            <p:ph type="body" sz="half" idx="2"/>
          </p:nvPr>
        </p:nvSpPr>
        <p:spPr>
          <a:xfrm>
            <a:off x="5943600" y="3552372"/>
            <a:ext cx="239395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Date Placeholder 14"/>
          <p:cNvSpPr>
            <a:spLocks noGrp="1"/>
          </p:cNvSpPr>
          <p:nvPr>
            <p:ph type="dt" sz="half" idx="10"/>
          </p:nvPr>
        </p:nvSpPr>
        <p:spPr/>
        <p:txBody>
          <a:bodyPr/>
          <a:lstStyle/>
          <a:p>
            <a:pPr>
              <a:defRPr/>
            </a:pPr>
            <a:endParaRPr lang="en-US"/>
          </a:p>
        </p:txBody>
      </p:sp>
      <p:sp>
        <p:nvSpPr>
          <p:cNvPr id="16" name="Slide Number Placeholder 15"/>
          <p:cNvSpPr>
            <a:spLocks noGrp="1"/>
          </p:cNvSpPr>
          <p:nvPr>
            <p:ph type="sldNum" sz="quarter" idx="11"/>
          </p:nvPr>
        </p:nvSpPr>
        <p:spPr/>
        <p:txBody>
          <a:bodyPr/>
          <a:lstStyle/>
          <a:p>
            <a:pPr>
              <a:defRPr/>
            </a:pPr>
            <a:fld id="{A9C0CC7C-80E3-4AE2-9683-9F2A9AE3C6D2}" type="slidenum">
              <a:rPr lang="en-US" smtClean="0"/>
              <a:pPr>
                <a:defRPr/>
              </a:pPr>
              <a:t>‹#›</a:t>
            </a:fld>
            <a:endParaRPr lang="en-US"/>
          </a:p>
        </p:txBody>
      </p:sp>
      <p:sp>
        <p:nvSpPr>
          <p:cNvPr id="17" name="Footer Placeholder 16"/>
          <p:cNvSpPr>
            <a:spLocks noGrp="1"/>
          </p:cNvSpPr>
          <p:nvPr>
            <p:ph type="ftr" sz="quarter" idx="12"/>
          </p:nvPr>
        </p:nvSpPr>
        <p:spPr/>
        <p:txBody>
          <a:bodyPr/>
          <a:lstStyle/>
          <a:p>
            <a:pPr>
              <a:defRPr/>
            </a:pPr>
            <a:r>
              <a:rPr lang="en-US"/>
              <a:t>Identifikasi Aspek dampak 2/Rev 0 © Copyright, Sentral Sistem, April 2019</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30202" y="1676400"/>
            <a:ext cx="5088381" cy="350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p:cNvSpPr>
            <a:spLocks noGrp="1"/>
          </p:cNvSpPr>
          <p:nvPr>
            <p:ph type="title"/>
          </p:nvPr>
        </p:nvSpPr>
        <p:spPr>
          <a:xfrm>
            <a:off x="5613400" y="1676400"/>
            <a:ext cx="2724150" cy="1875972"/>
          </a:xfrm>
        </p:spPr>
        <p:txBody>
          <a:bodyPr anchor="b">
            <a:normAutofit/>
          </a:bodyPr>
          <a:lstStyle>
            <a:lvl1pPr algn="r">
              <a:defRPr sz="2000" b="0">
                <a:effectLst/>
              </a:defRPr>
            </a:lvl1pPr>
          </a:lstStyle>
          <a:p>
            <a:r>
              <a:rPr lang="en-US"/>
              <a:t>Click to edit Master title style</a:t>
            </a:r>
            <a:endParaRPr lang="en-US" dirty="0"/>
          </a:p>
        </p:txBody>
      </p:sp>
      <p:sp>
        <p:nvSpPr>
          <p:cNvPr id="12" name="Text Placeholder 3"/>
          <p:cNvSpPr>
            <a:spLocks noGrp="1"/>
          </p:cNvSpPr>
          <p:nvPr>
            <p:ph type="body" sz="half" idx="2"/>
          </p:nvPr>
        </p:nvSpPr>
        <p:spPr>
          <a:xfrm>
            <a:off x="5943600" y="3552372"/>
            <a:ext cx="239395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Date Placeholder 15"/>
          <p:cNvSpPr>
            <a:spLocks noGrp="1"/>
          </p:cNvSpPr>
          <p:nvPr>
            <p:ph type="dt" sz="half" idx="10"/>
          </p:nvPr>
        </p:nvSpPr>
        <p:spPr/>
        <p:txBody>
          <a:bodyPr/>
          <a:lstStyle/>
          <a:p>
            <a:pPr>
              <a:defRPr/>
            </a:pPr>
            <a:endParaRPr lang="en-US"/>
          </a:p>
        </p:txBody>
      </p:sp>
      <p:sp>
        <p:nvSpPr>
          <p:cNvPr id="17" name="Slide Number Placeholder 16"/>
          <p:cNvSpPr>
            <a:spLocks noGrp="1"/>
          </p:cNvSpPr>
          <p:nvPr>
            <p:ph type="sldNum" sz="quarter" idx="11"/>
          </p:nvPr>
        </p:nvSpPr>
        <p:spPr/>
        <p:txBody>
          <a:bodyPr/>
          <a:lstStyle/>
          <a:p>
            <a:pPr>
              <a:defRPr/>
            </a:pPr>
            <a:fld id="{BA094A6E-5CFA-4CA7-98D7-87C9E6AE8862}" type="slidenum">
              <a:rPr lang="en-US" smtClean="0"/>
              <a:pPr>
                <a:defRPr/>
              </a:pPr>
              <a:t>‹#›</a:t>
            </a:fld>
            <a:endParaRPr lang="en-US"/>
          </a:p>
        </p:txBody>
      </p:sp>
      <p:sp>
        <p:nvSpPr>
          <p:cNvPr id="18" name="Footer Placeholder 17"/>
          <p:cNvSpPr>
            <a:spLocks noGrp="1"/>
          </p:cNvSpPr>
          <p:nvPr>
            <p:ph type="ftr" sz="quarter" idx="12"/>
          </p:nvPr>
        </p:nvSpPr>
        <p:spPr/>
        <p:txBody>
          <a:bodyPr/>
          <a:lstStyle/>
          <a:p>
            <a:pPr>
              <a:defRPr/>
            </a:pPr>
            <a:r>
              <a:rPr lang="en-US"/>
              <a:t>Identifikasi Aspek dampak 2/Rev 0 © Copyright, Sentral Sistem, April 2019</a:t>
            </a:r>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pPr>
              <a:defRPr/>
            </a:pPr>
            <a:endParaRPr lang="en-US"/>
          </a:p>
        </p:txBody>
      </p:sp>
      <p:sp>
        <p:nvSpPr>
          <p:cNvPr id="14" name="Slide Number Placeholder 13"/>
          <p:cNvSpPr>
            <a:spLocks noGrp="1"/>
          </p:cNvSpPr>
          <p:nvPr>
            <p:ph type="sldNum" sz="quarter" idx="11"/>
          </p:nvPr>
        </p:nvSpPr>
        <p:spPr/>
        <p:txBody>
          <a:bodyPr/>
          <a:lstStyle/>
          <a:p>
            <a:pPr>
              <a:defRPr/>
            </a:pPr>
            <a:fld id="{1903B0BC-9E68-4783-A68B-52BE13268D3F}" type="slidenum">
              <a:rPr lang="en-US" smtClean="0"/>
              <a:pPr>
                <a:defRPr/>
              </a:pPr>
              <a:t>‹#›</a:t>
            </a:fld>
            <a:endParaRPr lang="en-US"/>
          </a:p>
        </p:txBody>
      </p:sp>
      <p:sp>
        <p:nvSpPr>
          <p:cNvPr id="15" name="Footer Placeholder 14"/>
          <p:cNvSpPr>
            <a:spLocks noGrp="1"/>
          </p:cNvSpPr>
          <p:nvPr>
            <p:ph type="ftr" sz="quarter" idx="12"/>
          </p:nvPr>
        </p:nvSpPr>
        <p:spPr/>
        <p:txBody>
          <a:bodyPr/>
          <a:lstStyle/>
          <a:p>
            <a:pPr>
              <a:defRPr/>
            </a:pPr>
            <a:r>
              <a:rPr lang="en-US"/>
              <a:t>Identifikasi Aspek dampak 2/Rev 0 © Copyright, Sentral Sistem, April 2019</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1"/>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274641"/>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p:cNvSpPr>
            <a:spLocks noGrp="1"/>
          </p:cNvSpPr>
          <p:nvPr>
            <p:ph type="dt" sz="half" idx="10"/>
          </p:nvPr>
        </p:nvSpPr>
        <p:spPr/>
        <p:txBody>
          <a:bodyPr/>
          <a:lstStyle/>
          <a:p>
            <a:pPr>
              <a:defRPr/>
            </a:pPr>
            <a:endParaRPr lang="en-US"/>
          </a:p>
        </p:txBody>
      </p:sp>
      <p:sp>
        <p:nvSpPr>
          <p:cNvPr id="14" name="Slide Number Placeholder 13"/>
          <p:cNvSpPr>
            <a:spLocks noGrp="1"/>
          </p:cNvSpPr>
          <p:nvPr>
            <p:ph type="sldNum" sz="quarter" idx="11"/>
          </p:nvPr>
        </p:nvSpPr>
        <p:spPr/>
        <p:txBody>
          <a:bodyPr/>
          <a:lstStyle/>
          <a:p>
            <a:pPr>
              <a:defRPr/>
            </a:pPr>
            <a:fld id="{81F608DD-241C-4DDF-8463-CFC1C9ACBCC1}" type="slidenum">
              <a:rPr lang="en-US" smtClean="0"/>
              <a:pPr>
                <a:defRPr/>
              </a:pPr>
              <a:t>‹#›</a:t>
            </a:fld>
            <a:endParaRPr lang="en-US"/>
          </a:p>
        </p:txBody>
      </p:sp>
      <p:sp>
        <p:nvSpPr>
          <p:cNvPr id="15" name="Footer Placeholder 14"/>
          <p:cNvSpPr>
            <a:spLocks noGrp="1"/>
          </p:cNvSpPr>
          <p:nvPr>
            <p:ph type="ftr" sz="quarter" idx="12"/>
          </p:nvPr>
        </p:nvSpPr>
        <p:spPr/>
        <p:txBody>
          <a:bodyPr/>
          <a:lstStyle/>
          <a:p>
            <a:pPr>
              <a:defRPr/>
            </a:pPr>
            <a:r>
              <a:rPr lang="en-US"/>
              <a:t>Identifikasi Aspek dampak 2/Rev 0 © Copyright, Sentral Sistem, April 2019</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7950"/>
            <a:ext cx="3869531"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578" y="-925"/>
            <a:ext cx="9908578"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85205" y="1730403"/>
            <a:ext cx="6119342" cy="1204306"/>
          </a:xfrm>
        </p:spPr>
        <p:txBody>
          <a:bodyPr bIns="9144" anchor="b"/>
          <a:lstStyle>
            <a:lvl1pPr>
              <a:defRPr sz="3200"/>
            </a:lvl1pPr>
          </a:lstStyle>
          <a:p>
            <a:r>
              <a:rPr lang="en-US"/>
              <a:t>Click to edit Master title style</a:t>
            </a:r>
            <a:endParaRPr lang="en-US" dirty="0"/>
          </a:p>
        </p:txBody>
      </p:sp>
      <p:sp>
        <p:nvSpPr>
          <p:cNvPr id="3" name="Subtitle 2"/>
          <p:cNvSpPr>
            <a:spLocks noGrp="1"/>
          </p:cNvSpPr>
          <p:nvPr>
            <p:ph type="subTitle" idx="1"/>
          </p:nvPr>
        </p:nvSpPr>
        <p:spPr>
          <a:xfrm rot="19140000">
            <a:off x="1313301" y="2470926"/>
            <a:ext cx="7053725"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Identifikasi Aspek dampak 2/Rev 0 © Copyright, Sentral Sistem, April 2019</a:t>
            </a:r>
          </a:p>
        </p:txBody>
      </p:sp>
      <p:sp>
        <p:nvSpPr>
          <p:cNvPr id="6" name="Slide Number Placeholder 5"/>
          <p:cNvSpPr>
            <a:spLocks noGrp="1"/>
          </p:cNvSpPr>
          <p:nvPr>
            <p:ph type="sldNum" sz="quarter" idx="12"/>
          </p:nvPr>
        </p:nvSpPr>
        <p:spPr/>
        <p:txBody>
          <a:bodyPr/>
          <a:lstStyle/>
          <a:p>
            <a:pPr>
              <a:defRPr/>
            </a:pPr>
            <a:fld id="{C8BA0FD1-9540-4AB1-B1F7-13F5406F6AA4}" type="slidenum">
              <a:rPr lang="en-US" smtClean="0"/>
              <a:pPr>
                <a:defRPr/>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id-ID"/>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C765B396-DAE7-4FDF-BF0B-04118BA40A77}" type="slidenum">
              <a:rPr lang="en-US" smtClean="0"/>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578" y="-925"/>
            <a:ext cx="9908578"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 y="2647950"/>
            <a:ext cx="3869531"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87682" y="1726738"/>
            <a:ext cx="6121908"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Text Placeholder 2"/>
          <p:cNvSpPr>
            <a:spLocks noGrp="1"/>
          </p:cNvSpPr>
          <p:nvPr>
            <p:ph type="body" idx="1"/>
          </p:nvPr>
        </p:nvSpPr>
        <p:spPr>
          <a:xfrm rot="19140000">
            <a:off x="1317498" y="2468304"/>
            <a:ext cx="7053072"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p>
        </p:txBody>
      </p:sp>
      <p:sp>
        <p:nvSpPr>
          <p:cNvPr id="6" name="Slide Number Placeholder 5"/>
          <p:cNvSpPr>
            <a:spLocks noGrp="1"/>
          </p:cNvSpPr>
          <p:nvPr>
            <p:ph type="sldNum" sz="quarter" idx="12"/>
          </p:nvPr>
        </p:nvSpPr>
        <p:spPr/>
        <p:txBody>
          <a:bodyPr/>
          <a:lstStyle/>
          <a:p>
            <a:pPr>
              <a:defRPr/>
            </a:pPr>
            <a:fld id="{D8990A4A-CC95-4828-A778-A0F71357FA22}" type="slidenum">
              <a:rPr lang="en-US" smtClean="0"/>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1540" y="1097280"/>
            <a:ext cx="34671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1684" y="1097280"/>
            <a:ext cx="34671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Identifikasi Aspek dampak 2/Rev 0 © Copyright, Sentral Sistem, April 2019</a:t>
            </a:r>
          </a:p>
        </p:txBody>
      </p:sp>
      <p:sp>
        <p:nvSpPr>
          <p:cNvPr id="7" name="Slide Number Placeholder 6"/>
          <p:cNvSpPr>
            <a:spLocks noGrp="1"/>
          </p:cNvSpPr>
          <p:nvPr>
            <p:ph type="sldNum" sz="quarter" idx="12"/>
          </p:nvPr>
        </p:nvSpPr>
        <p:spPr/>
        <p:txBody>
          <a:bodyPr/>
          <a:lstStyle/>
          <a:p>
            <a:pPr>
              <a:defRPr/>
            </a:pPr>
            <a:fld id="{F286A456-17DA-4589-8E09-6DA02D7A5C7F}" type="slidenum">
              <a:rPr lang="en-US" smtClean="0"/>
              <a:pPr>
                <a:defRPr/>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91540" y="1097280"/>
            <a:ext cx="34671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4" name="Content Placeholder 3"/>
          <p:cNvSpPr>
            <a:spLocks noGrp="1"/>
          </p:cNvSpPr>
          <p:nvPr>
            <p:ph sz="half" idx="2"/>
          </p:nvPr>
        </p:nvSpPr>
        <p:spPr>
          <a:xfrm>
            <a:off x="887413" y="1701848"/>
            <a:ext cx="34671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1684" y="1097280"/>
            <a:ext cx="34671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a:t>Click to edit Master text styles</a:t>
            </a:r>
          </a:p>
        </p:txBody>
      </p:sp>
      <p:sp>
        <p:nvSpPr>
          <p:cNvPr id="6" name="Content Placeholder 5"/>
          <p:cNvSpPr>
            <a:spLocks noGrp="1"/>
          </p:cNvSpPr>
          <p:nvPr>
            <p:ph sz="quarter" idx="4"/>
          </p:nvPr>
        </p:nvSpPr>
        <p:spPr>
          <a:xfrm>
            <a:off x="5091684" y="1701848"/>
            <a:ext cx="34671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a:t>Identifikasi Aspek dampak 2/Rev 0 © Copyright, Sentral Sistem, April 2019</a:t>
            </a:r>
          </a:p>
        </p:txBody>
      </p:sp>
      <p:sp>
        <p:nvSpPr>
          <p:cNvPr id="9" name="Slide Number Placeholder 8"/>
          <p:cNvSpPr>
            <a:spLocks noGrp="1"/>
          </p:cNvSpPr>
          <p:nvPr>
            <p:ph type="sldNum" sz="quarter" idx="12"/>
          </p:nvPr>
        </p:nvSpPr>
        <p:spPr/>
        <p:txBody>
          <a:bodyPr/>
          <a:lstStyle/>
          <a:p>
            <a:pPr>
              <a:defRPr/>
            </a:pPr>
            <a:fld id="{EF72AC2D-1761-4BE5-9148-58DF33CF5F69}"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3"/>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600203"/>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95300" y="6356353"/>
            <a:ext cx="2311400" cy="365125"/>
          </a:xfrm>
          <a:prstGeom prst="rect">
            <a:avLst/>
          </a:prstGeom>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Identifikasi Aspek dampak 2/Rev 0 © Copyright, Sentral Sistem, April 2019</a:t>
            </a:r>
          </a:p>
        </p:txBody>
      </p:sp>
      <p:sp>
        <p:nvSpPr>
          <p:cNvPr id="7" name="Slide Number Placeholder 6"/>
          <p:cNvSpPr>
            <a:spLocks noGrp="1"/>
          </p:cNvSpPr>
          <p:nvPr>
            <p:ph type="sldNum" sz="quarter" idx="12"/>
          </p:nvPr>
        </p:nvSpPr>
        <p:spPr/>
        <p:txBody>
          <a:bodyPr/>
          <a:lstStyle/>
          <a:p>
            <a:pPr>
              <a:defRPr/>
            </a:pPr>
            <a:fld id="{F286A456-17DA-4589-8E09-6DA02D7A5C7F}" type="slidenum">
              <a:rPr lang="en-US" smtClean="0"/>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5" name="Slide Number Placeholder 4"/>
          <p:cNvSpPr>
            <a:spLocks noGrp="1"/>
          </p:cNvSpPr>
          <p:nvPr>
            <p:ph type="sldNum" sz="quarter" idx="12"/>
          </p:nvPr>
        </p:nvSpPr>
        <p:spPr/>
        <p:txBody>
          <a:bodyPr/>
          <a:lstStyle/>
          <a:p>
            <a:pPr>
              <a:defRPr/>
            </a:pPr>
            <a:fld id="{CC87854B-5CEB-455C-BB96-D88C563EA9FE}" type="slidenum">
              <a:rPr lang="en-US" smtClean="0"/>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4" name="Slide Number Placeholder 3"/>
          <p:cNvSpPr>
            <a:spLocks noGrp="1"/>
          </p:cNvSpPr>
          <p:nvPr>
            <p:ph type="sldNum" sz="quarter" idx="12"/>
          </p:nvPr>
        </p:nvSpPr>
        <p:spPr/>
        <p:txBody>
          <a:bodyPr/>
          <a:lstStyle/>
          <a:p>
            <a:pPr>
              <a:defRPr/>
            </a:pPr>
            <a:fld id="{02A8A512-DD4E-473F-B0A3-10DA4EF90110}" type="slidenum">
              <a:rPr lang="en-US" smtClean="0"/>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7950"/>
            <a:ext cx="3869531"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755255" y="-755253"/>
            <a:ext cx="6858000" cy="836851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850341" y="1576104"/>
            <a:ext cx="564642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
        <p:nvSpPr>
          <p:cNvPr id="3" name="Content Placeholder 2"/>
          <p:cNvSpPr>
            <a:spLocks noGrp="1"/>
          </p:cNvSpPr>
          <p:nvPr>
            <p:ph idx="1"/>
          </p:nvPr>
        </p:nvSpPr>
        <p:spPr>
          <a:xfrm>
            <a:off x="5145349" y="2618913"/>
            <a:ext cx="4125094"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19140000">
            <a:off x="1406117" y="2253385"/>
            <a:ext cx="6277657"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pPr>
              <a:defRPr/>
            </a:pPr>
            <a:r>
              <a:rPr lang="en-US"/>
              <a:t>Identifikasi Aspek dampak 2/Rev 0 © Copyright, Sentral Sistem, April 2019</a:t>
            </a:r>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pPr>
              <a:defRPr/>
            </a:pPr>
            <a:fld id="{A9C0CC7C-80E3-4AE2-9683-9F2A9AE3C6D2}" type="slidenum">
              <a:rPr lang="en-US" smtClean="0"/>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197894" y="0"/>
            <a:ext cx="7708106"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a:t>Click icon to add picture</a:t>
            </a:r>
            <a:endParaRPr lang="en-US" dirty="0"/>
          </a:p>
        </p:txBody>
      </p:sp>
      <p:sp>
        <p:nvSpPr>
          <p:cNvPr id="9" name="Right Triangle 8"/>
          <p:cNvSpPr/>
          <p:nvPr/>
        </p:nvSpPr>
        <p:spPr>
          <a:xfrm>
            <a:off x="1" y="2647950"/>
            <a:ext cx="3869531"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 y="5048250"/>
            <a:ext cx="3869531"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727130" y="1717501"/>
            <a:ext cx="5943600" cy="867444"/>
          </a:xfrm>
        </p:spPr>
        <p:txBody>
          <a:bodyPr anchor="b"/>
          <a:lstStyle>
            <a:lvl1pPr algn="l">
              <a:defRPr sz="2800" b="0">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rot="19140000">
            <a:off x="1238770" y="2180529"/>
            <a:ext cx="6604590"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7" name="Slide Number Placeholder 6"/>
          <p:cNvSpPr>
            <a:spLocks noGrp="1"/>
          </p:cNvSpPr>
          <p:nvPr>
            <p:ph type="sldNum" sz="quarter" idx="12"/>
          </p:nvPr>
        </p:nvSpPr>
        <p:spPr/>
        <p:txBody>
          <a:bodyPr/>
          <a:lstStyle/>
          <a:p>
            <a:pPr>
              <a:defRPr/>
            </a:pPr>
            <a:fld id="{BA094A6E-5CFA-4CA7-98D7-87C9E6AE8862}" type="slidenum">
              <a:rPr lang="en-US" smtClean="0"/>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1903B0BC-9E68-4783-A68B-52BE13268D3F}" type="slidenum">
              <a:rPr lang="en-US" smtClean="0"/>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46783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95300" y="274639"/>
            <a:ext cx="6521450" cy="467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81F608DD-241C-4DDF-8463-CFC1C9ACBCC1}" type="slidenum">
              <a:rPr lang="en-US" smtClean="0"/>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906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614319" y="0"/>
            <a:ext cx="3291681"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64819" y="3337560"/>
            <a:ext cx="7020052"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69138" y="1544812"/>
            <a:ext cx="7020052"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endParaRPr lang="en-US"/>
          </a:p>
        </p:txBody>
      </p:sp>
      <p:sp>
        <p:nvSpPr>
          <p:cNvPr id="19" name="Footer Placeholder 18"/>
          <p:cNvSpPr>
            <a:spLocks noGrp="1"/>
          </p:cNvSpPr>
          <p:nvPr>
            <p:ph type="ftr" sz="quarter" idx="11"/>
          </p:nvPr>
        </p:nvSpPr>
        <p:spPr/>
        <p:txBody>
          <a:bodyPr/>
          <a:lstStyle/>
          <a:p>
            <a:r>
              <a:rPr lang="en-US"/>
              <a:t>Identifikasi Aspek dampak 2/Rev 0 © Copyright, Sentral Sistem, April 2019</a:t>
            </a:r>
          </a:p>
        </p:txBody>
      </p:sp>
      <p:sp>
        <p:nvSpPr>
          <p:cNvPr id="27" name="Slide Number Placeholder 26"/>
          <p:cNvSpPr>
            <a:spLocks noGrp="1"/>
          </p:cNvSpPr>
          <p:nvPr>
            <p:ph type="sldNum" sz="quarter" idx="12"/>
          </p:nvPr>
        </p:nvSpPr>
        <p:spPr/>
        <p:txBody>
          <a:bodyPr/>
          <a:lstStyle/>
          <a:p>
            <a:pPr>
              <a:defRPr/>
            </a:pPr>
            <a:fld id="{C8BA0FD1-9540-4AB1-B1F7-13F5406F6AA4}" type="slidenum">
              <a:rPr lang="en-US" smtClean="0"/>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id-ID"/>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C765B396-DAE7-4FDF-BF0B-04118BA40A77}" type="slidenum">
              <a:rPr lang="en-US" smtClean="0"/>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906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614319" y="0"/>
            <a:ext cx="3291681"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742950" y="3583838"/>
            <a:ext cx="718185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742950" y="2485800"/>
            <a:ext cx="718185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p>
        </p:txBody>
      </p:sp>
      <p:sp>
        <p:nvSpPr>
          <p:cNvPr id="6" name="Slide Number Placeholder 5"/>
          <p:cNvSpPr>
            <a:spLocks noGrp="1"/>
          </p:cNvSpPr>
          <p:nvPr>
            <p:ph type="sldNum" sz="quarter" idx="12"/>
          </p:nvPr>
        </p:nvSpPr>
        <p:spPr/>
        <p:txBody>
          <a:bodyPr/>
          <a:lstStyle/>
          <a:p>
            <a:pPr>
              <a:defRPr/>
            </a:pPr>
            <a:fld id="{D8990A4A-CC95-4828-A778-A0F71357FA22}" type="slidenum">
              <a:rPr lang="en-US" smtClean="0"/>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089900" cy="1143000"/>
          </a:xfrm>
        </p:spPr>
        <p:txBody>
          <a:bodyPr/>
          <a:lstStyle/>
          <a:p>
            <a:r>
              <a:rPr kumimoji="0" lang="en-US"/>
              <a:t>Click to edit Master title style</a:t>
            </a:r>
          </a:p>
        </p:txBody>
      </p:sp>
      <p:sp>
        <p:nvSpPr>
          <p:cNvPr id="3" name="Content Placeholder 2"/>
          <p:cNvSpPr>
            <a:spLocks noGrp="1"/>
          </p:cNvSpPr>
          <p:nvPr>
            <p:ph sz="half" idx="1"/>
          </p:nvPr>
        </p:nvSpPr>
        <p:spPr>
          <a:xfrm>
            <a:off x="495300" y="1600201"/>
            <a:ext cx="39624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22800" y="1600201"/>
            <a:ext cx="39624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Identifikasi Aspek dampak 2/Rev 0 © Copyright, Sentral Sistem, April 2019</a:t>
            </a:r>
          </a:p>
        </p:txBody>
      </p:sp>
      <p:sp>
        <p:nvSpPr>
          <p:cNvPr id="7" name="Slide Number Placeholder 6"/>
          <p:cNvSpPr>
            <a:spLocks noGrp="1"/>
          </p:cNvSpPr>
          <p:nvPr>
            <p:ph type="sldNum" sz="quarter" idx="12"/>
          </p:nvPr>
        </p:nvSpPr>
        <p:spPr/>
        <p:txBody>
          <a:bodyPr/>
          <a:lstStyle/>
          <a:p>
            <a:pPr>
              <a:defRPr/>
            </a:pPr>
            <a:fld id="{F286A456-17DA-4589-8E09-6DA02D7A5C7F}"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2"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2"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95300" y="6356353"/>
            <a:ext cx="2311400" cy="365125"/>
          </a:xfrm>
          <a:prstGeom prst="rect">
            <a:avLst/>
          </a:prstGeom>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a:t>Identifikasi Aspek dampak 2/Rev 0 © Copyright, Sentral Sistem, April 2019</a:t>
            </a:r>
          </a:p>
        </p:txBody>
      </p:sp>
      <p:sp>
        <p:nvSpPr>
          <p:cNvPr id="9" name="Slide Number Placeholder 8"/>
          <p:cNvSpPr>
            <a:spLocks noGrp="1"/>
          </p:cNvSpPr>
          <p:nvPr>
            <p:ph type="sldNum" sz="quarter" idx="12"/>
          </p:nvPr>
        </p:nvSpPr>
        <p:spPr/>
        <p:txBody>
          <a:bodyPr/>
          <a:lstStyle/>
          <a:p>
            <a:pPr>
              <a:defRPr/>
            </a:pPr>
            <a:fld id="{EF72AC2D-1761-4BE5-9148-58DF33CF5F69}" type="slidenum">
              <a:rPr lang="en-US" smtClean="0"/>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89154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95300" y="5486400"/>
            <a:ext cx="4376870"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032111" y="5486400"/>
            <a:ext cx="4378590"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95300" y="1516912"/>
            <a:ext cx="4376870"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5032111" y="1516912"/>
            <a:ext cx="4378590"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a:t>Identifikasi Aspek dampak 2/Rev 0 © Copyright, Sentral Sistem, April 2019</a:t>
            </a:r>
          </a:p>
        </p:txBody>
      </p:sp>
      <p:sp>
        <p:nvSpPr>
          <p:cNvPr id="9" name="Slide Number Placeholder 8"/>
          <p:cNvSpPr>
            <a:spLocks noGrp="1"/>
          </p:cNvSpPr>
          <p:nvPr>
            <p:ph type="sldNum" sz="quarter" idx="12"/>
          </p:nvPr>
        </p:nvSpPr>
        <p:spPr/>
        <p:txBody>
          <a:bodyPr/>
          <a:lstStyle/>
          <a:p>
            <a:pPr>
              <a:defRPr/>
            </a:pPr>
            <a:fld id="{EF72AC2D-1761-4BE5-9148-58DF33CF5F69}" type="slidenum">
              <a:rPr lang="en-US" smtClean="0"/>
              <a:pPr>
                <a:defRPr/>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320"/>
            <a:ext cx="8093202"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pPr>
              <a:defRPr/>
            </a:pPr>
            <a:endParaRPr lang="en-US"/>
          </a:p>
        </p:txBody>
      </p:sp>
      <p:sp>
        <p:nvSpPr>
          <p:cNvPr id="8" name="Slide Number Placeholder 7"/>
          <p:cNvSpPr>
            <a:spLocks noGrp="1"/>
          </p:cNvSpPr>
          <p:nvPr>
            <p:ph type="sldNum" sz="quarter" idx="11"/>
          </p:nvPr>
        </p:nvSpPr>
        <p:spPr/>
        <p:txBody>
          <a:bodyPr/>
          <a:lstStyle/>
          <a:p>
            <a:pPr>
              <a:defRPr/>
            </a:pPr>
            <a:fld id="{CC87854B-5CEB-455C-BB96-D88C563EA9FE}" type="slidenum">
              <a:rPr lang="en-US" smtClean="0"/>
              <a:pPr>
                <a:defRPr/>
              </a:pPr>
              <a:t>‹#›</a:t>
            </a:fld>
            <a:endParaRPr lang="en-US"/>
          </a:p>
        </p:txBody>
      </p:sp>
      <p:sp>
        <p:nvSpPr>
          <p:cNvPr id="9" name="Footer Placeholder 8"/>
          <p:cNvSpPr>
            <a:spLocks noGrp="1"/>
          </p:cNvSpPr>
          <p:nvPr>
            <p:ph type="ftr" sz="quarter" idx="12"/>
          </p:nvPr>
        </p:nvSpPr>
        <p:spPr/>
        <p:txBody>
          <a:bodyPr/>
          <a:lstStyle/>
          <a:p>
            <a:pPr>
              <a:defRPr/>
            </a:pPr>
            <a:r>
              <a:rPr lang="en-US"/>
              <a:t>Identifikasi Aspek dampak 2/Rev 0 © Copyright, Sentral Sistem, April 2019</a:t>
            </a:r>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4" name="Slide Number Placeholder 3"/>
          <p:cNvSpPr>
            <a:spLocks noGrp="1"/>
          </p:cNvSpPr>
          <p:nvPr>
            <p:ph type="sldNum" sz="quarter" idx="12"/>
          </p:nvPr>
        </p:nvSpPr>
        <p:spPr/>
        <p:txBody>
          <a:bodyPr/>
          <a:lstStyle/>
          <a:p>
            <a:pPr>
              <a:defRPr/>
            </a:pPr>
            <a:fld id="{02A8A512-DD4E-473F-B0A3-10DA4EF90110}" type="slidenum">
              <a:rPr lang="en-US" smtClean="0"/>
              <a:pPr>
                <a:defRPr/>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1185528"/>
            <a:ext cx="34671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95300" y="214424"/>
            <a:ext cx="29718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95300" y="1981200"/>
            <a:ext cx="767715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7" name="Slide Number Placeholder 6"/>
          <p:cNvSpPr>
            <a:spLocks noGrp="1"/>
          </p:cNvSpPr>
          <p:nvPr>
            <p:ph type="sldNum" sz="quarter" idx="12"/>
          </p:nvPr>
        </p:nvSpPr>
        <p:spPr>
          <a:xfrm>
            <a:off x="8836152" y="6422065"/>
            <a:ext cx="825500" cy="365125"/>
          </a:xfrm>
        </p:spPr>
        <p:txBody>
          <a:bodyPr/>
          <a:lstStyle/>
          <a:p>
            <a:pPr>
              <a:defRPr/>
            </a:pPr>
            <a:fld id="{A9C0CC7C-80E3-4AE2-9683-9F2A9AE3C6D2}" type="slidenum">
              <a:rPr lang="en-US" smtClean="0"/>
              <a:pPr>
                <a:defRPr/>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19793" y="1705709"/>
            <a:ext cx="3308357"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154430" y="1019907"/>
            <a:ext cx="44577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19795" y="2998765"/>
            <a:ext cx="3308355"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95300" y="6422065"/>
            <a:ext cx="2311400" cy="365125"/>
          </a:xfrm>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7" name="Slide Number Placeholder 6"/>
          <p:cNvSpPr>
            <a:spLocks noGrp="1"/>
          </p:cNvSpPr>
          <p:nvPr>
            <p:ph type="sldNum" sz="quarter" idx="12"/>
          </p:nvPr>
        </p:nvSpPr>
        <p:spPr/>
        <p:txBody>
          <a:bodyPr/>
          <a:lstStyle/>
          <a:p>
            <a:pPr>
              <a:defRPr/>
            </a:pPr>
            <a:fld id="{BA094A6E-5CFA-4CA7-98D7-87C9E6AE8862}" type="slidenum">
              <a:rPr lang="en-US" smtClean="0"/>
              <a:pPr>
                <a:defRPr/>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1903B0BC-9E68-4783-A68B-52BE13268D3F}" type="slidenum">
              <a:rPr lang="en-US" smtClean="0"/>
              <a:pPr>
                <a:defRPr/>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95300" y="274639"/>
            <a:ext cx="652145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6" name="Slide Number Placeholder 5"/>
          <p:cNvSpPr>
            <a:spLocks noGrp="1"/>
          </p:cNvSpPr>
          <p:nvPr>
            <p:ph type="sldNum" sz="quarter" idx="12"/>
          </p:nvPr>
        </p:nvSpPr>
        <p:spPr/>
        <p:txBody>
          <a:bodyPr/>
          <a:lstStyle/>
          <a:p>
            <a:pPr>
              <a:defRPr/>
            </a:pPr>
            <a:fld id="{81F608DD-241C-4DDF-8463-CFC1C9ACBCC1}"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95300" y="6356353"/>
            <a:ext cx="2311400" cy="365125"/>
          </a:xfrm>
          <a:prstGeom prst="rect">
            <a:avLst/>
          </a:prstGeom>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5" name="Slide Number Placeholder 4"/>
          <p:cNvSpPr>
            <a:spLocks noGrp="1"/>
          </p:cNvSpPr>
          <p:nvPr>
            <p:ph type="sldNum" sz="quarter" idx="12"/>
          </p:nvPr>
        </p:nvSpPr>
        <p:spPr/>
        <p:txBody>
          <a:bodyPr/>
          <a:lstStyle/>
          <a:p>
            <a:pPr>
              <a:defRPr/>
            </a:pPr>
            <a:fld id="{CC87854B-5CEB-455C-BB96-D88C563EA9F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95300" y="6356353"/>
            <a:ext cx="2311400" cy="365125"/>
          </a:xfrm>
          <a:prstGeom prst="rect">
            <a:avLst/>
          </a:prstGeom>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4" name="Slide Number Placeholder 3"/>
          <p:cNvSpPr>
            <a:spLocks noGrp="1"/>
          </p:cNvSpPr>
          <p:nvPr>
            <p:ph type="sldNum" sz="quarter" idx="12"/>
          </p:nvPr>
        </p:nvSpPr>
        <p:spPr/>
        <p:txBody>
          <a:bodyPr/>
          <a:lstStyle/>
          <a:p>
            <a:pPr>
              <a:defRPr/>
            </a:pPr>
            <a:fld id="{02A8A512-DD4E-473F-B0A3-10DA4EF90110}"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2" y="273053"/>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95300" y="6356353"/>
            <a:ext cx="2311400" cy="365125"/>
          </a:xfrm>
          <a:prstGeom prst="rect">
            <a:avLst/>
          </a:prstGeom>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7" name="Slide Number Placeholder 6"/>
          <p:cNvSpPr>
            <a:spLocks noGrp="1"/>
          </p:cNvSpPr>
          <p:nvPr>
            <p:ph type="sldNum" sz="quarter" idx="12"/>
          </p:nvPr>
        </p:nvSpPr>
        <p:spPr/>
        <p:txBody>
          <a:bodyPr/>
          <a:lstStyle/>
          <a:p>
            <a:pPr>
              <a:defRPr/>
            </a:pPr>
            <a:fld id="{A9C0CC7C-80E3-4AE2-9683-9F2A9AE3C6D2}"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95300" y="6356353"/>
            <a:ext cx="2311400" cy="365125"/>
          </a:xfrm>
          <a:prstGeom prst="rect">
            <a:avLst/>
          </a:prstGeom>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7" name="Slide Number Placeholder 6"/>
          <p:cNvSpPr>
            <a:spLocks noGrp="1"/>
          </p:cNvSpPr>
          <p:nvPr>
            <p:ph type="sldNum" sz="quarter" idx="12"/>
          </p:nvPr>
        </p:nvSpPr>
        <p:spPr/>
        <p:txBody>
          <a:bodyPr/>
          <a:lstStyle/>
          <a:p>
            <a:pPr>
              <a:defRPr/>
            </a:pPr>
            <a:fld id="{BA094A6E-5CFA-4CA7-98D7-87C9E6AE8862}"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3.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5300" y="1600203"/>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95217" y="6492901"/>
            <a:ext cx="5857916" cy="365125"/>
          </a:xfrm>
          <a:prstGeom prst="rect">
            <a:avLst/>
          </a:prstGeom>
        </p:spPr>
        <p:txBody>
          <a:bodyPr vert="horz" lIns="91440" tIns="45720" rIns="91440" bIns="45720" rtlCol="0" anchor="ctr"/>
          <a:lstStyle>
            <a:lvl1pPr algn="ctr">
              <a:defRPr sz="900" i="1">
                <a:solidFill>
                  <a:schemeClr val="tx1">
                    <a:tint val="75000"/>
                  </a:schemeClr>
                </a:solidFill>
              </a:defRPr>
            </a:lvl1pPr>
          </a:lstStyle>
          <a:p>
            <a:pPr>
              <a:defRPr/>
            </a:pPr>
            <a:r>
              <a:rPr lang="id-ID"/>
              <a:t>Identifikasi Aspek dampak 2/Rev 0 © Copyright, Sentral Sistem, April 2019</a:t>
            </a:r>
            <a:endParaRPr lang="en-US" dirty="0"/>
          </a:p>
        </p:txBody>
      </p:sp>
      <p:sp>
        <p:nvSpPr>
          <p:cNvPr id="6" name="Slide Number Placeholder 5"/>
          <p:cNvSpPr>
            <a:spLocks noGrp="1"/>
          </p:cNvSpPr>
          <p:nvPr>
            <p:ph type="sldNum" sz="quarter" idx="4"/>
          </p:nvPr>
        </p:nvSpPr>
        <p:spPr>
          <a:xfrm>
            <a:off x="7099300" y="635635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E1CCC3-28B5-4F27-8DE0-1D3B48904DF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818" r:id="rId1"/>
    <p:sldLayoutId id="2147484819" r:id="rId2"/>
    <p:sldLayoutId id="2147484820" r:id="rId3"/>
    <p:sldLayoutId id="2147484821" r:id="rId4"/>
    <p:sldLayoutId id="2147484822" r:id="rId5"/>
    <p:sldLayoutId id="2147484823" r:id="rId6"/>
    <p:sldLayoutId id="2147484824" r:id="rId7"/>
    <p:sldLayoutId id="2147484825" r:id="rId8"/>
    <p:sldLayoutId id="2147484826" r:id="rId9"/>
    <p:sldLayoutId id="2147484827" r:id="rId10"/>
    <p:sldLayoutId id="2147484828" r:id="rId11"/>
    <p:sldLayoutId id="2147484829" r:id="rId1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579" y="5050633"/>
            <a:ext cx="3872112"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578" y="5051295"/>
            <a:ext cx="9908578"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91540" y="365760"/>
            <a:ext cx="8147685" cy="54864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91540" y="1100631"/>
            <a:ext cx="8147685" cy="35798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9140000">
            <a:off x="217932" y="5870448"/>
            <a:ext cx="2357628" cy="201168"/>
          </a:xfrm>
          <a:prstGeom prst="rect">
            <a:avLst/>
          </a:prstGeom>
        </p:spPr>
        <p:txBody>
          <a:bodyPr vert="horz" lIns="91440" tIns="45720" rIns="91440" bIns="45720" rtlCol="0" anchor="ctr"/>
          <a:lstStyle>
            <a:lvl1pPr algn="l">
              <a:defRPr sz="1200">
                <a:solidFill>
                  <a:srgbClr val="FFFFFF"/>
                </a:solidFill>
              </a:defRPr>
            </a:lvl1pPr>
          </a:lstStyle>
          <a:p>
            <a:endParaRPr lang="en-US" dirty="0"/>
          </a:p>
        </p:txBody>
      </p:sp>
      <p:sp>
        <p:nvSpPr>
          <p:cNvPr id="5" name="Footer Placeholder 4"/>
          <p:cNvSpPr>
            <a:spLocks noGrp="1"/>
          </p:cNvSpPr>
          <p:nvPr>
            <p:ph type="ftr" sz="quarter" idx="3"/>
          </p:nvPr>
        </p:nvSpPr>
        <p:spPr>
          <a:xfrm>
            <a:off x="3810640" y="6285122"/>
            <a:ext cx="5118100" cy="274320"/>
          </a:xfrm>
          <a:prstGeom prst="rect">
            <a:avLst/>
          </a:prstGeom>
        </p:spPr>
        <p:txBody>
          <a:bodyPr vert="horz" lIns="91440" tIns="45720" rIns="91440" bIns="45720" rtlCol="0" anchor="ctr"/>
          <a:lstStyle>
            <a:lvl1pPr algn="r">
              <a:defRPr sz="1000" cap="all" spc="200" baseline="0">
                <a:solidFill>
                  <a:srgbClr val="FFFFFF"/>
                </a:solidFill>
              </a:defRPr>
            </a:lvl1pPr>
          </a:lstStyle>
          <a:p>
            <a:pPr>
              <a:defRPr/>
            </a:pPr>
            <a:r>
              <a:rPr lang="id-ID"/>
              <a:t>Identifikasi Aspek dampak 2/Rev 0 © Copyright, Sentral Sistem, April 2019</a:t>
            </a:r>
            <a:endParaRPr lang="en-US" dirty="0"/>
          </a:p>
        </p:txBody>
      </p:sp>
      <p:sp>
        <p:nvSpPr>
          <p:cNvPr id="6" name="Slide Number Placeholder 5"/>
          <p:cNvSpPr>
            <a:spLocks noGrp="1"/>
          </p:cNvSpPr>
          <p:nvPr>
            <p:ph type="sldNum" sz="quarter" idx="4"/>
          </p:nvPr>
        </p:nvSpPr>
        <p:spPr>
          <a:xfrm>
            <a:off x="9101125" y="6170822"/>
            <a:ext cx="54483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75E1CCC3-28B5-4F27-8DE0-1D3B48904DF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831" r:id="rId1"/>
    <p:sldLayoutId id="2147484832" r:id="rId2"/>
    <p:sldLayoutId id="2147484833" r:id="rId3"/>
    <p:sldLayoutId id="2147484834" r:id="rId4"/>
    <p:sldLayoutId id="2147484835" r:id="rId5"/>
    <p:sldLayoutId id="2147484836" r:id="rId6"/>
    <p:sldLayoutId id="2147484837" r:id="rId7"/>
    <p:sldLayoutId id="2147484838" r:id="rId8"/>
    <p:sldLayoutId id="2147484839" r:id="rId9"/>
    <p:sldLayoutId id="2147484840" r:id="rId10"/>
    <p:sldLayoutId id="2147484841" r:id="rId11"/>
  </p:sldLayoutIdLst>
  <p:hf sldNum="0" hdr="0" dt="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9559003" y="0"/>
            <a:ext cx="346999" cy="6858000"/>
          </a:xfrm>
          <a:prstGeom prst="rect">
            <a:avLst/>
          </a:prstGeom>
        </p:spPr>
      </p:pic>
      <p:sp>
        <p:nvSpPr>
          <p:cNvPr id="2" name="Title Placeholder 1"/>
          <p:cNvSpPr>
            <a:spLocks noGrp="1"/>
          </p:cNvSpPr>
          <p:nvPr>
            <p:ph type="title"/>
          </p:nvPr>
        </p:nvSpPr>
        <p:spPr>
          <a:xfrm>
            <a:off x="5283200" y="457200"/>
            <a:ext cx="3054350" cy="571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95300" y="457203"/>
            <a:ext cx="3962400" cy="571499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420100" y="6400800"/>
            <a:ext cx="577850" cy="1524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75E1CCC3-28B5-4F27-8DE0-1D3B48904DF8}" type="slidenum">
              <a:rPr lang="en-US" smtClean="0"/>
              <a:pPr/>
              <a:t>‹#›</a:t>
            </a:fld>
            <a:endParaRPr lang="en-US"/>
          </a:p>
        </p:txBody>
      </p:sp>
      <p:sp>
        <p:nvSpPr>
          <p:cNvPr id="9" name="Date Placeholder 8"/>
          <p:cNvSpPr>
            <a:spLocks noGrp="1"/>
          </p:cNvSpPr>
          <p:nvPr>
            <p:ph type="dt" sz="half" idx="2"/>
          </p:nvPr>
        </p:nvSpPr>
        <p:spPr>
          <a:xfrm>
            <a:off x="5283203" y="6426204"/>
            <a:ext cx="3054349" cy="12699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endParaRPr lang="en-US" dirty="0"/>
          </a:p>
        </p:txBody>
      </p:sp>
      <p:sp>
        <p:nvSpPr>
          <p:cNvPr id="10" name="Footer Placeholder 9"/>
          <p:cNvSpPr>
            <a:spLocks noGrp="1"/>
          </p:cNvSpPr>
          <p:nvPr>
            <p:ph type="ftr" sz="quarter" idx="3"/>
          </p:nvPr>
        </p:nvSpPr>
        <p:spPr>
          <a:xfrm>
            <a:off x="5281483" y="6296248"/>
            <a:ext cx="3056069" cy="152400"/>
          </a:xfrm>
          <a:prstGeom prst="rect">
            <a:avLst/>
          </a:prstGeom>
        </p:spPr>
        <p:txBody>
          <a:bodyPr vert="horz" lIns="91440" tIns="45720" rIns="91440" bIns="45720" rtlCol="0" anchor="b"/>
          <a:lstStyle>
            <a:lvl1pPr algn="r">
              <a:defRPr sz="1050">
                <a:solidFill>
                  <a:schemeClr val="tx1"/>
                </a:solidFill>
              </a:defRPr>
            </a:lvl1pPr>
          </a:lstStyle>
          <a:p>
            <a:pPr>
              <a:defRPr/>
            </a:pPr>
            <a:r>
              <a:rPr lang="id-ID"/>
              <a:t>Identifikasi Aspek dampak 2/Rev 0 © Copyright, Sentral Sistem, April 2019</a:t>
            </a:r>
            <a:endParaRPr lang="en-US" dirty="0"/>
          </a:p>
        </p:txBody>
      </p:sp>
    </p:spTree>
  </p:cSld>
  <p:clrMap bg1="lt1" tx1="dk1" bg2="lt2" tx2="dk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Lst>
  <p:hf sldNum="0" hdr="0" dt="0"/>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580" y="5050633"/>
            <a:ext cx="3872112"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578" y="5051293"/>
            <a:ext cx="9908578"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91540" y="365760"/>
            <a:ext cx="8147685" cy="54864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91540" y="1100629"/>
            <a:ext cx="8147685" cy="35798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9140000">
            <a:off x="217932" y="5870448"/>
            <a:ext cx="2357628" cy="201168"/>
          </a:xfrm>
          <a:prstGeom prst="rect">
            <a:avLst/>
          </a:prstGeom>
        </p:spPr>
        <p:txBody>
          <a:bodyPr vert="horz" lIns="91440" tIns="45720" rIns="91440" bIns="45720" rtlCol="0" anchor="ctr"/>
          <a:lstStyle>
            <a:lvl1pPr algn="l">
              <a:defRPr sz="1200">
                <a:solidFill>
                  <a:srgbClr val="FFFFFF"/>
                </a:solidFill>
              </a:defRPr>
            </a:lvl1pPr>
          </a:lstStyle>
          <a:p>
            <a:endParaRPr lang="en-US" dirty="0"/>
          </a:p>
        </p:txBody>
      </p:sp>
      <p:sp>
        <p:nvSpPr>
          <p:cNvPr id="5" name="Footer Placeholder 4"/>
          <p:cNvSpPr>
            <a:spLocks noGrp="1"/>
          </p:cNvSpPr>
          <p:nvPr>
            <p:ph type="ftr" sz="quarter" idx="3"/>
          </p:nvPr>
        </p:nvSpPr>
        <p:spPr>
          <a:xfrm>
            <a:off x="3810640" y="6285122"/>
            <a:ext cx="5118100" cy="274320"/>
          </a:xfrm>
          <a:prstGeom prst="rect">
            <a:avLst/>
          </a:prstGeom>
        </p:spPr>
        <p:txBody>
          <a:bodyPr vert="horz" lIns="91440" tIns="45720" rIns="91440" bIns="45720" rtlCol="0" anchor="ctr"/>
          <a:lstStyle>
            <a:lvl1pPr algn="r">
              <a:defRPr sz="1000" cap="all" spc="200" baseline="0">
                <a:solidFill>
                  <a:srgbClr val="FFFFFF"/>
                </a:solidFill>
              </a:defRPr>
            </a:lvl1pPr>
          </a:lstStyle>
          <a:p>
            <a:pPr>
              <a:defRPr/>
            </a:pPr>
            <a:r>
              <a:rPr lang="id-ID"/>
              <a:t>Identifikasi Aspek dampak 2/Rev 0 © Copyright, Sentral Sistem, April 2019</a:t>
            </a:r>
            <a:endParaRPr lang="en-US" dirty="0"/>
          </a:p>
        </p:txBody>
      </p:sp>
      <p:sp>
        <p:nvSpPr>
          <p:cNvPr id="6" name="Slide Number Placeholder 5"/>
          <p:cNvSpPr>
            <a:spLocks noGrp="1"/>
          </p:cNvSpPr>
          <p:nvPr>
            <p:ph type="sldNum" sz="quarter" idx="4"/>
          </p:nvPr>
        </p:nvSpPr>
        <p:spPr>
          <a:xfrm>
            <a:off x="9101125" y="6170822"/>
            <a:ext cx="54483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75E1CCC3-28B5-4F27-8DE0-1D3B48904DF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Lst>
  <p:hf sldNum="0" hdr="0" dt="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906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19812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95300" y="274638"/>
            <a:ext cx="80899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95300" y="1600201"/>
            <a:ext cx="80899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95300" y="6422065"/>
            <a:ext cx="23114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endParaRPr lang="en-US" sz="1000">
              <a:solidFill>
                <a:schemeClr val="tx2">
                  <a:shade val="50000"/>
                </a:schemeClr>
              </a:solidFill>
            </a:endParaRPr>
          </a:p>
        </p:txBody>
      </p:sp>
      <p:sp>
        <p:nvSpPr>
          <p:cNvPr id="22" name="Footer Placeholder 21"/>
          <p:cNvSpPr>
            <a:spLocks noGrp="1"/>
          </p:cNvSpPr>
          <p:nvPr>
            <p:ph type="ftr" sz="quarter" idx="3"/>
          </p:nvPr>
        </p:nvSpPr>
        <p:spPr>
          <a:xfrm>
            <a:off x="3384550" y="6422065"/>
            <a:ext cx="31369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pPr>
              <a:defRPr/>
            </a:pPr>
            <a:r>
              <a:rPr lang="id-ID"/>
              <a:t>Identifikasi Aspek dampak 2/Rev 0 © Copyright, Sentral Sistem, April 2019</a:t>
            </a:r>
            <a:endParaRPr lang="en-US" dirty="0"/>
          </a:p>
        </p:txBody>
      </p:sp>
      <p:sp>
        <p:nvSpPr>
          <p:cNvPr id="18" name="Slide Number Placeholder 17"/>
          <p:cNvSpPr>
            <a:spLocks noGrp="1"/>
          </p:cNvSpPr>
          <p:nvPr>
            <p:ph type="sldNum" sz="quarter" idx="4"/>
          </p:nvPr>
        </p:nvSpPr>
        <p:spPr>
          <a:xfrm>
            <a:off x="8832850" y="6422065"/>
            <a:ext cx="8255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75E1CCC3-28B5-4F27-8DE0-1D3B48904DF8}"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Lst>
  <p:hf sldNum="0" hdr="0" dt="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wmf"/><Relationship Id="rId1" Type="http://schemas.openxmlformats.org/officeDocument/2006/relationships/slideLayout" Target="../slideLayouts/slideLayout7.xml"/><Relationship Id="rId5" Type="http://schemas.openxmlformats.org/officeDocument/2006/relationships/image" Target="../media/image52.gif"/><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2.gif"/><Relationship Id="rId7" Type="http://schemas.openxmlformats.org/officeDocument/2006/relationships/image" Target="../media/image54.jpeg"/><Relationship Id="rId2" Type="http://schemas.openxmlformats.org/officeDocument/2006/relationships/image" Target="../media/image49.wmf"/><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53.jpeg"/><Relationship Id="rId10" Type="http://schemas.openxmlformats.org/officeDocument/2006/relationships/image" Target="../media/image57.jpeg"/><Relationship Id="rId4" Type="http://schemas.openxmlformats.org/officeDocument/2006/relationships/image" Target="../media/image50.jpeg"/><Relationship Id="rId9" Type="http://schemas.openxmlformats.org/officeDocument/2006/relationships/image" Target="../media/image56.jpeg"/></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9.jpeg"/><Relationship Id="rId7" Type="http://schemas.openxmlformats.org/officeDocument/2006/relationships/diagramColors" Target="../diagrams/colors1.xml"/><Relationship Id="rId2" Type="http://schemas.openxmlformats.org/officeDocument/2006/relationships/image" Target="../media/image58.jpe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62.png"/><Relationship Id="rId5" Type="http://schemas.openxmlformats.org/officeDocument/2006/relationships/diagramLayout" Target="../diagrams/layout1.xml"/><Relationship Id="rId10" Type="http://schemas.openxmlformats.org/officeDocument/2006/relationships/image" Target="../media/image61.jpeg"/><Relationship Id="rId4" Type="http://schemas.openxmlformats.org/officeDocument/2006/relationships/diagramData" Target="../diagrams/data1.xml"/><Relationship Id="rId9" Type="http://schemas.openxmlformats.org/officeDocument/2006/relationships/image" Target="../media/image60.jpeg"/></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slideLayout" Target="../slideLayouts/slideLayout2.xml"/><Relationship Id="rId4" Type="http://schemas.openxmlformats.org/officeDocument/2006/relationships/image" Target="../media/image70.wmf"/></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9.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0.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2.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3.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4.emf"/></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100.jpe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wmf"/><Relationship Id="rId11" Type="http://schemas.openxmlformats.org/officeDocument/2006/relationships/image" Target="../media/image26.jpeg"/><Relationship Id="rId5" Type="http://schemas.openxmlformats.org/officeDocument/2006/relationships/oleObject" Target="../embeddings/oleObject2.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52" name="Picture 8" descr="http://environment.infocrux.com/gangulyPic8.jpg"/>
          <p:cNvPicPr>
            <a:picLocks noChangeAspect="1" noChangeArrowheads="1"/>
          </p:cNvPicPr>
          <p:nvPr/>
        </p:nvPicPr>
        <p:blipFill>
          <a:blip r:embed="rId3" cstate="print"/>
          <a:srcRect/>
          <a:stretch>
            <a:fillRect/>
          </a:stretch>
        </p:blipFill>
        <p:spPr bwMode="auto">
          <a:xfrm>
            <a:off x="1" y="0"/>
            <a:ext cx="7239016" cy="6858000"/>
          </a:xfrm>
          <a:prstGeom prst="rect">
            <a:avLst/>
          </a:prstGeom>
          <a:noFill/>
        </p:spPr>
      </p:pic>
      <p:sp>
        <p:nvSpPr>
          <p:cNvPr id="3075" name="Rectangle 5"/>
          <p:cNvSpPr>
            <a:spLocks noChangeArrowheads="1"/>
          </p:cNvSpPr>
          <p:nvPr/>
        </p:nvSpPr>
        <p:spPr bwMode="auto">
          <a:xfrm>
            <a:off x="6381760" y="0"/>
            <a:ext cx="3524240" cy="6858000"/>
          </a:xfrm>
          <a:prstGeom prst="rect">
            <a:avLst/>
          </a:prstGeom>
          <a:solidFill>
            <a:srgbClr val="92D050"/>
          </a:solidFill>
          <a:ln w="9525" algn="ctr">
            <a:noFill/>
            <a:round/>
            <a:headEnd/>
            <a:tailEnd/>
          </a:ln>
        </p:spPr>
        <p:txBody>
          <a:bodyPr/>
          <a:lstStyle/>
          <a:p>
            <a:pPr eaLnBrk="1" hangingPunct="1">
              <a:defRPr/>
            </a:pP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9700" name="Picture 5" descr="D:\H_Miscelleneous\File dari shared doc\lo1.png"/>
          <p:cNvPicPr>
            <a:picLocks noChangeAspect="1" noChangeArrowheads="1"/>
          </p:cNvPicPr>
          <p:nvPr/>
        </p:nvPicPr>
        <p:blipFill>
          <a:blip r:embed="rId4" cstate="print"/>
          <a:srcRect/>
          <a:stretch>
            <a:fillRect/>
          </a:stretch>
        </p:blipFill>
        <p:spPr bwMode="auto">
          <a:xfrm>
            <a:off x="7239017" y="214290"/>
            <a:ext cx="1958975" cy="647700"/>
          </a:xfrm>
          <a:prstGeom prst="rect">
            <a:avLst/>
          </a:prstGeom>
          <a:noFill/>
          <a:ln w="9525">
            <a:noFill/>
            <a:miter lim="800000"/>
            <a:headEnd/>
            <a:tailEnd/>
          </a:ln>
        </p:spPr>
      </p:pic>
      <p:sp>
        <p:nvSpPr>
          <p:cNvPr id="29701" name="Rectangle 30"/>
          <p:cNvSpPr>
            <a:spLocks noChangeArrowheads="1"/>
          </p:cNvSpPr>
          <p:nvPr/>
        </p:nvSpPr>
        <p:spPr bwMode="auto">
          <a:xfrm>
            <a:off x="5810257" y="5924575"/>
            <a:ext cx="3902075" cy="862013"/>
          </a:xfrm>
          <a:prstGeom prst="rect">
            <a:avLst/>
          </a:prstGeom>
          <a:noFill/>
          <a:ln w="9525">
            <a:noFill/>
            <a:miter lim="800000"/>
            <a:headEnd/>
            <a:tailEnd/>
          </a:ln>
        </p:spPr>
        <p:txBody>
          <a:bodyPr>
            <a:spAutoFit/>
          </a:bodyPr>
          <a:lstStyle/>
          <a:p>
            <a:pPr algn="r" eaLnBrk="1" hangingPunct="1"/>
            <a:r>
              <a:rPr lang="en-US" sz="1000" dirty="0"/>
              <a:t>MT. </a:t>
            </a:r>
            <a:r>
              <a:rPr lang="en-US" sz="1000" dirty="0" err="1"/>
              <a:t>Haryono</a:t>
            </a:r>
            <a:r>
              <a:rPr lang="en-US" sz="1000" dirty="0"/>
              <a:t> </a:t>
            </a:r>
            <a:r>
              <a:rPr lang="en-US" sz="1000" dirty="0" err="1"/>
              <a:t>Squ</a:t>
            </a:r>
            <a:r>
              <a:rPr lang="id-ID" sz="1000" dirty="0"/>
              <a:t>a</a:t>
            </a:r>
            <a:r>
              <a:rPr lang="en-US" sz="1000" dirty="0"/>
              <a:t>re </a:t>
            </a:r>
            <a:r>
              <a:rPr lang="id-ID" sz="1000" dirty="0"/>
              <a:t>Lt.</a:t>
            </a:r>
            <a:r>
              <a:rPr lang="en-US" sz="1000" dirty="0"/>
              <a:t>3</a:t>
            </a:r>
            <a:r>
              <a:rPr lang="id-ID" sz="1000" dirty="0"/>
              <a:t>A </a:t>
            </a:r>
            <a:r>
              <a:rPr lang="en-US" sz="1000" dirty="0"/>
              <a:t>No.2</a:t>
            </a:r>
          </a:p>
          <a:p>
            <a:pPr algn="r" eaLnBrk="1" hangingPunct="1"/>
            <a:r>
              <a:rPr lang="en-US" sz="1000" dirty="0"/>
              <a:t>Jl. MT. </a:t>
            </a:r>
            <a:r>
              <a:rPr lang="en-US" sz="1000" dirty="0" err="1"/>
              <a:t>Haryono</a:t>
            </a:r>
            <a:r>
              <a:rPr lang="en-US" sz="1000" dirty="0"/>
              <a:t> kav.10 Jakarta </a:t>
            </a:r>
            <a:r>
              <a:rPr lang="en-US" sz="1000" dirty="0" err="1"/>
              <a:t>Timur</a:t>
            </a:r>
            <a:r>
              <a:rPr lang="en-US" sz="1000" dirty="0"/>
              <a:t> 13330</a:t>
            </a:r>
          </a:p>
          <a:p>
            <a:pPr algn="r" eaLnBrk="1" hangingPunct="1"/>
            <a:r>
              <a:rPr lang="en-US" sz="1000" dirty="0" err="1"/>
              <a:t>Telp</a:t>
            </a:r>
            <a:r>
              <a:rPr lang="en-US" sz="1000" dirty="0"/>
              <a:t>: 29067201 – 3 Fax: 29067204 </a:t>
            </a:r>
          </a:p>
          <a:p>
            <a:pPr algn="r" eaLnBrk="1" hangingPunct="1"/>
            <a:r>
              <a:rPr lang="en-US" sz="1000" dirty="0"/>
              <a:t>Email : sspm@sentral-sistem.com</a:t>
            </a:r>
          </a:p>
          <a:p>
            <a:pPr algn="r" eaLnBrk="1" hangingPunct="1"/>
            <a:r>
              <a:rPr lang="en-US" sz="1000" dirty="0"/>
              <a:t>Website. www.sentral-sistem.com</a:t>
            </a:r>
          </a:p>
        </p:txBody>
      </p:sp>
      <p:sp>
        <p:nvSpPr>
          <p:cNvPr id="29702" name="Rectangle 7"/>
          <p:cNvSpPr>
            <a:spLocks noChangeArrowheads="1"/>
          </p:cNvSpPr>
          <p:nvPr/>
        </p:nvSpPr>
        <p:spPr bwMode="auto">
          <a:xfrm>
            <a:off x="6381760" y="1143000"/>
            <a:ext cx="3524240" cy="2071686"/>
          </a:xfrm>
          <a:prstGeom prst="rect">
            <a:avLst/>
          </a:prstGeom>
          <a:solidFill>
            <a:schemeClr val="tx1">
              <a:alpha val="47058"/>
            </a:schemeClr>
          </a:solidFill>
          <a:ln w="9525" algn="ctr">
            <a:noFill/>
            <a:round/>
            <a:headEnd/>
            <a:tailEnd/>
          </a:ln>
        </p:spPr>
        <p:txBody>
          <a:bodyPr/>
          <a:lstStyle/>
          <a:p>
            <a:pPr eaLnBrk="1" hangingPunct="1"/>
            <a:endParaRPr lang="en-US"/>
          </a:p>
        </p:txBody>
      </p:sp>
      <p:sp>
        <p:nvSpPr>
          <p:cNvPr id="10" name="Rectangle 9"/>
          <p:cNvSpPr/>
          <p:nvPr/>
        </p:nvSpPr>
        <p:spPr>
          <a:xfrm>
            <a:off x="6451476" y="1857366"/>
            <a:ext cx="3430747" cy="584775"/>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1" hangingPunct="1">
              <a:defRPr/>
            </a:pPr>
            <a:r>
              <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THERE ARE ALWAYS ROOMS</a:t>
            </a:r>
          </a:p>
          <a:p>
            <a:pPr algn="ctr" eaLnBrk="1" hangingPunct="1">
              <a:defRPr/>
            </a:pPr>
            <a:r>
              <a:rPr 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IMPROVEMENT</a:t>
            </a:r>
          </a:p>
        </p:txBody>
      </p:sp>
      <p:sp>
        <p:nvSpPr>
          <p:cNvPr id="12" name="WordArt 4"/>
          <p:cNvSpPr>
            <a:spLocks noChangeArrowheads="1" noChangeShapeType="1" noTextEdit="1"/>
          </p:cNvSpPr>
          <p:nvPr/>
        </p:nvSpPr>
        <p:spPr bwMode="auto">
          <a:xfrm>
            <a:off x="452406" y="785796"/>
            <a:ext cx="5357850" cy="1438275"/>
          </a:xfrm>
          <a:prstGeom prst="rect">
            <a:avLst/>
          </a:prstGeom>
        </p:spPr>
        <p:txBody>
          <a:bodyPr wrap="none" fromWordArt="1">
            <a:prstTxWarp prst="textPlain">
              <a:avLst>
                <a:gd name="adj" fmla="val 50000"/>
              </a:avLst>
            </a:prstTxWarp>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id-ID" sz="3600" b="1" kern="10" spc="50" dirty="0">
                <a:ln w="11430"/>
                <a:solidFill>
                  <a:schemeClr val="bg2">
                    <a:lumMod val="10000"/>
                  </a:schemeClr>
                </a:solidFill>
                <a:effectLst>
                  <a:outerShdw blurRad="76200" dist="50800" dir="5400000" algn="tl" rotWithShape="0">
                    <a:srgbClr val="000000">
                      <a:alpha val="65000"/>
                    </a:srgbClr>
                  </a:outerShdw>
                </a:effectLst>
                <a:latin typeface="Arial Black" pitchFamily="34" charset="0"/>
              </a:rPr>
              <a:t>IDENTIFIKASI ASPEK</a:t>
            </a:r>
          </a:p>
          <a:p>
            <a:pPr algn="ctr"/>
            <a:r>
              <a:rPr lang="id-ID" sz="3600" b="1" kern="10" spc="50" dirty="0">
                <a:ln w="11430"/>
                <a:solidFill>
                  <a:schemeClr val="bg2">
                    <a:lumMod val="10000"/>
                  </a:schemeClr>
                </a:solidFill>
                <a:effectLst>
                  <a:outerShdw blurRad="76200" dist="50800" dir="5400000" algn="tl" rotWithShape="0">
                    <a:srgbClr val="000000">
                      <a:alpha val="65000"/>
                    </a:srgbClr>
                  </a:outerShdw>
                </a:effectLst>
                <a:latin typeface="Arial Black" pitchFamily="34" charset="0"/>
              </a:rPr>
              <a:t>PENILAIAN &amp; PENGENDALIAN</a:t>
            </a:r>
          </a:p>
          <a:p>
            <a:pPr algn="ctr"/>
            <a:r>
              <a:rPr lang="id-ID" sz="3600" b="1" kern="10" spc="50" dirty="0">
                <a:ln w="11430"/>
                <a:solidFill>
                  <a:schemeClr val="bg2">
                    <a:lumMod val="10000"/>
                  </a:schemeClr>
                </a:solidFill>
                <a:effectLst>
                  <a:outerShdw blurRad="76200" dist="50800" dir="5400000" algn="tl" rotWithShape="0">
                    <a:srgbClr val="000000">
                      <a:alpha val="65000"/>
                    </a:srgbClr>
                  </a:outerShdw>
                </a:effectLst>
                <a:latin typeface="Arial Black" pitchFamily="34" charset="0"/>
              </a:rPr>
              <a:t>DAMPAK LINGKUNGAN</a:t>
            </a:r>
          </a:p>
        </p:txBody>
      </p:sp>
      <p:sp>
        <p:nvSpPr>
          <p:cNvPr id="57346" name="AutoShape 2" descr="https://encrypted-tbn0.gstatic.com/images?q=tbn:ANd9GcRZpA3d0bf5hnJRNwT3s4t1klCyb0M7vC7loVG3pvMIo67jffjMrA"/>
          <p:cNvSpPr>
            <a:spLocks noChangeAspect="1" noChangeArrowheads="1"/>
          </p:cNvSpPr>
          <p:nvPr/>
        </p:nvSpPr>
        <p:spPr bwMode="auto">
          <a:xfrm>
            <a:off x="155576" y="-1074738"/>
            <a:ext cx="7153275" cy="22383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7348" name="Picture 4" descr="https://encrypted-tbn0.gstatic.com/images?q=tbn:ANd9GcRZpA3d0bf5hnJRNwT3s4t1klCyb0M7vC7loVG3pvMIo67jffjMrA"/>
          <p:cNvPicPr>
            <a:picLocks noChangeAspect="1" noChangeArrowheads="1"/>
          </p:cNvPicPr>
          <p:nvPr/>
        </p:nvPicPr>
        <p:blipFill>
          <a:blip r:embed="rId5" cstate="print"/>
          <a:srcRect/>
          <a:stretch>
            <a:fillRect/>
          </a:stretch>
        </p:blipFill>
        <p:spPr bwMode="auto">
          <a:xfrm>
            <a:off x="6381760" y="3236429"/>
            <a:ext cx="3524240" cy="1143008"/>
          </a:xfrm>
          <a:prstGeom prst="rect">
            <a:avLst/>
          </a:prstGeom>
          <a:noFill/>
        </p:spPr>
      </p:pic>
      <p:sp>
        <p:nvSpPr>
          <p:cNvPr id="2" name="Footer Placeholder 1"/>
          <p:cNvSpPr>
            <a:spLocks noGrp="1"/>
          </p:cNvSpPr>
          <p:nvPr>
            <p:ph type="ftr" sz="quarter" idx="11"/>
          </p:nvPr>
        </p:nvSpPr>
        <p:spPr/>
        <p:txBody>
          <a:bodyPr/>
          <a:lstStyle/>
          <a:p>
            <a:r>
              <a:rPr lang="en-US"/>
              <a:t>Identifikasi Aspek dampak 2/Rev 0 © Copyright, Sentral Sistem, April 2019</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endParaRPr lang="en-US"/>
          </a:p>
        </p:txBody>
      </p:sp>
      <p:sp>
        <p:nvSpPr>
          <p:cNvPr id="35843" name="Content Placeholder 2"/>
          <p:cNvSpPr>
            <a:spLocks noGrp="1"/>
          </p:cNvSpPr>
          <p:nvPr>
            <p:ph idx="1"/>
          </p:nvPr>
        </p:nvSpPr>
        <p:spPr/>
        <p:txBody>
          <a:bodyPr/>
          <a:lstStyle/>
          <a:p>
            <a:endParaRPr lang="en-US"/>
          </a:p>
        </p:txBody>
      </p:sp>
      <p:pic>
        <p:nvPicPr>
          <p:cNvPr id="35844" name="Picture 9" descr="http://1.bp.blogspot.com/--rKolBUHay4/UiQ8EnABbAI/AAAAAAAAAJ8/EJPpLr0_PBs/s1600/4023720-effect-of-global-warming.jpg"/>
          <p:cNvPicPr>
            <a:picLocks noChangeAspect="1" noChangeArrowheads="1"/>
          </p:cNvPicPr>
          <p:nvPr/>
        </p:nvPicPr>
        <p:blipFill>
          <a:blip r:embed="rId2" cstate="print"/>
          <a:srcRect/>
          <a:stretch>
            <a:fillRect/>
          </a:stretch>
        </p:blipFill>
        <p:spPr bwMode="auto">
          <a:xfrm>
            <a:off x="0" y="0"/>
            <a:ext cx="9906000" cy="6858000"/>
          </a:xfrm>
          <a:prstGeom prst="rect">
            <a:avLst/>
          </a:prstGeom>
          <a:noFill/>
          <a:ln w="9525">
            <a:noFill/>
            <a:miter lim="800000"/>
            <a:headEnd/>
            <a:tailEnd/>
          </a:ln>
        </p:spPr>
      </p:pic>
      <p:sp>
        <p:nvSpPr>
          <p:cNvPr id="6" name="Rectangle 5"/>
          <p:cNvSpPr/>
          <p:nvPr/>
        </p:nvSpPr>
        <p:spPr>
          <a:xfrm>
            <a:off x="309911" y="428626"/>
            <a:ext cx="4031553" cy="1107996"/>
          </a:xfrm>
          <a:prstGeom prst="rect">
            <a:avLst/>
          </a:prstGeom>
        </p:spPr>
        <p:txBody>
          <a:bodyPr wrap="none">
            <a:spAutoFit/>
          </a:bodyPr>
          <a:lstStyle/>
          <a:p>
            <a:pPr algn="ctr" eaLnBrk="1" fontAlgn="auto" hangingPunct="1">
              <a:spcAft>
                <a:spcPts val="0"/>
              </a:spcAft>
              <a:defRPr/>
            </a:pPr>
            <a:r>
              <a:rPr lang="en-US" sz="6600" b="1" dirty="0" err="1">
                <a:solidFill>
                  <a:srgbClr val="FFC000"/>
                </a:solidFill>
                <a:effectLst>
                  <a:outerShdw blurRad="38100" dist="38100" dir="2700000" algn="tl">
                    <a:srgbClr val="000000">
                      <a:alpha val="43137"/>
                    </a:srgbClr>
                  </a:outerShdw>
                </a:effectLst>
                <a:latin typeface="Calisto MT" pitchFamily="18" charset="0"/>
              </a:rPr>
              <a:t>Fenomena</a:t>
            </a:r>
            <a:endParaRPr lang="en-US" sz="6600" b="1" dirty="0">
              <a:solidFill>
                <a:srgbClr val="FFC000"/>
              </a:solidFill>
              <a:effectLst>
                <a:outerShdw blurRad="38100" dist="38100" dir="2700000" algn="tl">
                  <a:srgbClr val="000000">
                    <a:alpha val="43137"/>
                  </a:srgbClr>
                </a:outerShdw>
              </a:effectLst>
              <a:latin typeface="Calisto MT" pitchFamily="18" charset="0"/>
            </a:endParaRPr>
          </a:p>
        </p:txBody>
      </p:sp>
      <p:sp>
        <p:nvSpPr>
          <p:cNvPr id="35846" name="Rectangle 6"/>
          <p:cNvSpPr>
            <a:spLocks noChangeArrowheads="1"/>
          </p:cNvSpPr>
          <p:nvPr/>
        </p:nvSpPr>
        <p:spPr bwMode="auto">
          <a:xfrm>
            <a:off x="365125" y="1285875"/>
            <a:ext cx="3976688" cy="584775"/>
          </a:xfrm>
          <a:prstGeom prst="rect">
            <a:avLst/>
          </a:prstGeom>
          <a:noFill/>
          <a:ln w="9525">
            <a:noFill/>
            <a:miter lim="800000"/>
            <a:headEnd/>
            <a:tailEnd/>
          </a:ln>
        </p:spPr>
        <p:txBody>
          <a:bodyPr>
            <a:spAutoFit/>
          </a:bodyPr>
          <a:lstStyle/>
          <a:p>
            <a:r>
              <a:rPr lang="en-US" sz="3200" b="1">
                <a:solidFill>
                  <a:schemeClr val="bg1"/>
                </a:solidFill>
                <a:latin typeface="Arial Narrow" pitchFamily="34" charset="0"/>
              </a:rPr>
              <a:t>Kerusakan Lingkungan </a:t>
            </a:r>
            <a:endParaRPr lang="en-US" sz="3200">
              <a:solidFill>
                <a:schemeClr val="bg1"/>
              </a:solidFill>
              <a:latin typeface="Arial Narrow" pitchFamily="34" charset="0"/>
            </a:endParaRPr>
          </a:p>
        </p:txBody>
      </p:sp>
      <p:sp>
        <p:nvSpPr>
          <p:cNvPr id="8" name="Rectangle 7"/>
          <p:cNvSpPr/>
          <p:nvPr/>
        </p:nvSpPr>
        <p:spPr>
          <a:xfrm>
            <a:off x="309530" y="1857365"/>
            <a:ext cx="9215502" cy="1200329"/>
          </a:xfrm>
          <a:prstGeom prst="rect">
            <a:avLst/>
          </a:prstGeom>
        </p:spPr>
        <p:txBody>
          <a:bodyPr>
            <a:spAutoFit/>
          </a:bodyPr>
          <a:lstStyle/>
          <a:p>
            <a:pPr>
              <a:defRPr/>
            </a:pPr>
            <a:r>
              <a:rPr lang="en-US" sz="7200" b="1" dirty="0">
                <a:ln>
                  <a:solidFill>
                    <a:schemeClr val="accent6">
                      <a:lumMod val="20000"/>
                      <a:lumOff val="80000"/>
                    </a:schemeClr>
                  </a:solidFill>
                </a:ln>
                <a:solidFill>
                  <a:srgbClr val="C00000"/>
                </a:solidFill>
                <a:effectLst>
                  <a:outerShdw blurRad="38100" dist="38100" dir="2700000" algn="tl">
                    <a:srgbClr val="000000">
                      <a:alpha val="43137"/>
                    </a:srgbClr>
                  </a:outerShdw>
                </a:effectLst>
                <a:latin typeface="Arial Narrow" pitchFamily="34" charset="0"/>
              </a:rPr>
              <a:t>PEMANASAN GLOBAL:</a:t>
            </a:r>
            <a:endParaRPr lang="en-US" sz="7200" dirty="0">
              <a:ln>
                <a:solidFill>
                  <a:schemeClr val="accent6">
                    <a:lumMod val="20000"/>
                    <a:lumOff val="80000"/>
                  </a:schemeClr>
                </a:solidFill>
              </a:ln>
              <a:solidFill>
                <a:srgbClr val="C00000"/>
              </a:solidFill>
              <a:effectLst>
                <a:outerShdw blurRad="38100" dist="38100" dir="2700000" algn="tl">
                  <a:srgbClr val="000000">
                    <a:alpha val="43137"/>
                  </a:srgbClr>
                </a:outerShdw>
              </a:effectLst>
              <a:latin typeface="Arial Narrow" pitchFamily="34" charset="0"/>
            </a:endParaRPr>
          </a:p>
        </p:txBody>
      </p:sp>
      <p:pic>
        <p:nvPicPr>
          <p:cNvPr id="243718" name="Picture 6" descr="http://dimasprihadi.files.wordpress.com/2010/02/ozone1.gif"/>
          <p:cNvPicPr>
            <a:picLocks noChangeAspect="1" noChangeArrowheads="1"/>
          </p:cNvPicPr>
          <p:nvPr/>
        </p:nvPicPr>
        <p:blipFill>
          <a:blip r:embed="rId3" cstate="print"/>
          <a:srcRect/>
          <a:stretch>
            <a:fillRect/>
          </a:stretch>
        </p:blipFill>
        <p:spPr bwMode="auto">
          <a:xfrm>
            <a:off x="3381364" y="4382542"/>
            <a:ext cx="3000396" cy="168966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243720" name="Picture 8" descr="http://st300082.sitekno.com/images/art_48384.jpg"/>
          <p:cNvPicPr>
            <a:picLocks noChangeAspect="1" noChangeArrowheads="1"/>
          </p:cNvPicPr>
          <p:nvPr/>
        </p:nvPicPr>
        <p:blipFill>
          <a:blip r:embed="rId4" cstate="print"/>
          <a:srcRect/>
          <a:stretch>
            <a:fillRect/>
          </a:stretch>
        </p:blipFill>
        <p:spPr bwMode="auto">
          <a:xfrm>
            <a:off x="6810388" y="4357694"/>
            <a:ext cx="2786082" cy="171451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5" name="Rectangle 14"/>
          <p:cNvSpPr/>
          <p:nvPr/>
        </p:nvSpPr>
        <p:spPr>
          <a:xfrm>
            <a:off x="238092" y="3745192"/>
            <a:ext cx="2265685" cy="338554"/>
          </a:xfrm>
          <a:prstGeom prst="rect">
            <a:avLst/>
          </a:prstGeom>
        </p:spPr>
        <p:txBody>
          <a:bodyPr wrap="none">
            <a:spAutoFit/>
          </a:bodyPr>
          <a:lstStyle/>
          <a:p>
            <a:pPr marL="268288" indent="-268288" eaLnBrk="1" hangingPunct="1">
              <a:buFontTx/>
              <a:buAutoNum type="arabicPeriod"/>
              <a:defRPr/>
            </a:pP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rPr>
              <a:t>Efek</a:t>
            </a: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rPr>
              <a:t>rumah</a:t>
            </a: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rPr>
              <a:t>kaca</a:t>
            </a:r>
            <a:endPar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Rectangle 15"/>
          <p:cNvSpPr/>
          <p:nvPr/>
        </p:nvSpPr>
        <p:spPr>
          <a:xfrm>
            <a:off x="3589410" y="3786190"/>
            <a:ext cx="2935227" cy="338554"/>
          </a:xfrm>
          <a:prstGeom prst="rect">
            <a:avLst/>
          </a:prstGeom>
        </p:spPr>
        <p:txBody>
          <a:bodyPr wrap="none">
            <a:spAutoFit/>
          </a:bodyPr>
          <a:lstStyle/>
          <a:p>
            <a:pPr marL="179388" indent="-179388" eaLnBrk="1" hangingPunct="1">
              <a:defRPr/>
            </a:pP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rPr>
              <a:t>2.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rPr>
              <a:t>Kerusakan</a:t>
            </a: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rPr>
              <a:t>lapisan</a:t>
            </a: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rPr>
              <a:t>Ozon</a:t>
            </a:r>
            <a:endPar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Rectangle 16"/>
          <p:cNvSpPr/>
          <p:nvPr/>
        </p:nvSpPr>
        <p:spPr>
          <a:xfrm>
            <a:off x="6953265" y="3786190"/>
            <a:ext cx="1713931" cy="338554"/>
          </a:xfrm>
          <a:prstGeom prst="rect">
            <a:avLst/>
          </a:prstGeom>
        </p:spPr>
        <p:txBody>
          <a:bodyPr wrap="none">
            <a:spAutoFit/>
          </a:bodyPr>
          <a:lstStyle/>
          <a:p>
            <a:pPr marL="742950" indent="-742950" eaLnBrk="1" hangingPunct="1">
              <a:defRPr/>
            </a:pPr>
            <a:r>
              <a:rPr lang="en-US" sz="1600" dirty="0">
                <a:ln w="18415" cmpd="sng">
                  <a:solidFill>
                    <a:srgbClr val="FFFFFF"/>
                  </a:solidFill>
                  <a:prstDash val="solid"/>
                </a:ln>
                <a:solidFill>
                  <a:srgbClr val="FFFFFF"/>
                </a:solidFill>
                <a:effectLst>
                  <a:outerShdw blurRad="38100" dist="38100" dir="2700000" algn="tl">
                    <a:srgbClr val="000000">
                      <a:alpha val="43137"/>
                    </a:srgbClr>
                  </a:outerShdw>
                </a:effectLst>
              </a:rPr>
              <a:t>3. </a:t>
            </a:r>
            <a:r>
              <a:rPr lang="en-US" sz="1600" dirty="0" err="1">
                <a:ln w="18415" cmpd="sng">
                  <a:solidFill>
                    <a:srgbClr val="FFFFFF"/>
                  </a:solidFill>
                  <a:prstDash val="solid"/>
                </a:ln>
                <a:solidFill>
                  <a:srgbClr val="FFFFFF"/>
                </a:solidFill>
                <a:effectLst>
                  <a:outerShdw blurRad="38100" dist="38100" dir="2700000" algn="tl">
                    <a:srgbClr val="000000">
                      <a:alpha val="43137"/>
                    </a:srgbClr>
                  </a:outerShdw>
                </a:effectLst>
              </a:rPr>
              <a:t>Hujan</a:t>
            </a:r>
            <a:r>
              <a:rPr lang="en-US" sz="1600" dirty="0">
                <a:ln w="18415" cmpd="sng">
                  <a:solidFill>
                    <a:srgbClr val="FFFFFF"/>
                  </a:solidFill>
                  <a:prstDash val="solid"/>
                </a:ln>
                <a:solidFill>
                  <a:srgbClr val="FFFFFF"/>
                </a:solidFill>
                <a:effectLst>
                  <a:outerShdw blurRad="38100" dist="38100" dir="2700000" algn="tl">
                    <a:srgbClr val="000000">
                      <a:alpha val="43137"/>
                    </a:srgbClr>
                  </a:outerShdw>
                </a:effectLst>
              </a:rPr>
              <a:t> </a:t>
            </a:r>
            <a:r>
              <a:rPr lang="en-US" sz="1600" dirty="0" err="1">
                <a:ln w="18415" cmpd="sng">
                  <a:solidFill>
                    <a:srgbClr val="FFFFFF"/>
                  </a:solidFill>
                  <a:prstDash val="solid"/>
                </a:ln>
                <a:solidFill>
                  <a:srgbClr val="FFFFFF"/>
                </a:solidFill>
                <a:effectLst>
                  <a:outerShdw blurRad="38100" dist="38100" dir="2700000" algn="tl">
                    <a:srgbClr val="000000">
                      <a:alpha val="43137"/>
                    </a:srgbClr>
                  </a:outerShdw>
                </a:effectLst>
              </a:rPr>
              <a:t>Asam</a:t>
            </a:r>
            <a:endParaRPr lang="en-US" sz="1600" dirty="0">
              <a:ln w="18415" cmpd="sng">
                <a:solidFill>
                  <a:srgbClr val="FFFFFF"/>
                </a:solidFill>
                <a:prstDash val="solid"/>
              </a:ln>
              <a:solidFill>
                <a:srgbClr val="FFFFFF"/>
              </a:solidFill>
              <a:effectLst>
                <a:outerShdw blurRad="38100" dist="38100" dir="2700000" algn="tl">
                  <a:srgbClr val="000000">
                    <a:alpha val="43137"/>
                  </a:srgbClr>
                </a:outerShdw>
              </a:effectLst>
            </a:endParaRPr>
          </a:p>
        </p:txBody>
      </p:sp>
      <p:pic>
        <p:nvPicPr>
          <p:cNvPr id="243722" name="Picture 10" descr="https://encrypted-tbn0.gstatic.com/images?q=tbn:ANd9GcSFWLMs0bOI9MjwiFGSAbltE4vZwq82O8Ugr4xa7af-YIsDL9rtvQ"/>
          <p:cNvPicPr>
            <a:picLocks noChangeAspect="1" noChangeArrowheads="1"/>
          </p:cNvPicPr>
          <p:nvPr/>
        </p:nvPicPr>
        <p:blipFill>
          <a:blip r:embed="rId5" cstate="print"/>
          <a:srcRect/>
          <a:stretch>
            <a:fillRect/>
          </a:stretch>
        </p:blipFill>
        <p:spPr bwMode="auto">
          <a:xfrm>
            <a:off x="95216" y="4301058"/>
            <a:ext cx="2786082" cy="164007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 name="Footer Placeholder 1"/>
          <p:cNvSpPr>
            <a:spLocks noGrp="1"/>
          </p:cNvSpPr>
          <p:nvPr>
            <p:ph type="ftr" sz="quarter" idx="11"/>
          </p:nvPr>
        </p:nvSpPr>
        <p:spPr/>
        <p:txBody>
          <a:bodyPr/>
          <a:lstStyle/>
          <a:p>
            <a:pPr>
              <a:defRPr/>
            </a:pPr>
            <a:r>
              <a:rPr lang="id-ID"/>
              <a:t>Identifikasi Aspek dampak 2/Rev 0 © Copyright, Sentral Sistem, April 2019</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http://assets.kompasiana.com/statics/files/14239020911682728822.jpg?t=o&amp;v=700"/>
          <p:cNvPicPr>
            <a:picLocks noChangeAspect="1" noChangeArrowheads="1"/>
          </p:cNvPicPr>
          <p:nvPr/>
        </p:nvPicPr>
        <p:blipFill>
          <a:blip r:embed="rId2"/>
          <a:srcRect/>
          <a:stretch>
            <a:fillRect/>
          </a:stretch>
        </p:blipFill>
        <p:spPr bwMode="auto">
          <a:xfrm>
            <a:off x="533400" y="685800"/>
            <a:ext cx="8915400" cy="5867400"/>
          </a:xfrm>
          <a:prstGeom prst="rect">
            <a:avLst/>
          </a:prstGeom>
          <a:noFill/>
        </p:spPr>
      </p:pic>
      <p:sp>
        <p:nvSpPr>
          <p:cNvPr id="8" name="Rectangle 7"/>
          <p:cNvSpPr/>
          <p:nvPr/>
        </p:nvSpPr>
        <p:spPr>
          <a:xfrm>
            <a:off x="533944" y="0"/>
            <a:ext cx="4152868" cy="707886"/>
          </a:xfrm>
          <a:prstGeom prst="rect">
            <a:avLst/>
          </a:prstGeom>
        </p:spPr>
        <p:txBody>
          <a:bodyPr wrap="none">
            <a:spAutoFit/>
          </a:bodyPr>
          <a:lstStyle/>
          <a:p>
            <a:pPr>
              <a:defRPr/>
            </a:pP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Narrow" pitchFamily="34" charset="0"/>
                <a:cs typeface="Calibri" pitchFamily="34" charset="0"/>
              </a:rPr>
              <a:t>2. </a:t>
            </a:r>
            <a:r>
              <a:rPr lang="en-US" sz="40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Narrow" pitchFamily="34" charset="0"/>
                <a:cs typeface="Calibri" pitchFamily="34" charset="0"/>
              </a:rPr>
              <a:t>Effek</a:t>
            </a: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Narrow" pitchFamily="34" charset="0"/>
                <a:cs typeface="Calibri" pitchFamily="34" charset="0"/>
              </a:rPr>
              <a:t> </a:t>
            </a:r>
            <a:r>
              <a:rPr lang="en-US" sz="40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Narrow" pitchFamily="34" charset="0"/>
                <a:cs typeface="Calibri" pitchFamily="34" charset="0"/>
              </a:rPr>
              <a:t>Rumah</a:t>
            </a: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Narrow" pitchFamily="34" charset="0"/>
                <a:cs typeface="Calibri" pitchFamily="34" charset="0"/>
              </a:rPr>
              <a:t> </a:t>
            </a:r>
            <a:r>
              <a:rPr lang="en-US" sz="40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Narrow" pitchFamily="34" charset="0"/>
                <a:cs typeface="Calibri" pitchFamily="34" charset="0"/>
              </a:rPr>
              <a:t>Kaca</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Narrow" pitchFamily="34" charset="0"/>
            </a:endParaRPr>
          </a:p>
        </p:txBody>
      </p:sp>
      <p:sp>
        <p:nvSpPr>
          <p:cNvPr id="2" name="Footer Placeholder 1"/>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Identifikasi Aspek dampak 2/Rev 0 © Copyright, Sentral Sistem, April 2019</a:t>
            </a:r>
            <a:endParaRPr lang="en-US" dirty="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49923"/>
            <a:ext cx="9905999" cy="6808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12641" y="6112769"/>
            <a:ext cx="648072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n w="18415" cmpd="sng">
                  <a:solidFill>
                    <a:sysClr val="windowText" lastClr="000000"/>
                  </a:solidFill>
                  <a:prstDash val="solid"/>
                </a:ln>
                <a:solidFill>
                  <a:schemeClr val="tx1"/>
                </a:solidFill>
                <a:effectLst>
                  <a:outerShdw blurRad="63500" dir="3600000" algn="tl" rotWithShape="0">
                    <a:srgbClr val="000000">
                      <a:alpha val="70000"/>
                    </a:srgbClr>
                  </a:outerShdw>
                </a:effectLst>
              </a:rPr>
              <a:t>Proses gas-gas yang dapat meningkatkan efek rumah kaca</a:t>
            </a:r>
          </a:p>
        </p:txBody>
      </p:sp>
    </p:spTree>
    <p:extLst>
      <p:ext uri="{BB962C8B-B14F-4D97-AF65-F5344CB8AC3E}">
        <p14:creationId xmlns:p14="http://schemas.microsoft.com/office/powerpoint/2010/main" val="1105047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https://fplh.files.wordpress.com/2007/12/teknologi_pemanasan-0708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66" y="16026"/>
            <a:ext cx="9757278" cy="680082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id-ID"/>
              <a:t>Identifikasi Aspek dampak 2/Rev 0 © Copyright, Sentral Sistem, April 2019</a:t>
            </a:r>
            <a:endParaRPr lang="en-US" dirty="0"/>
          </a:p>
        </p:txBody>
      </p:sp>
      <p:pic>
        <p:nvPicPr>
          <p:cNvPr id="194564" name="Picture 4" descr="ozonehole_1995_2004_09.jpg"/>
          <p:cNvPicPr>
            <a:picLocks noChangeAspect="1" noChangeArrowheads="1"/>
          </p:cNvPicPr>
          <p:nvPr/>
        </p:nvPicPr>
        <p:blipFill>
          <a:blip r:embed="rId2"/>
          <a:srcRect/>
          <a:stretch>
            <a:fillRect/>
          </a:stretch>
        </p:blipFill>
        <p:spPr bwMode="auto">
          <a:xfrm>
            <a:off x="23365" y="3429000"/>
            <a:ext cx="3862835" cy="3376117"/>
          </a:xfrm>
          <a:prstGeom prst="rect">
            <a:avLst/>
          </a:prstGeom>
          <a:noFill/>
        </p:spPr>
      </p:pic>
      <p:pic>
        <p:nvPicPr>
          <p:cNvPr id="194570" name="Picture 10" descr="160657main_ozone_large.jpg"/>
          <p:cNvPicPr>
            <a:picLocks noChangeAspect="1" noChangeArrowheads="1"/>
          </p:cNvPicPr>
          <p:nvPr/>
        </p:nvPicPr>
        <p:blipFill>
          <a:blip r:embed="rId3"/>
          <a:srcRect/>
          <a:stretch>
            <a:fillRect/>
          </a:stretch>
        </p:blipFill>
        <p:spPr bwMode="auto">
          <a:xfrm>
            <a:off x="457200" y="152400"/>
            <a:ext cx="3200399" cy="3200400"/>
          </a:xfrm>
          <a:prstGeom prst="rect">
            <a:avLst/>
          </a:prstGeom>
          <a:noFill/>
        </p:spPr>
      </p:pic>
      <p:pic>
        <p:nvPicPr>
          <p:cNvPr id="11" name="Picture 4" descr="http://merahsatu.com/wp-content/uploads/2014/11/Lapisan-Ozon-Bumi-Robek-299-Juta-Kilometer-635x350.jpg"/>
          <p:cNvPicPr>
            <a:picLocks noChangeAspect="1" noChangeArrowheads="1"/>
          </p:cNvPicPr>
          <p:nvPr/>
        </p:nvPicPr>
        <p:blipFill>
          <a:blip r:embed="rId4"/>
          <a:srcRect/>
          <a:stretch>
            <a:fillRect/>
          </a:stretch>
        </p:blipFill>
        <p:spPr bwMode="auto">
          <a:xfrm>
            <a:off x="3962400" y="3429000"/>
            <a:ext cx="5791200" cy="3352800"/>
          </a:xfrm>
          <a:prstGeom prst="rect">
            <a:avLst/>
          </a:prstGeom>
          <a:noFill/>
        </p:spPr>
      </p:pic>
      <p:sp>
        <p:nvSpPr>
          <p:cNvPr id="12" name="Content Placeholder 2"/>
          <p:cNvSpPr>
            <a:spLocks noGrp="1"/>
          </p:cNvSpPr>
          <p:nvPr>
            <p:ph idx="1"/>
          </p:nvPr>
        </p:nvSpPr>
        <p:spPr>
          <a:xfrm>
            <a:off x="3962400" y="2590800"/>
            <a:ext cx="5791200" cy="838200"/>
          </a:xfrm>
        </p:spPr>
        <p:txBody>
          <a:bodyPr>
            <a:noAutofit/>
          </a:bodyPr>
          <a:lstStyle/>
          <a:p>
            <a:pPr marL="0" indent="0" eaLnBrk="1" hangingPunct="1">
              <a:buNone/>
            </a:pPr>
            <a:r>
              <a:rPr lang="en-US" sz="2400" b="1" dirty="0" err="1">
                <a:ln w="10541" cmpd="sng">
                  <a:solidFill>
                    <a:srgbClr val="7D7D7D">
                      <a:tint val="100000"/>
                      <a:shade val="100000"/>
                      <a:satMod val="110000"/>
                    </a:srgbClr>
                  </a:solidFill>
                  <a:prstDash val="solid"/>
                </a:ln>
                <a:solidFill>
                  <a:sysClr val="windowText" lastClr="000000"/>
                </a:solidFill>
                <a:latin typeface="Arial Narrow" pitchFamily="34" charset="0"/>
              </a:rPr>
              <a:t>Manusia</a:t>
            </a:r>
            <a:r>
              <a:rPr lang="en-US" sz="2400" b="1" dirty="0">
                <a:ln w="10541" cmpd="sng">
                  <a:solidFill>
                    <a:srgbClr val="7D7D7D">
                      <a:tint val="100000"/>
                      <a:shade val="100000"/>
                      <a:satMod val="110000"/>
                    </a:srgbClr>
                  </a:solidFill>
                  <a:prstDash val="solid"/>
                </a:ln>
                <a:solidFill>
                  <a:sysClr val="windowText" lastClr="000000"/>
                </a:solidFill>
                <a:latin typeface="Arial Narrow" pitchFamily="34" charset="0"/>
              </a:rPr>
              <a:t> : </a:t>
            </a:r>
            <a:r>
              <a:rPr lang="en-US" sz="2400" b="1" dirty="0" err="1">
                <a:ln w="10541" cmpd="sng">
                  <a:solidFill>
                    <a:srgbClr val="7D7D7D">
                      <a:tint val="100000"/>
                      <a:shade val="100000"/>
                      <a:satMod val="110000"/>
                    </a:srgbClr>
                  </a:solidFill>
                  <a:prstDash val="solid"/>
                </a:ln>
                <a:solidFill>
                  <a:sysClr val="windowText" lastClr="000000"/>
                </a:solidFill>
                <a:latin typeface="Arial Narrow" pitchFamily="34" charset="0"/>
              </a:rPr>
              <a:t>menurunkan</a:t>
            </a:r>
            <a:r>
              <a:rPr lang="en-US" sz="2400"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sz="2400" b="1" dirty="0" err="1">
                <a:ln w="10541" cmpd="sng">
                  <a:solidFill>
                    <a:srgbClr val="7D7D7D">
                      <a:tint val="100000"/>
                      <a:shade val="100000"/>
                      <a:satMod val="110000"/>
                    </a:srgbClr>
                  </a:solidFill>
                  <a:prstDash val="solid"/>
                </a:ln>
                <a:solidFill>
                  <a:sysClr val="windowText" lastClr="000000"/>
                </a:solidFill>
                <a:latin typeface="Arial Narrow" pitchFamily="34" charset="0"/>
              </a:rPr>
              <a:t>kekebalan</a:t>
            </a:r>
            <a:r>
              <a:rPr lang="en-US" sz="2400"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sz="2400" b="1" dirty="0" err="1">
                <a:ln w="10541" cmpd="sng">
                  <a:solidFill>
                    <a:srgbClr val="7D7D7D">
                      <a:tint val="100000"/>
                      <a:shade val="100000"/>
                      <a:satMod val="110000"/>
                    </a:srgbClr>
                  </a:solidFill>
                  <a:prstDash val="solid"/>
                </a:ln>
                <a:solidFill>
                  <a:sysClr val="windowText" lastClr="000000"/>
                </a:solidFill>
                <a:latin typeface="Arial Narrow" pitchFamily="34" charset="0"/>
              </a:rPr>
              <a:t>tubuh</a:t>
            </a:r>
            <a:r>
              <a:rPr lang="en-US" sz="2400"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sz="2400" b="1" dirty="0" err="1">
                <a:ln w="10541" cmpd="sng">
                  <a:solidFill>
                    <a:srgbClr val="7D7D7D">
                      <a:tint val="100000"/>
                      <a:shade val="100000"/>
                      <a:satMod val="110000"/>
                    </a:srgbClr>
                  </a:solidFill>
                  <a:prstDash val="solid"/>
                </a:ln>
                <a:solidFill>
                  <a:sysClr val="windowText" lastClr="000000"/>
                </a:solidFill>
                <a:latin typeface="Arial Narrow" pitchFamily="34" charset="0"/>
              </a:rPr>
              <a:t>kanker</a:t>
            </a:r>
            <a:r>
              <a:rPr lang="en-US" sz="2400"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sz="2400" b="1" dirty="0" err="1">
                <a:ln w="10541" cmpd="sng">
                  <a:solidFill>
                    <a:srgbClr val="7D7D7D">
                      <a:tint val="100000"/>
                      <a:shade val="100000"/>
                      <a:satMod val="110000"/>
                    </a:srgbClr>
                  </a:solidFill>
                  <a:prstDash val="solid"/>
                </a:ln>
                <a:solidFill>
                  <a:sysClr val="windowText" lastClr="000000"/>
                </a:solidFill>
                <a:latin typeface="Arial Narrow" pitchFamily="34" charset="0"/>
              </a:rPr>
              <a:t>kulit</a:t>
            </a:r>
            <a:r>
              <a:rPr lang="en-US" sz="2400"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sz="2400" b="1" dirty="0" err="1">
                <a:ln w="10541" cmpd="sng">
                  <a:solidFill>
                    <a:srgbClr val="7D7D7D">
                      <a:tint val="100000"/>
                      <a:shade val="100000"/>
                      <a:satMod val="110000"/>
                    </a:srgbClr>
                  </a:solidFill>
                  <a:prstDash val="solid"/>
                </a:ln>
                <a:solidFill>
                  <a:sysClr val="windowText" lastClr="000000"/>
                </a:solidFill>
                <a:latin typeface="Arial Narrow" pitchFamily="34" charset="0"/>
              </a:rPr>
              <a:t>katarak</a:t>
            </a:r>
            <a:r>
              <a:rPr lang="en-US" sz="2400" b="1" dirty="0">
                <a:ln w="10541" cmpd="sng">
                  <a:solidFill>
                    <a:srgbClr val="7D7D7D">
                      <a:tint val="100000"/>
                      <a:shade val="100000"/>
                      <a:satMod val="110000"/>
                    </a:srgbClr>
                  </a:solidFill>
                  <a:prstDash val="solid"/>
                </a:ln>
                <a:solidFill>
                  <a:sysClr val="windowText" lastClr="000000"/>
                </a:solidFill>
                <a:latin typeface="Arial Narrow" pitchFamily="34" charset="0"/>
              </a:rPr>
              <a:t>.</a:t>
            </a:r>
          </a:p>
        </p:txBody>
      </p:sp>
      <p:sp>
        <p:nvSpPr>
          <p:cNvPr id="13" name="Rectangle 12"/>
          <p:cNvSpPr/>
          <p:nvPr/>
        </p:nvSpPr>
        <p:spPr>
          <a:xfrm>
            <a:off x="3962400" y="1651337"/>
            <a:ext cx="5791200" cy="1015663"/>
          </a:xfrm>
          <a:prstGeom prst="rect">
            <a:avLst/>
          </a:prstGeom>
        </p:spPr>
        <p:txBody>
          <a:bodyPr wrap="square">
            <a:spAutoFit/>
          </a:bodyPr>
          <a:lstStyle/>
          <a:p>
            <a:pPr eaLnBrk="1" hangingPunct="1"/>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Penyebab</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utama</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oleh</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Bahan</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Perusak</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Ozon</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(BPO)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seperti</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halon</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aerosol,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pelarut</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(solvent),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metil</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bromida</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Bahan</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yang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sulit</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terurai</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di</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rPr>
              <a:t>atmosfir</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rPr>
              <a:t>.</a:t>
            </a:r>
          </a:p>
        </p:txBody>
      </p:sp>
      <p:sp>
        <p:nvSpPr>
          <p:cNvPr id="14" name="Rectangle 13"/>
          <p:cNvSpPr/>
          <p:nvPr/>
        </p:nvSpPr>
        <p:spPr>
          <a:xfrm>
            <a:off x="3962400" y="914400"/>
            <a:ext cx="5791200" cy="707886"/>
          </a:xfrm>
          <a:prstGeom prst="rect">
            <a:avLst/>
          </a:prstGeom>
        </p:spPr>
        <p:txBody>
          <a:bodyPr wrap="square">
            <a:spAutoFit/>
          </a:bodyPr>
          <a:lstStyle/>
          <a:p>
            <a:pPr eaLnBrk="1" hangingPunct="1"/>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Lapisan</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ozon</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semakin</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lama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menjadi</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menipis</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hingga</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membentuk</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lubang</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ozon</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terutama</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di</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kutub</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 </a:t>
            </a:r>
            <a:r>
              <a:rPr lang="en-US" b="1" dirty="0" err="1">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selatan</a:t>
            </a:r>
            <a:r>
              <a:rPr lang="en-US" b="1" dirty="0">
                <a:ln w="10541" cmpd="sng">
                  <a:solidFill>
                    <a:srgbClr val="7D7D7D">
                      <a:tint val="100000"/>
                      <a:shade val="100000"/>
                      <a:satMod val="110000"/>
                    </a:srgbClr>
                  </a:solidFill>
                  <a:prstDash val="solid"/>
                </a:ln>
                <a:solidFill>
                  <a:sysClr val="windowText" lastClr="000000"/>
                </a:solidFill>
                <a:latin typeface="Arial Narrow" pitchFamily="34" charset="0"/>
                <a:cs typeface="Aharoni" pitchFamily="2" charset="-79"/>
              </a:rPr>
              <a:t>.</a:t>
            </a:r>
          </a:p>
        </p:txBody>
      </p:sp>
      <p:sp>
        <p:nvSpPr>
          <p:cNvPr id="15" name="Rectangle 14"/>
          <p:cNvSpPr/>
          <p:nvPr/>
        </p:nvSpPr>
        <p:spPr>
          <a:xfrm>
            <a:off x="3962400" y="76200"/>
            <a:ext cx="5674951" cy="707886"/>
          </a:xfrm>
          <a:prstGeom prst="rect">
            <a:avLst/>
          </a:prstGeom>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defRPr/>
            </a:pPr>
            <a:r>
              <a:rPr lang="en-US" sz="4000" b="1" dirty="0">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2. </a:t>
            </a:r>
            <a:r>
              <a:rPr lang="en-US" sz="4000" b="1" dirty="0" err="1">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Kerusakan</a:t>
            </a:r>
            <a:r>
              <a:rPr lang="en-US" sz="4000" b="1" dirty="0">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 </a:t>
            </a:r>
            <a:r>
              <a:rPr lang="en-US" sz="4000" b="1" dirty="0" err="1">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Lapisan</a:t>
            </a:r>
            <a:r>
              <a:rPr lang="en-US" sz="4000" b="1" dirty="0">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 </a:t>
            </a:r>
            <a:r>
              <a:rPr lang="en-US" sz="4000" b="1" dirty="0" err="1">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Ozon</a:t>
            </a:r>
            <a:endParaRPr lang="en-US" sz="4000" b="1" dirty="0">
              <a:ln w="11430"/>
              <a:solidFill>
                <a:sysClr val="windowText" lastClr="000000"/>
              </a:solidFill>
              <a:effectLst>
                <a:outerShdw blurRad="80000" dist="40000" dir="5040000" algn="tl">
                  <a:srgbClr val="000000">
                    <a:alpha val="30000"/>
                  </a:srgbClr>
                </a:outerShdw>
              </a:effectLst>
              <a:latin typeface="Arial Narrow"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0" y="1384300"/>
            <a:ext cx="9906000" cy="5473700"/>
            <a:chOff x="158" y="810"/>
            <a:chExt cx="5602" cy="2900"/>
          </a:xfrm>
        </p:grpSpPr>
        <p:pic>
          <p:nvPicPr>
            <p:cNvPr id="39945" name="Picture 5"/>
            <p:cNvPicPr>
              <a:picLocks noChangeAspect="1" noChangeArrowheads="1"/>
            </p:cNvPicPr>
            <p:nvPr/>
          </p:nvPicPr>
          <p:blipFill>
            <a:blip r:embed="rId3" cstate="print"/>
            <a:srcRect/>
            <a:stretch>
              <a:fillRect/>
            </a:stretch>
          </p:blipFill>
          <p:spPr bwMode="auto">
            <a:xfrm>
              <a:off x="158" y="810"/>
              <a:ext cx="5602" cy="2900"/>
            </a:xfrm>
            <a:prstGeom prst="rect">
              <a:avLst/>
            </a:prstGeom>
            <a:noFill/>
            <a:ln w="9525">
              <a:noFill/>
              <a:miter lim="800000"/>
              <a:headEnd/>
              <a:tailEnd/>
            </a:ln>
          </p:spPr>
        </p:pic>
        <p:sp>
          <p:nvSpPr>
            <p:cNvPr id="39946" name="Rectangle 6"/>
            <p:cNvSpPr>
              <a:spLocks noChangeArrowheads="1"/>
            </p:cNvSpPr>
            <p:nvPr/>
          </p:nvSpPr>
          <p:spPr bwMode="auto">
            <a:xfrm>
              <a:off x="249" y="1162"/>
              <a:ext cx="726" cy="272"/>
            </a:xfrm>
            <a:prstGeom prst="rect">
              <a:avLst/>
            </a:prstGeom>
            <a:solidFill>
              <a:schemeClr val="bg1"/>
            </a:solidFill>
            <a:ln w="9525">
              <a:noFill/>
              <a:miter lim="800000"/>
              <a:headEnd/>
              <a:tailEnd/>
            </a:ln>
          </p:spPr>
          <p:txBody>
            <a:bodyPr anchor="ctr"/>
            <a:lstStyle/>
            <a:p>
              <a:pPr algn="ctr" eaLnBrk="1" hangingPunct="1"/>
              <a:r>
                <a:rPr lang="en-US" sz="1400" b="1"/>
                <a:t>Radiasi Ultra Violet</a:t>
              </a:r>
            </a:p>
          </p:txBody>
        </p:sp>
        <p:sp>
          <p:nvSpPr>
            <p:cNvPr id="39947" name="Rectangle 7"/>
            <p:cNvSpPr>
              <a:spLocks noChangeArrowheads="1"/>
            </p:cNvSpPr>
            <p:nvPr/>
          </p:nvSpPr>
          <p:spPr bwMode="auto">
            <a:xfrm>
              <a:off x="4649" y="1706"/>
              <a:ext cx="907" cy="409"/>
            </a:xfrm>
            <a:prstGeom prst="rect">
              <a:avLst/>
            </a:prstGeom>
            <a:solidFill>
              <a:schemeClr val="bg1"/>
            </a:solidFill>
            <a:ln w="9525">
              <a:noFill/>
              <a:miter lim="800000"/>
              <a:headEnd/>
              <a:tailEnd/>
            </a:ln>
          </p:spPr>
          <p:txBody>
            <a:bodyPr anchor="ctr"/>
            <a:lstStyle/>
            <a:p>
              <a:pPr algn="ctr" eaLnBrk="1" hangingPunct="1"/>
              <a:r>
                <a:rPr lang="en-US" sz="1400" b="1"/>
                <a:t>Radikal Bebas Chlorine</a:t>
              </a:r>
            </a:p>
          </p:txBody>
        </p:sp>
        <p:sp>
          <p:nvSpPr>
            <p:cNvPr id="39948" name="Rectangle 8"/>
            <p:cNvSpPr>
              <a:spLocks noChangeArrowheads="1"/>
            </p:cNvSpPr>
            <p:nvPr/>
          </p:nvSpPr>
          <p:spPr bwMode="auto">
            <a:xfrm>
              <a:off x="4286" y="3203"/>
              <a:ext cx="816" cy="453"/>
            </a:xfrm>
            <a:prstGeom prst="rect">
              <a:avLst/>
            </a:prstGeom>
            <a:solidFill>
              <a:schemeClr val="bg1"/>
            </a:solidFill>
            <a:ln w="9525">
              <a:noFill/>
              <a:miter lim="800000"/>
              <a:headEnd/>
              <a:tailEnd/>
            </a:ln>
          </p:spPr>
          <p:txBody>
            <a:bodyPr anchor="ctr"/>
            <a:lstStyle/>
            <a:p>
              <a:pPr algn="ctr" eaLnBrk="1" hangingPunct="1"/>
              <a:r>
                <a:rPr lang="en-US" sz="1400" b="1"/>
                <a:t>Molekul Oksigen O</a:t>
              </a:r>
              <a:r>
                <a:rPr lang="en-US" sz="1400" b="1" baseline="-25000"/>
                <a:t>2</a:t>
              </a:r>
            </a:p>
          </p:txBody>
        </p:sp>
      </p:grpSp>
      <p:sp>
        <p:nvSpPr>
          <p:cNvPr id="39940" name="Rectangle 9"/>
          <p:cNvSpPr>
            <a:spLocks noChangeArrowheads="1"/>
          </p:cNvSpPr>
          <p:nvPr/>
        </p:nvSpPr>
        <p:spPr bwMode="auto">
          <a:xfrm>
            <a:off x="7059613" y="3844927"/>
            <a:ext cx="2486025" cy="2055813"/>
          </a:xfrm>
          <a:prstGeom prst="rect">
            <a:avLst/>
          </a:prstGeom>
          <a:solidFill>
            <a:schemeClr val="bg1"/>
          </a:solidFill>
          <a:ln w="9525">
            <a:noFill/>
            <a:miter lim="800000"/>
            <a:headEnd/>
            <a:tailEnd/>
          </a:ln>
        </p:spPr>
        <p:txBody>
          <a:bodyPr anchor="ctr"/>
          <a:lstStyle/>
          <a:p>
            <a:pPr algn="ctr" eaLnBrk="1" hangingPunct="1"/>
            <a:r>
              <a:rPr lang="en-US" sz="1400" b="1" i="1">
                <a:solidFill>
                  <a:srgbClr val="003366"/>
                </a:solidFill>
              </a:rPr>
              <a:t>Ketika gas mengandung Chlorine seperti CFC terpecah di atmosfir, masing-masing atom Chlorine merusak ratusan ribu molekul ozon</a:t>
            </a:r>
          </a:p>
        </p:txBody>
      </p:sp>
      <p:sp>
        <p:nvSpPr>
          <p:cNvPr id="39941" name="Rectangle 10"/>
          <p:cNvSpPr>
            <a:spLocks noChangeArrowheads="1"/>
          </p:cNvSpPr>
          <p:nvPr/>
        </p:nvSpPr>
        <p:spPr bwMode="auto">
          <a:xfrm>
            <a:off x="271463" y="1341440"/>
            <a:ext cx="4835526" cy="503237"/>
          </a:xfrm>
          <a:prstGeom prst="rect">
            <a:avLst/>
          </a:prstGeom>
          <a:solidFill>
            <a:schemeClr val="bg1"/>
          </a:solidFill>
          <a:ln w="9525">
            <a:noFill/>
            <a:miter lim="800000"/>
            <a:headEnd/>
            <a:tailEnd/>
          </a:ln>
        </p:spPr>
        <p:txBody>
          <a:bodyPr wrap="none" anchor="ctr"/>
          <a:lstStyle/>
          <a:p>
            <a:pPr algn="ctr" eaLnBrk="1" hangingPunct="1"/>
            <a:r>
              <a:rPr lang="en-US" sz="1600" b="1" i="1">
                <a:latin typeface="Georgia" pitchFamily="18" charset="0"/>
              </a:rPr>
              <a:t>Pengaruh</a:t>
            </a:r>
            <a:r>
              <a:rPr lang="en-US" sz="1600" b="1" i="1">
                <a:solidFill>
                  <a:srgbClr val="800000"/>
                </a:solidFill>
                <a:latin typeface="Bodoni MT Black" pitchFamily="18" charset="0"/>
              </a:rPr>
              <a:t> CFC pada Lapisan Ozon</a:t>
            </a:r>
          </a:p>
        </p:txBody>
      </p:sp>
      <p:sp>
        <p:nvSpPr>
          <p:cNvPr id="13" name="Oval 12"/>
          <p:cNvSpPr/>
          <p:nvPr/>
        </p:nvSpPr>
        <p:spPr>
          <a:xfrm>
            <a:off x="1" y="1295400"/>
            <a:ext cx="508000" cy="57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328" name="Rectangle 16"/>
          <p:cNvSpPr>
            <a:spLocks noChangeArrowheads="1"/>
          </p:cNvSpPr>
          <p:nvPr/>
        </p:nvSpPr>
        <p:spPr bwMode="auto">
          <a:xfrm>
            <a:off x="0" y="2"/>
            <a:ext cx="9906000" cy="1285875"/>
          </a:xfrm>
          <a:prstGeom prst="rect">
            <a:avLst/>
          </a:prstGeom>
          <a:solidFill>
            <a:srgbClr val="195726"/>
          </a:solidFill>
          <a:ln w="9525">
            <a:noFill/>
            <a:miter lim="800000"/>
            <a:headEnd/>
            <a:tailEnd/>
          </a:ln>
          <a:effectLst>
            <a:prstShdw prst="shdw13" dist="53882" dir="13500000">
              <a:schemeClr val="accent1">
                <a:gamma/>
                <a:shade val="60000"/>
                <a:invGamma/>
                <a:alpha val="50000"/>
              </a:schemeClr>
            </a:prstShdw>
          </a:effectLst>
        </p:spPr>
        <p:txBody>
          <a:bodyPr wrap="none" anchor="ctr"/>
          <a:lstStyle/>
          <a:p>
            <a:pPr eaLnBrk="1" hangingPunct="1">
              <a:defRPr/>
            </a:pPr>
            <a:endParaRPr lang="id-ID"/>
          </a:p>
        </p:txBody>
      </p:sp>
      <p:sp>
        <p:nvSpPr>
          <p:cNvPr id="64520" name="WordArt 2" descr="7400"/>
          <p:cNvSpPr>
            <a:spLocks noChangeArrowheads="1" noChangeShapeType="1" noTextEdit="1"/>
          </p:cNvSpPr>
          <p:nvPr/>
        </p:nvSpPr>
        <p:spPr bwMode="auto">
          <a:xfrm>
            <a:off x="2762252" y="384179"/>
            <a:ext cx="4229100" cy="568325"/>
          </a:xfrm>
          <a:prstGeom prst="rect">
            <a:avLst/>
          </a:prstGeom>
        </p:spPr>
        <p:txBody>
          <a:bodyPr wrap="none" fromWordArt="1">
            <a:prstTxWarp prst="textPlain">
              <a:avLst>
                <a:gd name="adj" fmla="val 50000"/>
              </a:avLst>
            </a:prstTxWarp>
          </a:bodyPr>
          <a:lstStyle/>
          <a:p>
            <a:pPr algn="ctr">
              <a:defRPr/>
            </a:pPr>
            <a:r>
              <a:rPr lang="en-US" sz="3600" b="1" kern="10" cap="all" dirty="0" err="1">
                <a:ln w="9000" cmpd="sng">
                  <a:solidFill>
                    <a:schemeClr val="accent4">
                      <a:shade val="50000"/>
                      <a:satMod val="120000"/>
                    </a:schemeClr>
                  </a:solidFill>
                  <a:prstDash val="solid"/>
                </a:ln>
                <a:solidFill>
                  <a:srgbClr val="FFFF66"/>
                </a:solidFill>
                <a:effectLst>
                  <a:reflection blurRad="12700" stA="28000" endPos="45000" dist="1000" dir="5400000" sy="-100000" algn="bl" rotWithShape="0"/>
                </a:effectLst>
                <a:latin typeface="Impact"/>
              </a:rPr>
              <a:t>Bahan</a:t>
            </a:r>
            <a:r>
              <a:rPr lang="en-US" sz="3600" b="1" kern="10" cap="all" dirty="0">
                <a:ln w="9000" cmpd="sng">
                  <a:solidFill>
                    <a:schemeClr val="accent4">
                      <a:shade val="50000"/>
                      <a:satMod val="120000"/>
                    </a:schemeClr>
                  </a:solidFill>
                  <a:prstDash val="solid"/>
                </a:ln>
                <a:solidFill>
                  <a:srgbClr val="FFFF66"/>
                </a:solidFill>
                <a:effectLst>
                  <a:reflection blurRad="12700" stA="28000" endPos="45000" dist="1000" dir="5400000" sy="-100000" algn="bl" rotWithShape="0"/>
                </a:effectLst>
                <a:latin typeface="Impact"/>
              </a:rPr>
              <a:t> </a:t>
            </a:r>
            <a:r>
              <a:rPr lang="en-US" sz="3600" b="1" kern="10" cap="all" dirty="0" err="1">
                <a:ln w="9000" cmpd="sng">
                  <a:solidFill>
                    <a:schemeClr val="accent4">
                      <a:shade val="50000"/>
                      <a:satMod val="120000"/>
                    </a:schemeClr>
                  </a:solidFill>
                  <a:prstDash val="solid"/>
                </a:ln>
                <a:solidFill>
                  <a:srgbClr val="FFFF66"/>
                </a:solidFill>
                <a:effectLst>
                  <a:reflection blurRad="12700" stA="28000" endPos="45000" dist="1000" dir="5400000" sy="-100000" algn="bl" rotWithShape="0"/>
                </a:effectLst>
                <a:latin typeface="Impact"/>
              </a:rPr>
              <a:t>Perusak</a:t>
            </a:r>
            <a:r>
              <a:rPr lang="en-US" sz="3600" b="1" kern="10" cap="all" dirty="0">
                <a:ln w="9000" cmpd="sng">
                  <a:solidFill>
                    <a:schemeClr val="accent4">
                      <a:shade val="50000"/>
                      <a:satMod val="120000"/>
                    </a:schemeClr>
                  </a:solidFill>
                  <a:prstDash val="solid"/>
                </a:ln>
                <a:solidFill>
                  <a:srgbClr val="FFFF66"/>
                </a:solidFill>
                <a:effectLst>
                  <a:reflection blurRad="12700" stA="28000" endPos="45000" dist="1000" dir="5400000" sy="-100000" algn="bl" rotWithShape="0"/>
                </a:effectLst>
                <a:latin typeface="Impact"/>
              </a:rPr>
              <a:t> </a:t>
            </a:r>
            <a:r>
              <a:rPr lang="en-US" sz="3600" b="1" kern="10" cap="all" dirty="0" err="1">
                <a:ln w="9000" cmpd="sng">
                  <a:solidFill>
                    <a:schemeClr val="accent4">
                      <a:shade val="50000"/>
                      <a:satMod val="120000"/>
                    </a:schemeClr>
                  </a:solidFill>
                  <a:prstDash val="solid"/>
                </a:ln>
                <a:solidFill>
                  <a:srgbClr val="FFFF66"/>
                </a:solidFill>
                <a:effectLst>
                  <a:reflection blurRad="12700" stA="28000" endPos="45000" dist="1000" dir="5400000" sy="-100000" algn="bl" rotWithShape="0"/>
                </a:effectLst>
                <a:latin typeface="Impact"/>
              </a:rPr>
              <a:t>Ozon</a:t>
            </a:r>
            <a:endParaRPr lang="en-US" sz="3600" b="1" kern="10" cap="all" dirty="0">
              <a:ln w="9000" cmpd="sng">
                <a:solidFill>
                  <a:schemeClr val="accent4">
                    <a:shade val="50000"/>
                    <a:satMod val="120000"/>
                  </a:schemeClr>
                </a:solidFill>
                <a:prstDash val="solid"/>
              </a:ln>
              <a:solidFill>
                <a:srgbClr val="FFFF66"/>
              </a:solidFill>
              <a:effectLst>
                <a:reflection blurRad="12700" stA="28000" endPos="45000" dist="1000" dir="5400000" sy="-100000" algn="bl" rotWithShape="0"/>
              </a:effectLst>
              <a:latin typeface="Impact"/>
            </a:endParaRPr>
          </a:p>
        </p:txBody>
      </p:sp>
      <p:sp>
        <p:nvSpPr>
          <p:cNvPr id="3" name="Footer Placeholder 2"/>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2"/>
          <p:cNvPicPr>
            <a:picLocks noChangeAspect="1" noChangeArrowheads="1"/>
          </p:cNvPicPr>
          <p:nvPr/>
        </p:nvPicPr>
        <p:blipFill>
          <a:blip r:embed="rId2" cstate="print"/>
          <a:srcRect/>
          <a:stretch>
            <a:fillRect/>
          </a:stretch>
        </p:blipFill>
        <p:spPr bwMode="auto">
          <a:xfrm>
            <a:off x="0" y="2"/>
            <a:ext cx="9906000" cy="6848475"/>
          </a:xfrm>
          <a:prstGeom prst="rect">
            <a:avLst/>
          </a:prstGeom>
          <a:noFill/>
          <a:ln w="9525">
            <a:noFill/>
            <a:miter lim="800000"/>
            <a:headEnd/>
            <a:tailEnd/>
          </a:ln>
        </p:spPr>
      </p:pic>
      <p:sp>
        <p:nvSpPr>
          <p:cNvPr id="40964" name="TextBox 4"/>
          <p:cNvSpPr txBox="1">
            <a:spLocks noChangeArrowheads="1"/>
          </p:cNvSpPr>
          <p:nvPr/>
        </p:nvSpPr>
        <p:spPr bwMode="auto">
          <a:xfrm>
            <a:off x="666750" y="5643565"/>
            <a:ext cx="2095445" cy="307777"/>
          </a:xfrm>
          <a:prstGeom prst="rect">
            <a:avLst/>
          </a:prstGeom>
          <a:noFill/>
          <a:ln w="9525">
            <a:noFill/>
            <a:miter lim="800000"/>
            <a:headEnd/>
            <a:tailEnd/>
          </a:ln>
        </p:spPr>
        <p:txBody>
          <a:bodyPr wrap="none">
            <a:spAutoFit/>
          </a:bodyPr>
          <a:lstStyle/>
          <a:p>
            <a:pPr eaLnBrk="1" hangingPunct="1"/>
            <a:r>
              <a:rPr lang="en-US" sz="1400">
                <a:latin typeface="Arial" pitchFamily="34" charset="0"/>
                <a:cs typeface="Arial" pitchFamily="34" charset="0"/>
              </a:rPr>
              <a:t>Sumber penghasil emisi</a:t>
            </a:r>
          </a:p>
        </p:txBody>
      </p:sp>
      <p:pic>
        <p:nvPicPr>
          <p:cNvPr id="40965" name="Picture 16" descr="Log baru 1"/>
          <p:cNvPicPr>
            <a:picLocks noChangeAspect="1" noChangeArrowheads="1"/>
          </p:cNvPicPr>
          <p:nvPr/>
        </p:nvPicPr>
        <p:blipFill>
          <a:blip r:embed="rId3" cstate="print"/>
          <a:srcRect/>
          <a:stretch>
            <a:fillRect/>
          </a:stretch>
        </p:blipFill>
        <p:spPr bwMode="auto">
          <a:xfrm>
            <a:off x="7453313" y="6000752"/>
            <a:ext cx="2089150" cy="588963"/>
          </a:xfrm>
          <a:prstGeom prst="rect">
            <a:avLst/>
          </a:prstGeom>
          <a:noFill/>
          <a:ln w="9525">
            <a:noFill/>
            <a:miter lim="800000"/>
            <a:headEnd/>
            <a:tailEnd/>
          </a:ln>
        </p:spPr>
      </p:pic>
      <p:sp>
        <p:nvSpPr>
          <p:cNvPr id="40966" name="TextBox 6"/>
          <p:cNvSpPr txBox="1">
            <a:spLocks noChangeArrowheads="1"/>
          </p:cNvSpPr>
          <p:nvPr/>
        </p:nvSpPr>
        <p:spPr bwMode="auto">
          <a:xfrm>
            <a:off x="166688" y="928690"/>
            <a:ext cx="2357437" cy="600075"/>
          </a:xfrm>
          <a:prstGeom prst="rect">
            <a:avLst/>
          </a:prstGeom>
          <a:noFill/>
          <a:ln w="9525">
            <a:noFill/>
            <a:miter lim="800000"/>
            <a:headEnd/>
            <a:tailEnd/>
          </a:ln>
        </p:spPr>
        <p:txBody>
          <a:bodyPr>
            <a:spAutoFit/>
          </a:bodyPr>
          <a:lstStyle/>
          <a:p>
            <a:pPr algn="ctr" eaLnBrk="1" hangingPunct="1"/>
            <a:r>
              <a:rPr lang="en-US" sz="1100">
                <a:latin typeface="Arial" pitchFamily="34" charset="0"/>
                <a:cs typeface="Arial" pitchFamily="34" charset="0"/>
              </a:rPr>
              <a:t>Terjadi akumulasi gas asam/polutan (Nox, So2) hingga membentuk awan asam</a:t>
            </a:r>
          </a:p>
        </p:txBody>
      </p:sp>
      <p:sp>
        <p:nvSpPr>
          <p:cNvPr id="40967" name="TextBox 7"/>
          <p:cNvSpPr txBox="1">
            <a:spLocks noChangeArrowheads="1"/>
          </p:cNvSpPr>
          <p:nvPr/>
        </p:nvSpPr>
        <p:spPr bwMode="auto">
          <a:xfrm>
            <a:off x="2667001" y="500063"/>
            <a:ext cx="2357438" cy="430212"/>
          </a:xfrm>
          <a:prstGeom prst="rect">
            <a:avLst/>
          </a:prstGeom>
          <a:noFill/>
          <a:ln w="9525">
            <a:noFill/>
            <a:miter lim="800000"/>
            <a:headEnd/>
            <a:tailEnd/>
          </a:ln>
        </p:spPr>
        <p:txBody>
          <a:bodyPr>
            <a:spAutoFit/>
          </a:bodyPr>
          <a:lstStyle/>
          <a:p>
            <a:pPr algn="ctr" eaLnBrk="1" hangingPunct="1"/>
            <a:r>
              <a:rPr lang="en-US" sz="1100">
                <a:latin typeface="Arial" pitchFamily="34" charset="0"/>
                <a:cs typeface="Arial" pitchFamily="34" charset="0"/>
              </a:rPr>
              <a:t>Awan yang terbentuk terbawa oleh angin</a:t>
            </a:r>
          </a:p>
        </p:txBody>
      </p:sp>
      <p:sp>
        <p:nvSpPr>
          <p:cNvPr id="40968" name="TextBox 8"/>
          <p:cNvSpPr txBox="1">
            <a:spLocks noChangeArrowheads="1"/>
          </p:cNvSpPr>
          <p:nvPr/>
        </p:nvSpPr>
        <p:spPr bwMode="auto">
          <a:xfrm>
            <a:off x="5524500" y="1714502"/>
            <a:ext cx="2357438" cy="600075"/>
          </a:xfrm>
          <a:prstGeom prst="rect">
            <a:avLst/>
          </a:prstGeom>
          <a:noFill/>
          <a:ln w="9525">
            <a:noFill/>
            <a:miter lim="800000"/>
            <a:headEnd/>
            <a:tailEnd/>
          </a:ln>
        </p:spPr>
        <p:txBody>
          <a:bodyPr>
            <a:spAutoFit/>
          </a:bodyPr>
          <a:lstStyle/>
          <a:p>
            <a:pPr algn="ctr" eaLnBrk="1" hangingPunct="1"/>
            <a:r>
              <a:rPr lang="en-US" sz="1100">
                <a:latin typeface="Arial" pitchFamily="34" charset="0"/>
                <a:cs typeface="Arial" pitchFamily="34" charset="0"/>
              </a:rPr>
              <a:t>Awan polutan yang terbawa berubah menjadi partikel air hingga menjadi hujan asam </a:t>
            </a:r>
          </a:p>
        </p:txBody>
      </p:sp>
      <p:sp>
        <p:nvSpPr>
          <p:cNvPr id="40969" name="TextBox 9"/>
          <p:cNvSpPr txBox="1">
            <a:spLocks noChangeArrowheads="1"/>
          </p:cNvSpPr>
          <p:nvPr/>
        </p:nvSpPr>
        <p:spPr bwMode="auto">
          <a:xfrm>
            <a:off x="5167313" y="4214815"/>
            <a:ext cx="2571750" cy="769441"/>
          </a:xfrm>
          <a:prstGeom prst="rect">
            <a:avLst/>
          </a:prstGeom>
          <a:noFill/>
          <a:ln w="9525">
            <a:noFill/>
            <a:miter lim="800000"/>
            <a:headEnd/>
            <a:tailEnd/>
          </a:ln>
        </p:spPr>
        <p:txBody>
          <a:bodyPr>
            <a:spAutoFit/>
          </a:bodyPr>
          <a:lstStyle/>
          <a:p>
            <a:pPr algn="ctr" eaLnBrk="1" hangingPunct="1"/>
            <a:r>
              <a:rPr lang="en-US" sz="1100">
                <a:latin typeface="Arial" pitchFamily="34" charset="0"/>
                <a:cs typeface="Arial" pitchFamily="34" charset="0"/>
              </a:rPr>
              <a:t>Hujan awan yang telah terserap oleh tanah dan terbuang ke perairan menimbulkan pencemaran hingga dapat mematikan makhluk hidup </a:t>
            </a:r>
          </a:p>
        </p:txBody>
      </p:sp>
      <p:sp>
        <p:nvSpPr>
          <p:cNvPr id="14" name="Rectangle 13"/>
          <p:cNvSpPr/>
          <p:nvPr/>
        </p:nvSpPr>
        <p:spPr>
          <a:xfrm>
            <a:off x="-36151" y="-152400"/>
            <a:ext cx="5938613" cy="707886"/>
          </a:xfrm>
          <a:prstGeom prst="rect">
            <a:avLst/>
          </a:prstGeom>
        </p:spPr>
        <p:txBody>
          <a:bodyPr wrap="none">
            <a:spAutoFit/>
            <a:scene3d>
              <a:camera prst="orthographicFront"/>
              <a:lightRig rig="glow" dir="tl">
                <a:rot lat="0" lon="0" rev="5400000"/>
              </a:lightRig>
            </a:scene3d>
            <a:sp3d contourW="12700">
              <a:bevelT w="25400" h="25400"/>
              <a:contourClr>
                <a:schemeClr val="accent6">
                  <a:shade val="73000"/>
                </a:schemeClr>
              </a:contourClr>
            </a:sp3d>
          </a:bodyPr>
          <a:lstStyle/>
          <a:p>
            <a:pPr>
              <a:defRPr/>
            </a:pPr>
            <a:r>
              <a:rPr lang="en-US" sz="4000" b="1" dirty="0">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3. </a:t>
            </a:r>
            <a:r>
              <a:rPr lang="en-US" sz="4000" b="1" dirty="0" err="1">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Pembentukan</a:t>
            </a:r>
            <a:r>
              <a:rPr lang="en-US" sz="4000" b="1" dirty="0">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 </a:t>
            </a:r>
            <a:r>
              <a:rPr lang="en-US" sz="4000" b="1" dirty="0" err="1">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Hujan</a:t>
            </a:r>
            <a:r>
              <a:rPr lang="en-US" sz="4000" b="1" dirty="0">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 </a:t>
            </a:r>
            <a:r>
              <a:rPr lang="en-US" sz="4000" b="1" dirty="0" err="1">
                <a:ln w="11430"/>
                <a:solidFill>
                  <a:sysClr val="windowText" lastClr="000000"/>
                </a:solidFill>
                <a:effectLst>
                  <a:outerShdw blurRad="80000" dist="40000" dir="5040000" algn="tl">
                    <a:srgbClr val="000000">
                      <a:alpha val="30000"/>
                    </a:srgbClr>
                  </a:outerShdw>
                </a:effectLst>
                <a:latin typeface="Arial Narrow" pitchFamily="34" charset="0"/>
                <a:cs typeface="Calibri" pitchFamily="34" charset="0"/>
              </a:rPr>
              <a:t>Asam</a:t>
            </a:r>
            <a:endParaRPr lang="en-US" sz="4000" b="1" dirty="0">
              <a:ln w="11430"/>
              <a:solidFill>
                <a:sysClr val="windowText" lastClr="000000"/>
              </a:solidFill>
              <a:effectLst>
                <a:outerShdw blurRad="80000" dist="40000" dir="5040000" algn="tl">
                  <a:srgbClr val="000000">
                    <a:alpha val="30000"/>
                  </a:srgbClr>
                </a:outerShdw>
              </a:effectLst>
              <a:latin typeface="Arial Narrow" pitchFamily="34" charset="0"/>
            </a:endParaRPr>
          </a:p>
        </p:txBody>
      </p:sp>
      <p:sp>
        <p:nvSpPr>
          <p:cNvPr id="2" name="Footer Placeholder 1"/>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id-ID"/>
              <a:t>Identifikasi Aspek dampak 2/Rev 0 © Copyright, Sentral Sistem, April 2019</a:t>
            </a:r>
            <a:endParaRPr lang="en-US" dirty="0"/>
          </a:p>
        </p:txBody>
      </p:sp>
      <p:pic>
        <p:nvPicPr>
          <p:cNvPr id="6" name="Picture 2" descr="http://csr-indonesia.com/wp-content/uploads/2015/02/Menjaga-kelestarian-lingkungan-hid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64" y="1167636"/>
            <a:ext cx="9649071" cy="569036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914400" y="-30561"/>
            <a:ext cx="7787124" cy="1196752"/>
          </a:xfrm>
        </p:spPr>
        <p:txBody>
          <a:bodyPr>
            <a:normAutofit/>
          </a:bodyPr>
          <a:lstStyle/>
          <a:p>
            <a:pPr algn="ctr" eaLnBrk="1" fontAlgn="auto" hangingPunct="1">
              <a:spcAft>
                <a:spcPts val="0"/>
              </a:spcAft>
              <a:defRPr/>
            </a:pPr>
            <a:r>
              <a:rPr lang="en-US" sz="4400" dirty="0" err="1">
                <a:latin typeface="Accidental Presidency" panose="00000400000000000000" pitchFamily="2" charset="0"/>
              </a:rPr>
              <a:t>Apa</a:t>
            </a:r>
            <a:r>
              <a:rPr lang="en-US" sz="4400" dirty="0">
                <a:latin typeface="Accidental Presidency" panose="00000400000000000000" pitchFamily="2" charset="0"/>
              </a:rPr>
              <a:t> yang </a:t>
            </a:r>
            <a:r>
              <a:rPr lang="en-US" sz="4400" dirty="0" err="1">
                <a:latin typeface="Accidental Presidency" panose="00000400000000000000" pitchFamily="2" charset="0"/>
              </a:rPr>
              <a:t>bisa</a:t>
            </a:r>
            <a:r>
              <a:rPr lang="en-US" sz="4400" dirty="0">
                <a:latin typeface="Accidental Presidency" panose="00000400000000000000" pitchFamily="2" charset="0"/>
              </a:rPr>
              <a:t> </a:t>
            </a:r>
            <a:r>
              <a:rPr lang="en-US" sz="4400" dirty="0" err="1">
                <a:latin typeface="Accidental Presidency" panose="00000400000000000000" pitchFamily="2" charset="0"/>
              </a:rPr>
              <a:t>kita</a:t>
            </a:r>
            <a:r>
              <a:rPr lang="en-US" sz="4400" dirty="0">
                <a:latin typeface="Accidental Presidency" panose="00000400000000000000" pitchFamily="2" charset="0"/>
              </a:rPr>
              <a:t> </a:t>
            </a:r>
            <a:r>
              <a:rPr lang="en-US" sz="4400" dirty="0" err="1">
                <a:latin typeface="Accidental Presidency" panose="00000400000000000000" pitchFamily="2" charset="0"/>
              </a:rPr>
              <a:t>lakukan</a:t>
            </a:r>
            <a:r>
              <a:rPr lang="en-US" sz="4400" dirty="0">
                <a:latin typeface="Accidental Presidency" panose="00000400000000000000" pitchFamily="2" charset="0"/>
              </a:rPr>
              <a:t>?</a:t>
            </a:r>
          </a:p>
        </p:txBody>
      </p:sp>
    </p:spTree>
    <p:extLst>
      <p:ext uri="{BB962C8B-B14F-4D97-AF65-F5344CB8AC3E}">
        <p14:creationId xmlns:p14="http://schemas.microsoft.com/office/powerpoint/2010/main" val="347258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842" name="Picture 2" descr="http://www.indianmirror.com/indian-industries/images/industry-environment1.jpg"/>
          <p:cNvPicPr>
            <a:picLocks noChangeAspect="1" noChangeArrowheads="1"/>
          </p:cNvPicPr>
          <p:nvPr/>
        </p:nvPicPr>
        <p:blipFill>
          <a:blip r:embed="rId2" cstate="print"/>
          <a:srcRect/>
          <a:stretch>
            <a:fillRect/>
          </a:stretch>
        </p:blipFill>
        <p:spPr bwMode="auto">
          <a:xfrm>
            <a:off x="0" y="0"/>
            <a:ext cx="9906000" cy="6858000"/>
          </a:xfrm>
          <a:prstGeom prst="rect">
            <a:avLst/>
          </a:prstGeom>
          <a:noFill/>
        </p:spPr>
      </p:pic>
      <p:sp>
        <p:nvSpPr>
          <p:cNvPr id="3" name="Title 2"/>
          <p:cNvSpPr>
            <a:spLocks noGrp="1"/>
          </p:cNvSpPr>
          <p:nvPr>
            <p:ph type="title"/>
          </p:nvPr>
        </p:nvSpPr>
        <p:spPr>
          <a:xfrm>
            <a:off x="681070" y="214290"/>
            <a:ext cx="4843434" cy="1143000"/>
          </a:xfrm>
        </p:spPr>
        <p:txBody>
          <a:bodyPr>
            <a:normAutofit/>
          </a:bodyPr>
          <a:lstStyle/>
          <a:p>
            <a:pPr>
              <a:defRPr/>
            </a:pPr>
            <a:r>
              <a:rPr lang="en-US" sz="3200" dirty="0"/>
              <a:t>Sistem </a:t>
            </a:r>
            <a:r>
              <a:rPr lang="en-US" sz="3200" dirty="0" err="1"/>
              <a:t>Manajemen</a:t>
            </a:r>
            <a:br>
              <a:rPr lang="en-US" sz="3200" dirty="0"/>
            </a:br>
            <a:r>
              <a:rPr lang="en-US" sz="3200" dirty="0" err="1"/>
              <a:t>Lingkungan</a:t>
            </a:r>
            <a:endParaRPr lang="en-US" sz="3200" dirty="0"/>
          </a:p>
        </p:txBody>
      </p:sp>
      <p:sp>
        <p:nvSpPr>
          <p:cNvPr id="31746" name="Content Placeholder 1"/>
          <p:cNvSpPr>
            <a:spLocks noGrp="1"/>
          </p:cNvSpPr>
          <p:nvPr>
            <p:ph idx="1"/>
          </p:nvPr>
        </p:nvSpPr>
        <p:spPr>
          <a:xfrm>
            <a:off x="5486438" y="2832128"/>
            <a:ext cx="4324347" cy="3740144"/>
          </a:xfrm>
        </p:spPr>
        <p:txBody>
          <a:bodyPr/>
          <a:lstStyle/>
          <a:p>
            <a:pPr>
              <a:buFont typeface="Wingdings" pitchFamily="2" charset="2"/>
              <a:buChar char="v"/>
            </a:pPr>
            <a:r>
              <a:rPr lang="en-US" sz="1800" dirty="0" err="1"/>
              <a:t>Bagaimana</a:t>
            </a:r>
            <a:r>
              <a:rPr lang="en-US" sz="1800" dirty="0"/>
              <a:t> </a:t>
            </a:r>
            <a:r>
              <a:rPr lang="id-ID" sz="1800" dirty="0"/>
              <a:t>cara</a:t>
            </a:r>
            <a:r>
              <a:rPr lang="en-US" sz="1800" dirty="0" err="1"/>
              <a:t>nya</a:t>
            </a:r>
            <a:r>
              <a:rPr lang="id-ID" sz="1800" dirty="0"/>
              <a:t> </a:t>
            </a:r>
            <a:r>
              <a:rPr lang="en-US" sz="1800" dirty="0" err="1"/>
              <a:t>tidak</a:t>
            </a:r>
            <a:r>
              <a:rPr lang="en-US" sz="1800" dirty="0"/>
              <a:t> </a:t>
            </a:r>
            <a:r>
              <a:rPr lang="en-US" sz="1800" dirty="0" err="1"/>
              <a:t>memberikan</a:t>
            </a:r>
            <a:r>
              <a:rPr lang="en-US" sz="1800" dirty="0"/>
              <a:t> </a:t>
            </a:r>
            <a:r>
              <a:rPr lang="en-US" sz="1800" dirty="0" err="1"/>
              <a:t>dampak</a:t>
            </a:r>
            <a:r>
              <a:rPr lang="en-US" sz="1800" dirty="0"/>
              <a:t> </a:t>
            </a:r>
            <a:r>
              <a:rPr lang="en-US" sz="1800" dirty="0" err="1"/>
              <a:t>negatif</a:t>
            </a:r>
            <a:r>
              <a:rPr lang="en-US" sz="1800" dirty="0"/>
              <a:t> </a:t>
            </a:r>
            <a:r>
              <a:rPr lang="en-US" sz="1800" dirty="0" err="1"/>
              <a:t>terhadap</a:t>
            </a:r>
            <a:r>
              <a:rPr lang="en-US" sz="1800" dirty="0"/>
              <a:t> </a:t>
            </a:r>
            <a:r>
              <a:rPr lang="en-US" sz="1800" dirty="0" err="1"/>
              <a:t>lingkungan</a:t>
            </a:r>
            <a:r>
              <a:rPr lang="en-US" sz="1800" dirty="0"/>
              <a:t> (</a:t>
            </a:r>
            <a:r>
              <a:rPr lang="en-US" sz="1800" dirty="0" err="1"/>
              <a:t>seperti</a:t>
            </a:r>
            <a:r>
              <a:rPr lang="en-US" sz="1800" dirty="0"/>
              <a:t> yang </a:t>
            </a:r>
            <a:r>
              <a:rPr lang="en-US" sz="1800" dirty="0" err="1"/>
              <a:t>disebutkan</a:t>
            </a:r>
            <a:r>
              <a:rPr lang="en-US" sz="1800" dirty="0"/>
              <a:t> </a:t>
            </a:r>
            <a:r>
              <a:rPr lang="en-US" sz="1800" dirty="0" err="1"/>
              <a:t>diatas</a:t>
            </a:r>
            <a:r>
              <a:rPr lang="en-US" sz="1800" dirty="0"/>
              <a:t>)</a:t>
            </a:r>
            <a:r>
              <a:rPr lang="id-ID" sz="1800" dirty="0"/>
              <a:t> ?</a:t>
            </a:r>
          </a:p>
          <a:p>
            <a:pPr>
              <a:buFont typeface="Wingdings" pitchFamily="2" charset="2"/>
              <a:buChar char="v"/>
            </a:pPr>
            <a:endParaRPr lang="en-US" sz="1800" dirty="0"/>
          </a:p>
          <a:p>
            <a:pPr>
              <a:buFont typeface="Wingdings" pitchFamily="2" charset="2"/>
              <a:buChar char="v"/>
            </a:pPr>
            <a:r>
              <a:rPr lang="en-US" sz="1800" dirty="0" err="1"/>
              <a:t>Melakukan</a:t>
            </a:r>
            <a:r>
              <a:rPr lang="en-US" sz="1800" dirty="0"/>
              <a:t> </a:t>
            </a:r>
            <a:r>
              <a:rPr lang="en-US" sz="1800" b="1" dirty="0" err="1"/>
              <a:t>identifikasi</a:t>
            </a:r>
            <a:r>
              <a:rPr lang="en-US" sz="1800" b="1" dirty="0"/>
              <a:t> </a:t>
            </a:r>
            <a:r>
              <a:rPr lang="en-US" sz="1800" b="1" dirty="0" err="1"/>
              <a:t>aspek</a:t>
            </a:r>
            <a:r>
              <a:rPr lang="en-US" sz="1800" b="1" dirty="0"/>
              <a:t> </a:t>
            </a:r>
            <a:r>
              <a:rPr lang="en-US" sz="1800" b="1" dirty="0" err="1"/>
              <a:t>penting</a:t>
            </a:r>
            <a:r>
              <a:rPr lang="en-US" sz="1800" b="1" dirty="0"/>
              <a:t> </a:t>
            </a:r>
            <a:r>
              <a:rPr lang="en-US" sz="1800" b="1" dirty="0" err="1"/>
              <a:t>lingkungan</a:t>
            </a:r>
            <a:r>
              <a:rPr lang="en-US" sz="1800" b="1" dirty="0"/>
              <a:t> </a:t>
            </a:r>
            <a:r>
              <a:rPr lang="en-US" sz="1800" b="1" dirty="0" err="1"/>
              <a:t>dan</a:t>
            </a:r>
            <a:r>
              <a:rPr lang="en-US" sz="1800" b="1" dirty="0"/>
              <a:t> </a:t>
            </a:r>
            <a:r>
              <a:rPr lang="en-US" sz="1800" b="1" dirty="0" err="1"/>
              <a:t>melakukan</a:t>
            </a:r>
            <a:r>
              <a:rPr lang="en-US" sz="1800" b="1" dirty="0"/>
              <a:t> </a:t>
            </a:r>
            <a:r>
              <a:rPr lang="en-US" sz="1800" b="1" dirty="0" err="1"/>
              <a:t>pengendalian</a:t>
            </a:r>
            <a:r>
              <a:rPr lang="en-US" sz="1800" b="1" dirty="0"/>
              <a:t> </a:t>
            </a:r>
            <a:r>
              <a:rPr lang="en-US" sz="1800" b="1" dirty="0" err="1"/>
              <a:t>terhadap</a:t>
            </a:r>
            <a:r>
              <a:rPr lang="en-US" sz="1800" b="1" dirty="0"/>
              <a:t> </a:t>
            </a:r>
            <a:r>
              <a:rPr lang="en-US" sz="1800" b="1" dirty="0" err="1"/>
              <a:t>aspek</a:t>
            </a:r>
            <a:r>
              <a:rPr lang="en-US" sz="1800" b="1" dirty="0"/>
              <a:t> </a:t>
            </a:r>
            <a:r>
              <a:rPr lang="en-US" sz="1800" b="1" dirty="0" err="1"/>
              <a:t>penting</a:t>
            </a:r>
            <a:r>
              <a:rPr lang="en-US" sz="1800" b="1" dirty="0"/>
              <a:t> </a:t>
            </a:r>
            <a:r>
              <a:rPr lang="en-US" sz="1800" b="1" dirty="0" err="1"/>
              <a:t>lingkungan</a:t>
            </a:r>
            <a:r>
              <a:rPr lang="en-US" sz="1800" dirty="0"/>
              <a:t> </a:t>
            </a:r>
            <a:r>
              <a:rPr lang="en-US" sz="1800" dirty="0" err="1"/>
              <a:t>untuk</a:t>
            </a:r>
            <a:r>
              <a:rPr lang="en-US" sz="1800" dirty="0"/>
              <a:t> </a:t>
            </a:r>
            <a:r>
              <a:rPr lang="en-US" sz="1800" dirty="0" err="1"/>
              <a:t>menghilangkan</a:t>
            </a:r>
            <a:r>
              <a:rPr lang="en-US" sz="1800" dirty="0"/>
              <a:t> </a:t>
            </a:r>
            <a:r>
              <a:rPr lang="en-US" sz="1800" dirty="0" err="1"/>
              <a:t>atau</a:t>
            </a:r>
            <a:r>
              <a:rPr lang="en-US" sz="1800" dirty="0"/>
              <a:t> </a:t>
            </a:r>
            <a:r>
              <a:rPr lang="en-US" sz="1800" dirty="0" err="1"/>
              <a:t>mengurangi</a:t>
            </a:r>
            <a:r>
              <a:rPr lang="en-US" sz="1800" dirty="0"/>
              <a:t> </a:t>
            </a:r>
            <a:r>
              <a:rPr lang="en-US" sz="1800" dirty="0" err="1"/>
              <a:t>dampak</a:t>
            </a:r>
            <a:r>
              <a:rPr lang="en-US" sz="1800" dirty="0"/>
              <a:t> </a:t>
            </a:r>
            <a:r>
              <a:rPr lang="en-US" sz="1800" dirty="0" err="1"/>
              <a:t>negatif</a:t>
            </a:r>
            <a:r>
              <a:rPr lang="en-US" sz="1800" dirty="0"/>
              <a:t> </a:t>
            </a:r>
            <a:r>
              <a:rPr lang="en-US" sz="1800" dirty="0" err="1"/>
              <a:t>lingkungan</a:t>
            </a:r>
            <a:endParaRPr lang="en-US" sz="1800" dirty="0"/>
          </a:p>
        </p:txBody>
      </p:sp>
      <p:sp>
        <p:nvSpPr>
          <p:cNvPr id="6" name="Footer Placeholder 5"/>
          <p:cNvSpPr>
            <a:spLocks noGrp="1"/>
          </p:cNvSpPr>
          <p:nvPr>
            <p:ph type="ftr" sz="quarter" idx="11"/>
          </p:nvPr>
        </p:nvSpPr>
        <p:spPr/>
        <p:txBody>
          <a:bodyPr/>
          <a:lstStyle/>
          <a:p>
            <a:pPr>
              <a:defRPr/>
            </a:pPr>
            <a:r>
              <a:rPr lang="id-ID"/>
              <a:t>Identifikasi Aspek dampak 2/Rev 0 © Copyright, Sentral Sistem, April 2019</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25000"/>
          </a:schemeClr>
        </a:solidFill>
        <a:effectLst/>
      </p:bgPr>
    </p:bg>
    <p:spTree>
      <p:nvGrpSpPr>
        <p:cNvPr id="1" name=""/>
        <p:cNvGrpSpPr/>
        <p:nvPr/>
      </p:nvGrpSpPr>
      <p:grpSpPr>
        <a:xfrm>
          <a:off x="0" y="0"/>
          <a:ext cx="0" cy="0"/>
          <a:chOff x="0" y="0"/>
          <a:chExt cx="0" cy="0"/>
        </a:xfrm>
      </p:grpSpPr>
      <p:sp>
        <p:nvSpPr>
          <p:cNvPr id="33795" name="Text Box 4"/>
          <p:cNvSpPr txBox="1">
            <a:spLocks noChangeArrowheads="1"/>
          </p:cNvSpPr>
          <p:nvPr/>
        </p:nvSpPr>
        <p:spPr bwMode="auto">
          <a:xfrm>
            <a:off x="5213041" y="571480"/>
            <a:ext cx="3929090" cy="584775"/>
          </a:xfrm>
          <a:prstGeom prst="rect">
            <a:avLst/>
          </a:prstGeom>
          <a:noFill/>
          <a:ln w="9525">
            <a:noFill/>
            <a:miter lim="800000"/>
            <a:headEnd/>
            <a:tailEnd/>
          </a:ln>
        </p:spPr>
        <p:txBody>
          <a:bodyPr wrap="square">
            <a:spAutoFit/>
          </a:bodyPr>
          <a:lstStyle/>
          <a:p>
            <a:pPr algn="r">
              <a:spcBef>
                <a:spcPct val="50000"/>
              </a:spcBef>
            </a:pPr>
            <a:r>
              <a:rPr lang="en-US" sz="3200" b="1" i="1" dirty="0" err="1">
                <a:ln w="12700">
                  <a:noFill/>
                  <a:prstDash val="solid"/>
                </a:ln>
                <a:solidFill>
                  <a:schemeClr val="bg1"/>
                </a:solidFill>
                <a:effectLst>
                  <a:outerShdw blurRad="41275" dist="20320" dir="1800000" algn="tl" rotWithShape="0">
                    <a:srgbClr val="000000">
                      <a:alpha val="40000"/>
                    </a:srgbClr>
                  </a:outerShdw>
                </a:effectLst>
                <a:latin typeface="Monotype Corsiva" pitchFamily="66" charset="0"/>
              </a:rPr>
              <a:t>Identifikasi</a:t>
            </a:r>
            <a:endParaRPr lang="en-US" sz="3200" b="1" i="1" dirty="0">
              <a:ln w="12700">
                <a:noFill/>
                <a:prstDash val="solid"/>
              </a:ln>
              <a:solidFill>
                <a:schemeClr val="bg1"/>
              </a:solidFill>
              <a:effectLst>
                <a:outerShdw blurRad="41275" dist="20320" dir="1800000" algn="tl" rotWithShape="0">
                  <a:srgbClr val="000000">
                    <a:alpha val="40000"/>
                  </a:srgbClr>
                </a:outerShdw>
              </a:effectLst>
              <a:latin typeface="Monotype Corsiva" pitchFamily="66" charset="0"/>
            </a:endParaRPr>
          </a:p>
        </p:txBody>
      </p:sp>
      <p:sp>
        <p:nvSpPr>
          <p:cNvPr id="6" name="Rectangle 5"/>
          <p:cNvSpPr/>
          <p:nvPr/>
        </p:nvSpPr>
        <p:spPr>
          <a:xfrm>
            <a:off x="3569969" y="1013381"/>
            <a:ext cx="5610574" cy="830997"/>
          </a:xfrm>
          <a:prstGeom prst="rect">
            <a:avLst/>
          </a:prstGeom>
        </p:spPr>
        <p:txBody>
          <a:bodyPr wrap="none">
            <a:spAutoFit/>
          </a:bodyPr>
          <a:lstStyle/>
          <a:p>
            <a:pPr algn="r"/>
            <a:r>
              <a:rPr lang="en-US" sz="4800" dirty="0">
                <a:ln w="18415" cmpd="sng">
                  <a:solidFill>
                    <a:srgbClr val="FFFFFF"/>
                  </a:solidFill>
                  <a:prstDash val="solid"/>
                </a:ln>
                <a:solidFill>
                  <a:srgbClr val="FFFF99"/>
                </a:solidFill>
                <a:effectLst>
                  <a:outerShdw blurRad="63500" dir="3600000" algn="tl" rotWithShape="0">
                    <a:srgbClr val="000000">
                      <a:alpha val="70000"/>
                    </a:srgbClr>
                  </a:outerShdw>
                </a:effectLst>
                <a:latin typeface="Arial Black" pitchFamily="34" charset="0"/>
              </a:rPr>
              <a:t>ASPEK DAMPAK</a:t>
            </a:r>
          </a:p>
        </p:txBody>
      </p:sp>
      <p:sp>
        <p:nvSpPr>
          <p:cNvPr id="7" name="Rectangle 6"/>
          <p:cNvSpPr/>
          <p:nvPr/>
        </p:nvSpPr>
        <p:spPr>
          <a:xfrm>
            <a:off x="2238357" y="1531253"/>
            <a:ext cx="7000924" cy="1015663"/>
          </a:xfrm>
          <a:prstGeom prst="rect">
            <a:avLst/>
          </a:prstGeom>
        </p:spPr>
        <p:txBody>
          <a:bodyPr wrap="square">
            <a:spAutoFit/>
          </a:bodyPr>
          <a:lstStyle/>
          <a:p>
            <a:pPr algn="r"/>
            <a:r>
              <a:rPr lang="en-US" sz="6000" dirty="0">
                <a:ln w="18415" cmpd="sng">
                  <a:solidFill>
                    <a:srgbClr val="FFFFFF"/>
                  </a:solidFill>
                  <a:prstDash val="solid"/>
                </a:ln>
                <a:solidFill>
                  <a:srgbClr val="92D050"/>
                </a:solidFill>
                <a:effectLst>
                  <a:outerShdw blurRad="63500" dir="3600000" algn="tl" rotWithShape="0">
                    <a:srgbClr val="000000">
                      <a:alpha val="70000"/>
                    </a:srgbClr>
                  </a:outerShdw>
                </a:effectLst>
                <a:latin typeface="Arial Black" pitchFamily="34" charset="0"/>
              </a:rPr>
              <a:t>LINGKUNGAN</a:t>
            </a:r>
          </a:p>
        </p:txBody>
      </p:sp>
      <p:pic>
        <p:nvPicPr>
          <p:cNvPr id="8" name="Picture 4" descr="https://encrypted-tbn0.gstatic.com/images?q=tbn:ANd9GcRZpA3d0bf5hnJRNwT3s4t1klCyb0M7vC7loVG3pvMIo67jffjMrA"/>
          <p:cNvPicPr>
            <a:picLocks noChangeAspect="1" noChangeArrowheads="1"/>
          </p:cNvPicPr>
          <p:nvPr/>
        </p:nvPicPr>
        <p:blipFill>
          <a:blip r:embed="rId2" cstate="print"/>
          <a:srcRect/>
          <a:stretch>
            <a:fillRect/>
          </a:stretch>
        </p:blipFill>
        <p:spPr bwMode="auto">
          <a:xfrm>
            <a:off x="0" y="3236431"/>
            <a:ext cx="9906000" cy="2621463"/>
          </a:xfrm>
          <a:prstGeom prst="rect">
            <a:avLst/>
          </a:prstGeom>
          <a:noFill/>
        </p:spPr>
      </p:pic>
      <p:sp>
        <p:nvSpPr>
          <p:cNvPr id="9" name="Rectangle 8"/>
          <p:cNvSpPr/>
          <p:nvPr/>
        </p:nvSpPr>
        <p:spPr>
          <a:xfrm>
            <a:off x="0" y="3143248"/>
            <a:ext cx="9906000" cy="714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5857892"/>
            <a:ext cx="9906000" cy="714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pPr>
              <a:defRPr/>
            </a:pPr>
            <a:r>
              <a:rPr lang="id-ID"/>
              <a:t>Identifikasi Aspek dampak 2/Rev 0 © Copyright, Sentral Sistem, April 2019</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30724" name="Rectangle 5"/>
          <p:cNvSpPr>
            <a:spLocks noChangeArrowheads="1"/>
          </p:cNvSpPr>
          <p:nvPr/>
        </p:nvSpPr>
        <p:spPr bwMode="auto">
          <a:xfrm>
            <a:off x="4333875" y="214315"/>
            <a:ext cx="2244725" cy="708025"/>
          </a:xfrm>
          <a:prstGeom prst="rect">
            <a:avLst/>
          </a:prstGeom>
          <a:noFill/>
          <a:ln w="9525">
            <a:noFill/>
            <a:miter lim="800000"/>
            <a:headEnd/>
            <a:tailEnd/>
          </a:ln>
        </p:spPr>
        <p:txBody>
          <a:bodyPr lIns="92075" tIns="46038" rIns="92075" bIns="46038">
            <a:spAutoFit/>
          </a:bodyPr>
          <a:lstStyle/>
          <a:p>
            <a:pPr defTabSz="762000"/>
            <a:r>
              <a:rPr lang="en-US" sz="4000">
                <a:solidFill>
                  <a:schemeClr val="bg1"/>
                </a:solidFill>
                <a:latin typeface="Arial Narrow" pitchFamily="34" charset="0"/>
                <a:ea typeface="Arial Unicode MS" pitchFamily="34" charset="-128"/>
                <a:cs typeface="Arial Unicode MS" pitchFamily="34" charset="-128"/>
              </a:rPr>
              <a:t>Daftar Isi </a:t>
            </a:r>
          </a:p>
        </p:txBody>
      </p:sp>
      <p:cxnSp>
        <p:nvCxnSpPr>
          <p:cNvPr id="7" name="Straight Connector 6"/>
          <p:cNvCxnSpPr/>
          <p:nvPr/>
        </p:nvCxnSpPr>
        <p:spPr bwMode="auto">
          <a:xfrm rot="16200000" flipH="1">
            <a:off x="2628900" y="1604963"/>
            <a:ext cx="2643188" cy="476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16200000" flipH="1">
            <a:off x="3610761" y="5056991"/>
            <a:ext cx="3143272" cy="3016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727" name="TextBox 9"/>
          <p:cNvSpPr txBox="1">
            <a:spLocks noChangeArrowheads="1"/>
          </p:cNvSpPr>
          <p:nvPr/>
        </p:nvSpPr>
        <p:spPr bwMode="auto">
          <a:xfrm>
            <a:off x="4167188" y="1285875"/>
            <a:ext cx="5060950" cy="1477328"/>
          </a:xfrm>
          <a:prstGeom prst="rect">
            <a:avLst/>
          </a:prstGeom>
          <a:noFill/>
          <a:ln w="9525">
            <a:noFill/>
            <a:miter lim="800000"/>
            <a:headEnd/>
            <a:tailEnd/>
          </a:ln>
        </p:spPr>
        <p:txBody>
          <a:bodyPr>
            <a:spAutoFit/>
          </a:bodyPr>
          <a:lstStyle/>
          <a:p>
            <a:pPr marL="357188" indent="-357188" eaLnBrk="1" hangingPunct="1">
              <a:lnSpc>
                <a:spcPct val="150000"/>
              </a:lnSpc>
              <a:buFont typeface="Arial" pitchFamily="34" charset="0"/>
              <a:buChar char="•"/>
            </a:pPr>
            <a:r>
              <a:rPr lang="id-ID" dirty="0">
                <a:solidFill>
                  <a:schemeClr val="bg1"/>
                </a:solidFill>
              </a:rPr>
              <a:t>Pengertian dan isu </a:t>
            </a:r>
            <a:r>
              <a:rPr lang="en-US" dirty="0">
                <a:solidFill>
                  <a:schemeClr val="bg1"/>
                </a:solidFill>
              </a:rPr>
              <a:t>L</a:t>
            </a:r>
            <a:r>
              <a:rPr lang="id-ID" dirty="0">
                <a:solidFill>
                  <a:schemeClr val="bg1"/>
                </a:solidFill>
              </a:rPr>
              <a:t>ingkungan</a:t>
            </a:r>
            <a:endParaRPr lang="en-US" dirty="0">
              <a:solidFill>
                <a:schemeClr val="bg1"/>
              </a:solidFill>
            </a:endParaRPr>
          </a:p>
          <a:p>
            <a:pPr marL="357188" indent="-357188" eaLnBrk="1" hangingPunct="1">
              <a:lnSpc>
                <a:spcPct val="150000"/>
              </a:lnSpc>
              <a:buFont typeface="Arial" pitchFamily="34" charset="0"/>
              <a:buChar char="•"/>
            </a:pPr>
            <a:r>
              <a:rPr lang="en-US" dirty="0" err="1">
                <a:solidFill>
                  <a:schemeClr val="bg1"/>
                </a:solidFill>
              </a:rPr>
              <a:t>Identifikasi</a:t>
            </a:r>
            <a:r>
              <a:rPr lang="en-US" dirty="0">
                <a:solidFill>
                  <a:schemeClr val="bg1"/>
                </a:solidFill>
              </a:rPr>
              <a:t> </a:t>
            </a:r>
            <a:r>
              <a:rPr lang="en-US" dirty="0" err="1">
                <a:solidFill>
                  <a:schemeClr val="bg1"/>
                </a:solidFill>
              </a:rPr>
              <a:t>Bahaya</a:t>
            </a:r>
            <a:r>
              <a:rPr lang="en-US" dirty="0">
                <a:solidFill>
                  <a:schemeClr val="bg1"/>
                </a:solidFill>
              </a:rPr>
              <a:t> </a:t>
            </a:r>
            <a:r>
              <a:rPr lang="en-US" dirty="0" err="1">
                <a:solidFill>
                  <a:schemeClr val="bg1"/>
                </a:solidFill>
              </a:rPr>
              <a:t>Aspek</a:t>
            </a:r>
            <a:r>
              <a:rPr lang="en-US" dirty="0">
                <a:solidFill>
                  <a:schemeClr val="bg1"/>
                </a:solidFill>
              </a:rPr>
              <a:t> – </a:t>
            </a:r>
            <a:r>
              <a:rPr lang="en-US" dirty="0" err="1">
                <a:solidFill>
                  <a:schemeClr val="bg1"/>
                </a:solidFill>
              </a:rPr>
              <a:t>Dampak</a:t>
            </a:r>
            <a:r>
              <a:rPr lang="en-US" dirty="0">
                <a:solidFill>
                  <a:schemeClr val="bg1"/>
                </a:solidFill>
              </a:rPr>
              <a:t> </a:t>
            </a:r>
            <a:r>
              <a:rPr lang="en-US" dirty="0" err="1">
                <a:solidFill>
                  <a:schemeClr val="bg1"/>
                </a:solidFill>
              </a:rPr>
              <a:t>Lingkungan</a:t>
            </a:r>
            <a:endParaRPr lang="en-US" dirty="0">
              <a:solidFill>
                <a:schemeClr val="bg1"/>
              </a:solidFill>
            </a:endParaRPr>
          </a:p>
        </p:txBody>
      </p:sp>
      <p:sp>
        <p:nvSpPr>
          <p:cNvPr id="30728" name="TextBox 10"/>
          <p:cNvSpPr txBox="1">
            <a:spLocks noChangeArrowheads="1"/>
          </p:cNvSpPr>
          <p:nvPr/>
        </p:nvSpPr>
        <p:spPr bwMode="auto">
          <a:xfrm>
            <a:off x="452439" y="4357690"/>
            <a:ext cx="4643438" cy="1015663"/>
          </a:xfrm>
          <a:prstGeom prst="rect">
            <a:avLst/>
          </a:prstGeom>
          <a:noFill/>
          <a:ln w="9525">
            <a:noFill/>
            <a:miter lim="800000"/>
            <a:headEnd/>
            <a:tailEnd/>
          </a:ln>
        </p:spPr>
        <p:txBody>
          <a:bodyPr wrap="square">
            <a:spAutoFit/>
          </a:bodyPr>
          <a:lstStyle/>
          <a:p>
            <a:pPr marL="357188" indent="-357188" eaLnBrk="1" hangingPunct="1">
              <a:lnSpc>
                <a:spcPct val="150000"/>
              </a:lnSpc>
              <a:buFont typeface="Arial" pitchFamily="34" charset="0"/>
              <a:buChar char="•"/>
            </a:pPr>
            <a:r>
              <a:rPr lang="en-US" dirty="0">
                <a:solidFill>
                  <a:schemeClr val="bg1"/>
                </a:solidFill>
              </a:rPr>
              <a:t>Step by step </a:t>
            </a:r>
            <a:r>
              <a:rPr lang="en-US" dirty="0" err="1">
                <a:solidFill>
                  <a:schemeClr val="bg1"/>
                </a:solidFill>
              </a:rPr>
              <a:t>penyusunan</a:t>
            </a:r>
            <a:r>
              <a:rPr lang="en-US" dirty="0">
                <a:solidFill>
                  <a:schemeClr val="bg1"/>
                </a:solidFill>
              </a:rPr>
              <a:t> </a:t>
            </a:r>
            <a:r>
              <a:rPr lang="en-US" dirty="0" err="1">
                <a:solidFill>
                  <a:schemeClr val="bg1"/>
                </a:solidFill>
              </a:rPr>
              <a:t>Bahaya</a:t>
            </a:r>
            <a:r>
              <a:rPr lang="en-US" dirty="0">
                <a:solidFill>
                  <a:schemeClr val="bg1"/>
                </a:solidFill>
              </a:rPr>
              <a:t> </a:t>
            </a:r>
            <a:r>
              <a:rPr lang="en-US" dirty="0" err="1">
                <a:solidFill>
                  <a:schemeClr val="bg1"/>
                </a:solidFill>
              </a:rPr>
              <a:t>Aspek-Dampak</a:t>
            </a:r>
            <a:r>
              <a:rPr lang="en-US" dirty="0">
                <a:solidFill>
                  <a:schemeClr val="bg1"/>
                </a:solidFill>
              </a:rPr>
              <a:t> </a:t>
            </a:r>
          </a:p>
        </p:txBody>
      </p:sp>
      <p:pic>
        <p:nvPicPr>
          <p:cNvPr id="104450" name="Picture 2" descr="http://www.aecom.com/deployedfiles/Internet/About/EBJ_Award_Mainimg3.jpg"/>
          <p:cNvPicPr>
            <a:picLocks noChangeAspect="1" noChangeArrowheads="1"/>
          </p:cNvPicPr>
          <p:nvPr/>
        </p:nvPicPr>
        <p:blipFill>
          <a:blip r:embed="rId2" cstate="print"/>
          <a:srcRect/>
          <a:stretch>
            <a:fillRect/>
          </a:stretch>
        </p:blipFill>
        <p:spPr bwMode="auto">
          <a:xfrm>
            <a:off x="5310190" y="3500440"/>
            <a:ext cx="4429156" cy="3167085"/>
          </a:xfrm>
          <a:prstGeom prst="rect">
            <a:avLst/>
          </a:prstGeom>
          <a:noFill/>
        </p:spPr>
      </p:pic>
      <p:pic>
        <p:nvPicPr>
          <p:cNvPr id="104452" name="Picture 4" descr="http://www.thailandindustry.com/dbweb/file_attach/images_contents/20121214104554-contents1-29.gif"/>
          <p:cNvPicPr>
            <a:picLocks noChangeAspect="1" noChangeArrowheads="1"/>
          </p:cNvPicPr>
          <p:nvPr/>
        </p:nvPicPr>
        <p:blipFill>
          <a:blip r:embed="rId3" cstate="print"/>
          <a:srcRect/>
          <a:stretch>
            <a:fillRect/>
          </a:stretch>
        </p:blipFill>
        <p:spPr bwMode="auto">
          <a:xfrm>
            <a:off x="166655" y="214290"/>
            <a:ext cx="3643338" cy="2724632"/>
          </a:xfrm>
          <a:prstGeom prst="rect">
            <a:avLst/>
          </a:prstGeom>
          <a:noFill/>
        </p:spPr>
      </p:pic>
      <p:sp>
        <p:nvSpPr>
          <p:cNvPr id="2" name="Footer Placeholder 1"/>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5" name="Picture 4" descr="http://www.greenpassport.us/wp-content/uploads/2013/03/pollution-prevention.jpg"/>
          <p:cNvPicPr>
            <a:picLocks noChangeAspect="1" noChangeArrowheads="1"/>
          </p:cNvPicPr>
          <p:nvPr/>
        </p:nvPicPr>
        <p:blipFill>
          <a:blip r:embed="rId2" cstate="print"/>
          <a:srcRect/>
          <a:stretch>
            <a:fillRect/>
          </a:stretch>
        </p:blipFill>
        <p:spPr bwMode="auto">
          <a:xfrm>
            <a:off x="0" y="0"/>
            <a:ext cx="9906000" cy="6858000"/>
          </a:xfrm>
          <a:prstGeom prst="rect">
            <a:avLst/>
          </a:prstGeom>
          <a:noFill/>
        </p:spPr>
      </p:pic>
      <p:sp>
        <p:nvSpPr>
          <p:cNvPr id="10" name="Footer Placeholder 9"/>
          <p:cNvSpPr>
            <a:spLocks noGrp="1"/>
          </p:cNvSpPr>
          <p:nvPr>
            <p:ph type="ftr" sz="quarter" idx="11"/>
          </p:nvPr>
        </p:nvSpPr>
        <p:spPr/>
        <p:txBody>
          <a:bodyPr/>
          <a:lstStyle/>
          <a:p>
            <a:pPr>
              <a:defRPr/>
            </a:pPr>
            <a:r>
              <a:rPr lang="id-ID"/>
              <a:t>Identifikasi Aspek dampak 2/Rev 0 © Copyright, Sentral Sistem, April 2019</a:t>
            </a:r>
            <a:endParaRPr lang="en-US" dirty="0"/>
          </a:p>
        </p:txBody>
      </p:sp>
      <p:sp>
        <p:nvSpPr>
          <p:cNvPr id="40963" name="Text Box 4"/>
          <p:cNvSpPr txBox="1">
            <a:spLocks noChangeArrowheads="1"/>
          </p:cNvSpPr>
          <p:nvPr/>
        </p:nvSpPr>
        <p:spPr bwMode="auto">
          <a:xfrm>
            <a:off x="2238357" y="3292618"/>
            <a:ext cx="5500726" cy="707886"/>
          </a:xfrm>
          <a:prstGeom prst="rect">
            <a:avLst/>
          </a:prstGeom>
          <a:noFill/>
          <a:ln w="9525">
            <a:noFill/>
            <a:miter lim="800000"/>
            <a:headEnd/>
            <a:tailEnd/>
          </a:ln>
        </p:spPr>
        <p:txBody>
          <a:bodyPr wrap="square">
            <a:spAutoFit/>
          </a:bodyPr>
          <a:lstStyle/>
          <a:p>
            <a:pPr algn="ctr">
              <a:spcBef>
                <a:spcPct val="50000"/>
              </a:spcBef>
              <a:defRPr/>
            </a:pPr>
            <a:r>
              <a:rPr lang="en-US" sz="4000" b="1" dirty="0" err="1">
                <a:ln w="1905">
                  <a:solidFill>
                    <a:schemeClr val="tx1"/>
                  </a:solidFill>
                </a:ln>
                <a:solidFill>
                  <a:schemeClr val="bg1"/>
                </a:solidFill>
                <a:effectLst>
                  <a:outerShdw blurRad="38100" dist="38100" dir="2700000" algn="tl">
                    <a:srgbClr val="000000">
                      <a:alpha val="43137"/>
                    </a:srgbClr>
                  </a:outerShdw>
                </a:effectLst>
                <a:latin typeface="Forte" pitchFamily="66" charset="0"/>
              </a:rPr>
              <a:t>Aspek</a:t>
            </a:r>
            <a:r>
              <a:rPr lang="en-US" sz="4000" b="1" dirty="0">
                <a:ln w="1905">
                  <a:solidFill>
                    <a:schemeClr val="tx1"/>
                  </a:solidFill>
                </a:ln>
                <a:solidFill>
                  <a:schemeClr val="bg1"/>
                </a:solidFill>
                <a:effectLst>
                  <a:outerShdw blurRad="38100" dist="38100" dir="2700000" algn="tl">
                    <a:srgbClr val="000000">
                      <a:alpha val="43137"/>
                    </a:srgbClr>
                  </a:outerShdw>
                </a:effectLst>
                <a:latin typeface="Forte" pitchFamily="66" charset="0"/>
              </a:rPr>
              <a:t> </a:t>
            </a:r>
            <a:r>
              <a:rPr lang="en-US" sz="4000" b="1" dirty="0" err="1">
                <a:ln w="1905">
                  <a:solidFill>
                    <a:schemeClr val="tx1"/>
                  </a:solidFill>
                </a:ln>
                <a:solidFill>
                  <a:schemeClr val="bg1"/>
                </a:solidFill>
                <a:effectLst>
                  <a:outerShdw blurRad="38100" dist="38100" dir="2700000" algn="tl">
                    <a:srgbClr val="000000">
                      <a:alpha val="43137"/>
                    </a:srgbClr>
                  </a:outerShdw>
                </a:effectLst>
                <a:latin typeface="Forte" pitchFamily="66" charset="0"/>
              </a:rPr>
              <a:t>Lingkungan</a:t>
            </a:r>
            <a:endParaRPr lang="en-US" sz="4000" b="1" dirty="0">
              <a:ln w="1905">
                <a:solidFill>
                  <a:schemeClr val="tx1"/>
                </a:solidFill>
              </a:ln>
              <a:solidFill>
                <a:schemeClr val="bg1"/>
              </a:solidFill>
              <a:effectLst>
                <a:outerShdw blurRad="38100" dist="38100" dir="2700000" algn="tl">
                  <a:srgbClr val="000000">
                    <a:alpha val="43137"/>
                  </a:srgbClr>
                </a:outerShdw>
              </a:effectLst>
              <a:latin typeface="Forte" pitchFamily="66" charset="0"/>
            </a:endParaRPr>
          </a:p>
        </p:txBody>
      </p:sp>
      <p:sp>
        <p:nvSpPr>
          <p:cNvPr id="34822" name="Rectangle 5"/>
          <p:cNvSpPr>
            <a:spLocks noChangeArrowheads="1"/>
          </p:cNvSpPr>
          <p:nvPr/>
        </p:nvSpPr>
        <p:spPr bwMode="auto">
          <a:xfrm>
            <a:off x="0" y="4143380"/>
            <a:ext cx="9906000" cy="1569660"/>
          </a:xfrm>
          <a:prstGeom prst="rect">
            <a:avLst/>
          </a:prstGeom>
          <a:solidFill>
            <a:schemeClr val="tx1">
              <a:alpha val="44000"/>
            </a:schemeClr>
          </a:solidFill>
          <a:ln w="9525">
            <a:noFill/>
            <a:miter lim="800000"/>
            <a:headEnd/>
            <a:tailEnd/>
          </a:ln>
        </p:spPr>
        <p:txBody>
          <a:bodyPr wrap="square">
            <a:spAutoFit/>
          </a:bodyPr>
          <a:lstStyle/>
          <a:p>
            <a:pPr algn="ctr"/>
            <a:endParaRPr lang="en-US" sz="2400" b="1" dirty="0">
              <a:solidFill>
                <a:schemeClr val="bg1"/>
              </a:solidFill>
              <a:latin typeface="+mn-lt"/>
            </a:endParaRPr>
          </a:p>
          <a:p>
            <a:pPr algn="ctr"/>
            <a:r>
              <a:rPr lang="en-US" sz="2400" b="1" dirty="0">
                <a:solidFill>
                  <a:schemeClr val="bg1"/>
                </a:solidFill>
                <a:latin typeface="+mn-lt"/>
              </a:rPr>
              <a:t>“</a:t>
            </a:r>
            <a:r>
              <a:rPr lang="en-US" sz="2400" b="1" dirty="0" err="1">
                <a:solidFill>
                  <a:schemeClr val="bg1"/>
                </a:solidFill>
                <a:latin typeface="+mn-lt"/>
              </a:rPr>
              <a:t>Unsur</a:t>
            </a:r>
            <a:r>
              <a:rPr lang="en-US" sz="2400" b="1" dirty="0">
                <a:solidFill>
                  <a:schemeClr val="bg1"/>
                </a:solidFill>
                <a:latin typeface="+mn-lt"/>
              </a:rPr>
              <a:t> </a:t>
            </a:r>
            <a:r>
              <a:rPr lang="en-US" sz="2400" b="1" dirty="0" err="1">
                <a:solidFill>
                  <a:schemeClr val="bg1"/>
                </a:solidFill>
                <a:latin typeface="+mn-lt"/>
              </a:rPr>
              <a:t>dari</a:t>
            </a:r>
            <a:r>
              <a:rPr lang="en-US" sz="2400" b="1" dirty="0">
                <a:solidFill>
                  <a:schemeClr val="bg1"/>
                </a:solidFill>
                <a:latin typeface="+mn-lt"/>
              </a:rPr>
              <a:t> </a:t>
            </a:r>
            <a:r>
              <a:rPr lang="en-US" sz="2400" b="1" dirty="0" err="1">
                <a:solidFill>
                  <a:schemeClr val="bg1"/>
                </a:solidFill>
                <a:latin typeface="+mn-lt"/>
              </a:rPr>
              <a:t>suatu</a:t>
            </a:r>
            <a:r>
              <a:rPr lang="en-US" sz="2400" b="1" dirty="0">
                <a:solidFill>
                  <a:schemeClr val="bg1"/>
                </a:solidFill>
                <a:latin typeface="+mn-lt"/>
              </a:rPr>
              <a:t> </a:t>
            </a:r>
            <a:r>
              <a:rPr lang="en-US" sz="2400" b="1" dirty="0" err="1">
                <a:solidFill>
                  <a:schemeClr val="bg1"/>
                </a:solidFill>
                <a:latin typeface="+mn-lt"/>
              </a:rPr>
              <a:t>kegiatan</a:t>
            </a:r>
            <a:r>
              <a:rPr lang="en-US" sz="2400" b="1" dirty="0">
                <a:solidFill>
                  <a:schemeClr val="bg1"/>
                </a:solidFill>
                <a:latin typeface="+mn-lt"/>
              </a:rPr>
              <a:t>/</a:t>
            </a:r>
            <a:r>
              <a:rPr lang="en-US" sz="2400" b="1" dirty="0" err="1">
                <a:solidFill>
                  <a:schemeClr val="bg1"/>
                </a:solidFill>
                <a:latin typeface="+mn-lt"/>
              </a:rPr>
              <a:t>produk</a:t>
            </a:r>
            <a:r>
              <a:rPr lang="en-US" sz="2400" b="1" dirty="0">
                <a:solidFill>
                  <a:schemeClr val="bg1"/>
                </a:solidFill>
                <a:latin typeface="+mn-lt"/>
              </a:rPr>
              <a:t> </a:t>
            </a:r>
            <a:r>
              <a:rPr lang="en-US" sz="2400" b="1" dirty="0" err="1">
                <a:solidFill>
                  <a:schemeClr val="bg1"/>
                </a:solidFill>
                <a:latin typeface="+mn-lt"/>
              </a:rPr>
              <a:t>atau</a:t>
            </a:r>
            <a:r>
              <a:rPr lang="en-US" sz="2400" b="1" dirty="0">
                <a:solidFill>
                  <a:schemeClr val="bg1"/>
                </a:solidFill>
                <a:latin typeface="+mn-lt"/>
              </a:rPr>
              <a:t> </a:t>
            </a:r>
            <a:r>
              <a:rPr lang="en-US" sz="2400" b="1" dirty="0" err="1">
                <a:solidFill>
                  <a:schemeClr val="bg1"/>
                </a:solidFill>
                <a:latin typeface="+mn-lt"/>
              </a:rPr>
              <a:t>jasa</a:t>
            </a:r>
            <a:r>
              <a:rPr lang="en-US" sz="2400" b="1" dirty="0">
                <a:solidFill>
                  <a:schemeClr val="bg1"/>
                </a:solidFill>
                <a:latin typeface="+mn-lt"/>
              </a:rPr>
              <a:t> </a:t>
            </a:r>
            <a:r>
              <a:rPr lang="en-US" sz="2400" b="1" dirty="0" err="1">
                <a:solidFill>
                  <a:schemeClr val="bg1"/>
                </a:solidFill>
                <a:latin typeface="+mn-lt"/>
              </a:rPr>
              <a:t>dari</a:t>
            </a:r>
            <a:r>
              <a:rPr lang="en-US" sz="2400" b="1" dirty="0">
                <a:solidFill>
                  <a:schemeClr val="bg1"/>
                </a:solidFill>
                <a:latin typeface="+mn-lt"/>
              </a:rPr>
              <a:t> </a:t>
            </a:r>
            <a:r>
              <a:rPr lang="en-US" sz="2400" b="1" dirty="0" err="1">
                <a:solidFill>
                  <a:schemeClr val="bg1"/>
                </a:solidFill>
                <a:latin typeface="+mn-lt"/>
              </a:rPr>
              <a:t>organisasi</a:t>
            </a:r>
            <a:endParaRPr lang="en-US" sz="2400" b="1" dirty="0">
              <a:solidFill>
                <a:schemeClr val="bg1"/>
              </a:solidFill>
              <a:latin typeface="+mn-lt"/>
            </a:endParaRPr>
          </a:p>
          <a:p>
            <a:pPr algn="ctr"/>
            <a:r>
              <a:rPr lang="en-US" sz="2400" b="1" i="1" dirty="0">
                <a:solidFill>
                  <a:schemeClr val="bg1"/>
                </a:solidFill>
                <a:latin typeface="+mn-lt"/>
              </a:rPr>
              <a:t>yang </a:t>
            </a:r>
            <a:r>
              <a:rPr lang="en-US" sz="2400" b="1" dirty="0" err="1">
                <a:solidFill>
                  <a:schemeClr val="bg1"/>
                </a:solidFill>
                <a:latin typeface="+mn-lt"/>
              </a:rPr>
              <a:t>dapat</a:t>
            </a:r>
            <a:r>
              <a:rPr lang="en-US" sz="2400" b="1" dirty="0">
                <a:solidFill>
                  <a:schemeClr val="bg1"/>
                </a:solidFill>
                <a:latin typeface="+mn-lt"/>
              </a:rPr>
              <a:t> </a:t>
            </a:r>
            <a:r>
              <a:rPr lang="en-US" sz="2400" b="1" i="1" dirty="0" err="1">
                <a:solidFill>
                  <a:schemeClr val="bg1"/>
                </a:solidFill>
                <a:latin typeface="+mn-lt"/>
              </a:rPr>
              <a:t>berinteraksi</a:t>
            </a:r>
            <a:r>
              <a:rPr lang="en-US" sz="2400" b="1" u="sng" dirty="0">
                <a:solidFill>
                  <a:schemeClr val="bg1"/>
                </a:solidFill>
                <a:latin typeface="+mn-lt"/>
              </a:rPr>
              <a:t> </a:t>
            </a:r>
            <a:r>
              <a:rPr lang="en-US" sz="2400" b="1" dirty="0" err="1">
                <a:solidFill>
                  <a:schemeClr val="bg1"/>
                </a:solidFill>
                <a:latin typeface="+mn-lt"/>
              </a:rPr>
              <a:t>dengan</a:t>
            </a:r>
            <a:r>
              <a:rPr lang="en-US" sz="2400" b="1" dirty="0">
                <a:solidFill>
                  <a:schemeClr val="bg1"/>
                </a:solidFill>
                <a:latin typeface="+mn-lt"/>
              </a:rPr>
              <a:t> </a:t>
            </a:r>
            <a:r>
              <a:rPr lang="en-US" sz="2400" b="1" dirty="0" err="1">
                <a:solidFill>
                  <a:schemeClr val="bg1"/>
                </a:solidFill>
                <a:latin typeface="+mn-lt"/>
              </a:rPr>
              <a:t>lingkungan</a:t>
            </a:r>
            <a:r>
              <a:rPr lang="en-US" sz="2400" b="1" dirty="0">
                <a:solidFill>
                  <a:schemeClr val="bg1"/>
                </a:solidFill>
                <a:latin typeface="+mn-lt"/>
              </a:rPr>
              <a:t>”</a:t>
            </a:r>
          </a:p>
          <a:p>
            <a:pPr algn="ctr"/>
            <a:endParaRPr lang="en-US" sz="2400" b="1" dirty="0">
              <a:solidFill>
                <a:schemeClr val="bg1"/>
              </a:solidFill>
              <a:latin typeface="+mn-lt"/>
            </a:endParaRPr>
          </a:p>
        </p:txBody>
      </p:sp>
      <p:sp>
        <p:nvSpPr>
          <p:cNvPr id="34823" name="TextBox 5"/>
          <p:cNvSpPr txBox="1">
            <a:spLocks noChangeArrowheads="1"/>
          </p:cNvSpPr>
          <p:nvPr/>
        </p:nvSpPr>
        <p:spPr bwMode="auto">
          <a:xfrm>
            <a:off x="6810388" y="5403007"/>
            <a:ext cx="3024174" cy="307777"/>
          </a:xfrm>
          <a:prstGeom prst="rect">
            <a:avLst/>
          </a:prstGeom>
          <a:noFill/>
          <a:ln w="9525">
            <a:noFill/>
            <a:miter lim="800000"/>
            <a:headEnd/>
            <a:tailEnd/>
          </a:ln>
        </p:spPr>
        <p:txBody>
          <a:bodyPr wrap="square">
            <a:spAutoFit/>
          </a:bodyPr>
          <a:lstStyle/>
          <a:p>
            <a:pPr algn="r">
              <a:buFont typeface="Wingdings" pitchFamily="2" charset="2"/>
              <a:buNone/>
            </a:pPr>
            <a:r>
              <a:rPr lang="en-US" sz="1400" b="1" i="1" dirty="0">
                <a:solidFill>
                  <a:srgbClr val="FFFF00"/>
                </a:solidFill>
              </a:rPr>
              <a:t>Ref : ISO 14001-2004</a:t>
            </a:r>
            <a:endParaRPr lang="en-US" sz="1400" dirty="0">
              <a:solidFill>
                <a:srgbClr val="FFFF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2" descr="http://www.lptp.or.id/drupal/sites/default/files/default_images/watsan_filmstrip.jpg"/>
          <p:cNvPicPr>
            <a:picLocks noChangeAspect="1" noChangeArrowheads="1"/>
          </p:cNvPicPr>
          <p:nvPr/>
        </p:nvPicPr>
        <p:blipFill>
          <a:blip r:embed="rId2" cstate="print"/>
          <a:srcRect l="28003"/>
          <a:stretch>
            <a:fillRect/>
          </a:stretch>
        </p:blipFill>
        <p:spPr bwMode="auto">
          <a:xfrm>
            <a:off x="1" y="2143116"/>
            <a:ext cx="9906001" cy="2428892"/>
          </a:xfrm>
          <a:prstGeom prst="rect">
            <a:avLst/>
          </a:prstGeom>
          <a:noFill/>
        </p:spPr>
      </p:pic>
      <p:sp>
        <p:nvSpPr>
          <p:cNvPr id="3" name="Title 2"/>
          <p:cNvSpPr>
            <a:spLocks noGrp="1"/>
          </p:cNvSpPr>
          <p:nvPr>
            <p:ph type="title"/>
          </p:nvPr>
        </p:nvSpPr>
        <p:spPr>
          <a:xfrm>
            <a:off x="0" y="-24"/>
            <a:ext cx="9906000" cy="1143000"/>
          </a:xfrm>
          <a:solidFill>
            <a:schemeClr val="accent3">
              <a:lumMod val="75000"/>
            </a:schemeClr>
          </a:solidFill>
        </p:spPr>
        <p:txBody>
          <a:bodyPr>
            <a:normAutofit/>
          </a:bodyPr>
          <a:lstStyle/>
          <a:p>
            <a:pPr algn="ctr">
              <a:defRPr/>
            </a:pPr>
            <a:r>
              <a:rPr lang="en-US" b="0" dirty="0" err="1">
                <a:ln w="18415" cmpd="sng">
                  <a:solidFill>
                    <a:srgbClr val="FFFFFF"/>
                  </a:solidFill>
                  <a:prstDash val="solid"/>
                </a:ln>
                <a:solidFill>
                  <a:srgbClr val="FFFFFF"/>
                </a:solidFill>
                <a:effectLst>
                  <a:outerShdw blurRad="63500" dir="3600000" algn="tl" rotWithShape="0">
                    <a:srgbClr val="000000">
                      <a:alpha val="70000"/>
                    </a:srgbClr>
                  </a:outerShdw>
                </a:effectLst>
              </a:rPr>
              <a:t>Dasar</a:t>
            </a:r>
            <a:r>
              <a:rPr lang="en-US" b="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b="0" dirty="0" err="1">
                <a:ln w="18415" cmpd="sng">
                  <a:solidFill>
                    <a:srgbClr val="FFFFFF"/>
                  </a:solidFill>
                  <a:prstDash val="solid"/>
                </a:ln>
                <a:solidFill>
                  <a:srgbClr val="FFFFFF"/>
                </a:solidFill>
                <a:effectLst>
                  <a:outerShdw blurRad="63500" dir="3600000" algn="tl" rotWithShape="0">
                    <a:srgbClr val="000000">
                      <a:alpha val="70000"/>
                    </a:srgbClr>
                  </a:outerShdw>
                </a:effectLst>
              </a:rPr>
              <a:t>penetapan</a:t>
            </a:r>
            <a:r>
              <a:rPr lang="en-US" b="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b="0" dirty="0" err="1">
                <a:ln w="18415" cmpd="sng">
                  <a:solidFill>
                    <a:srgbClr val="FFFFFF"/>
                  </a:solidFill>
                  <a:prstDash val="solid"/>
                </a:ln>
                <a:solidFill>
                  <a:srgbClr val="FFFFFF"/>
                </a:solidFill>
                <a:effectLst>
                  <a:outerShdw blurRad="63500" dir="3600000" algn="tl" rotWithShape="0">
                    <a:srgbClr val="000000">
                      <a:alpha val="70000"/>
                    </a:srgbClr>
                  </a:outerShdw>
                </a:effectLst>
              </a:rPr>
              <a:t>aspek</a:t>
            </a:r>
            <a:r>
              <a:rPr lang="en-US" b="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b="0" dirty="0" err="1">
                <a:ln w="18415" cmpd="sng">
                  <a:solidFill>
                    <a:srgbClr val="FFFFFF"/>
                  </a:solidFill>
                  <a:prstDash val="solid"/>
                </a:ln>
                <a:solidFill>
                  <a:srgbClr val="FFFFFF"/>
                </a:solidFill>
                <a:effectLst>
                  <a:outerShdw blurRad="63500" dir="3600000" algn="tl" rotWithShape="0">
                    <a:srgbClr val="000000">
                      <a:alpha val="70000"/>
                    </a:srgbClr>
                  </a:outerShdw>
                </a:effectLst>
              </a:rPr>
              <a:t>lingkungan</a:t>
            </a:r>
            <a:endParaRPr lang="en-US"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5842" name="Content Placeholder 1"/>
          <p:cNvSpPr>
            <a:spLocks noGrp="1"/>
          </p:cNvSpPr>
          <p:nvPr>
            <p:ph idx="1"/>
          </p:nvPr>
        </p:nvSpPr>
        <p:spPr>
          <a:xfrm>
            <a:off x="0" y="5000636"/>
            <a:ext cx="9739347" cy="1143008"/>
          </a:xfrm>
        </p:spPr>
        <p:txBody>
          <a:bodyPr/>
          <a:lstStyle/>
          <a:p>
            <a:pPr lvl="1" algn="ctr"/>
            <a:endParaRPr lang="en-US" sz="2000" dirty="0"/>
          </a:p>
          <a:p>
            <a:pPr lvl="1" algn="ctr"/>
            <a:r>
              <a:rPr lang="en-US" sz="2000" dirty="0" err="1"/>
              <a:t>Eksploitasi</a:t>
            </a:r>
            <a:r>
              <a:rPr lang="en-US" sz="2000" dirty="0"/>
              <a:t> </a:t>
            </a:r>
            <a:r>
              <a:rPr lang="en-US" sz="2000" dirty="0" err="1"/>
              <a:t>sumber</a:t>
            </a:r>
            <a:r>
              <a:rPr lang="en-US" sz="2000" dirty="0"/>
              <a:t> </a:t>
            </a:r>
            <a:r>
              <a:rPr lang="en-US" sz="2000" dirty="0" err="1"/>
              <a:t>daya</a:t>
            </a:r>
            <a:r>
              <a:rPr lang="en-US" sz="2000" dirty="0"/>
              <a:t> </a:t>
            </a:r>
            <a:r>
              <a:rPr lang="en-US" sz="2000" dirty="0" err="1"/>
              <a:t>terbarukan</a:t>
            </a:r>
            <a:r>
              <a:rPr lang="en-US" sz="2000" dirty="0"/>
              <a:t> yang </a:t>
            </a:r>
            <a:r>
              <a:rPr lang="en-US" sz="2000" dirty="0" err="1"/>
              <a:t>berlebihan</a:t>
            </a:r>
            <a:endParaRPr lang="en-US" sz="2000" dirty="0"/>
          </a:p>
          <a:p>
            <a:pPr lvl="1" algn="ctr"/>
            <a:r>
              <a:rPr lang="en-US" sz="2000" dirty="0" err="1"/>
              <a:t>Eksploitasi</a:t>
            </a:r>
            <a:r>
              <a:rPr lang="en-US" sz="2000" dirty="0"/>
              <a:t> </a:t>
            </a:r>
            <a:r>
              <a:rPr lang="en-US" sz="2000" dirty="0" err="1"/>
              <a:t>Sumber</a:t>
            </a:r>
            <a:r>
              <a:rPr lang="en-US" sz="2000" dirty="0"/>
              <a:t> </a:t>
            </a:r>
            <a:r>
              <a:rPr lang="en-US" sz="2000" dirty="0" err="1"/>
              <a:t>daya</a:t>
            </a:r>
            <a:r>
              <a:rPr lang="en-US" sz="2000" dirty="0"/>
              <a:t> </a:t>
            </a:r>
            <a:r>
              <a:rPr lang="en-US" sz="2000" dirty="0" err="1"/>
              <a:t>tidak</a:t>
            </a:r>
            <a:r>
              <a:rPr lang="en-US" sz="2000" dirty="0"/>
              <a:t> </a:t>
            </a:r>
            <a:r>
              <a:rPr lang="en-US" sz="2000" dirty="0" err="1"/>
              <a:t>terbarukan</a:t>
            </a:r>
            <a:r>
              <a:rPr lang="en-US" sz="2000" dirty="0"/>
              <a:t> yang </a:t>
            </a:r>
            <a:r>
              <a:rPr lang="en-US" sz="2000" dirty="0" err="1"/>
              <a:t>berlebihan</a:t>
            </a:r>
            <a:endParaRPr lang="en-US" sz="2000" dirty="0"/>
          </a:p>
        </p:txBody>
      </p:sp>
      <p:sp>
        <p:nvSpPr>
          <p:cNvPr id="6" name="Footer Placeholder 5"/>
          <p:cNvSpPr>
            <a:spLocks noGrp="1"/>
          </p:cNvSpPr>
          <p:nvPr>
            <p:ph type="ftr" sz="quarter" idx="11"/>
          </p:nvPr>
        </p:nvSpPr>
        <p:spPr/>
        <p:txBody>
          <a:bodyPr/>
          <a:lstStyle/>
          <a:p>
            <a:pPr>
              <a:defRPr/>
            </a:pPr>
            <a:r>
              <a:rPr lang="id-ID"/>
              <a:t>Identifikasi Aspek dampak 2/Rev 0 © Copyright, Sentral Sistem, April 2019</a:t>
            </a:r>
            <a:endParaRPr lang="en-US" dirty="0"/>
          </a:p>
        </p:txBody>
      </p:sp>
      <p:pic>
        <p:nvPicPr>
          <p:cNvPr id="31752" name="Picture 8" descr="http://musnainimusnaini.files.wordpress.com/2011/05/gfd.jpg"/>
          <p:cNvPicPr>
            <a:picLocks noChangeAspect="1" noChangeArrowheads="1"/>
          </p:cNvPicPr>
          <p:nvPr/>
        </p:nvPicPr>
        <p:blipFill>
          <a:blip r:embed="rId3" cstate="print"/>
          <a:srcRect r="4127" b="4085"/>
          <a:stretch>
            <a:fillRect/>
          </a:stretch>
        </p:blipFill>
        <p:spPr bwMode="auto">
          <a:xfrm>
            <a:off x="5810256" y="2530018"/>
            <a:ext cx="2071702" cy="168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754" name="Picture 10" descr="http://strugglemann.files.wordpress.com/2012/03/pencemaran-tanah-32.jpg"/>
          <p:cNvPicPr>
            <a:picLocks noChangeAspect="1" noChangeArrowheads="1"/>
          </p:cNvPicPr>
          <p:nvPr/>
        </p:nvPicPr>
        <p:blipFill>
          <a:blip r:embed="rId4" cstate="print"/>
          <a:srcRect/>
          <a:stretch>
            <a:fillRect/>
          </a:stretch>
        </p:blipFill>
        <p:spPr bwMode="auto">
          <a:xfrm>
            <a:off x="7881959" y="2530021"/>
            <a:ext cx="1985058" cy="1684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756" name="Picture 12" descr="http://nasrulbintang.files.wordpress.com/2012/01/polusi.jpg"/>
          <p:cNvPicPr>
            <a:picLocks noChangeAspect="1" noChangeArrowheads="1"/>
          </p:cNvPicPr>
          <p:nvPr/>
        </p:nvPicPr>
        <p:blipFill>
          <a:blip r:embed="rId5" cstate="print"/>
          <a:srcRect/>
          <a:stretch>
            <a:fillRect/>
          </a:stretch>
        </p:blipFill>
        <p:spPr bwMode="auto">
          <a:xfrm>
            <a:off x="3881430" y="2530018"/>
            <a:ext cx="1928826" cy="168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758" name="Picture 14" descr="http://www.artikellingkunganhidup.com/wp-content/uploads/2011/11/rembesan.jpg"/>
          <p:cNvPicPr>
            <a:picLocks noChangeAspect="1" noChangeArrowheads="1"/>
          </p:cNvPicPr>
          <p:nvPr/>
        </p:nvPicPr>
        <p:blipFill>
          <a:blip r:embed="rId6" cstate="print"/>
          <a:srcRect/>
          <a:stretch>
            <a:fillRect/>
          </a:stretch>
        </p:blipFill>
        <p:spPr bwMode="auto">
          <a:xfrm>
            <a:off x="1888919" y="2529704"/>
            <a:ext cx="1992512" cy="1685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12"/>
          <p:cNvSpPr/>
          <p:nvPr/>
        </p:nvSpPr>
        <p:spPr>
          <a:xfrm>
            <a:off x="380969" y="1500174"/>
            <a:ext cx="9001188" cy="400110"/>
          </a:xfrm>
          <a:prstGeom prst="rect">
            <a:avLst/>
          </a:prstGeom>
        </p:spPr>
        <p:txBody>
          <a:bodyPr wrap="square">
            <a:spAutoFit/>
          </a:bodyPr>
          <a:lstStyle/>
          <a:p>
            <a:pPr>
              <a:buFont typeface="Wingdings 3" pitchFamily="18" charset="2"/>
              <a:buNone/>
            </a:pPr>
            <a:r>
              <a:rPr lang="en-US" dirty="0" err="1"/>
              <a:t>Aspek</a:t>
            </a:r>
            <a:r>
              <a:rPr lang="en-US" dirty="0"/>
              <a:t> </a:t>
            </a:r>
            <a:r>
              <a:rPr lang="en-US" dirty="0" err="1"/>
              <a:t>lingkungan</a:t>
            </a:r>
            <a:r>
              <a:rPr lang="en-US" dirty="0"/>
              <a:t> </a:t>
            </a:r>
            <a:r>
              <a:rPr lang="en-US" dirty="0" err="1"/>
              <a:t>penting</a:t>
            </a:r>
            <a:r>
              <a:rPr lang="en-US" dirty="0"/>
              <a:t> yang </a:t>
            </a:r>
            <a:r>
              <a:rPr lang="en-US" dirty="0" err="1"/>
              <a:t>bisa</a:t>
            </a:r>
            <a:r>
              <a:rPr lang="en-US" dirty="0"/>
              <a:t> </a:t>
            </a:r>
            <a:r>
              <a:rPr lang="en-US" dirty="0" err="1"/>
              <a:t>berdampak</a:t>
            </a:r>
            <a:r>
              <a:rPr lang="en-US" dirty="0"/>
              <a:t> </a:t>
            </a:r>
            <a:r>
              <a:rPr lang="en-US" dirty="0" err="1"/>
              <a:t>pada</a:t>
            </a:r>
            <a:r>
              <a:rPr lang="en-US" dirty="0"/>
              <a:t> </a:t>
            </a:r>
            <a:r>
              <a:rPr lang="en-US" b="1" u="sng" dirty="0" err="1">
                <a:effectLst>
                  <a:outerShdw blurRad="38100" dist="38100" dir="2700000" algn="tl">
                    <a:srgbClr val="000000">
                      <a:alpha val="43137"/>
                    </a:srgbClr>
                  </a:outerShdw>
                </a:effectLst>
              </a:rPr>
              <a:t>Pencemaran</a:t>
            </a:r>
            <a:r>
              <a:rPr lang="en-US" b="1" dirty="0"/>
              <a:t> </a:t>
            </a:r>
          </a:p>
        </p:txBody>
      </p:sp>
      <p:sp>
        <p:nvSpPr>
          <p:cNvPr id="15" name="TextBox 14"/>
          <p:cNvSpPr txBox="1"/>
          <p:nvPr/>
        </p:nvSpPr>
        <p:spPr>
          <a:xfrm>
            <a:off x="5039588" y="2571746"/>
            <a:ext cx="699230" cy="276999"/>
          </a:xfrm>
          <a:prstGeom prst="rect">
            <a:avLst/>
          </a:prstGeom>
          <a:noFill/>
        </p:spPr>
        <p:txBody>
          <a:bodyPr wrap="none" rtlCol="0">
            <a:spAutoFit/>
          </a:bodyPr>
          <a:lstStyle/>
          <a:p>
            <a:r>
              <a:rPr lang="en-US" sz="1200" b="1" dirty="0" err="1"/>
              <a:t>Udara</a:t>
            </a:r>
            <a:endParaRPr lang="en-US" sz="1200" b="1" dirty="0"/>
          </a:p>
        </p:txBody>
      </p:sp>
      <p:sp>
        <p:nvSpPr>
          <p:cNvPr id="16" name="TextBox 15"/>
          <p:cNvSpPr txBox="1"/>
          <p:nvPr/>
        </p:nvSpPr>
        <p:spPr>
          <a:xfrm>
            <a:off x="7098466" y="2580499"/>
            <a:ext cx="712054" cy="276999"/>
          </a:xfrm>
          <a:prstGeom prst="rect">
            <a:avLst/>
          </a:prstGeom>
          <a:noFill/>
        </p:spPr>
        <p:txBody>
          <a:bodyPr wrap="none" rtlCol="0">
            <a:spAutoFit/>
          </a:bodyPr>
          <a:lstStyle/>
          <a:p>
            <a:r>
              <a:rPr lang="en-US" sz="1200" b="1" dirty="0"/>
              <a:t>Tanah</a:t>
            </a:r>
          </a:p>
        </p:txBody>
      </p:sp>
      <p:sp>
        <p:nvSpPr>
          <p:cNvPr id="17" name="TextBox 16"/>
          <p:cNvSpPr txBox="1"/>
          <p:nvPr/>
        </p:nvSpPr>
        <p:spPr>
          <a:xfrm>
            <a:off x="8541525" y="2571746"/>
            <a:ext cx="1364476" cy="276999"/>
          </a:xfrm>
          <a:prstGeom prst="rect">
            <a:avLst/>
          </a:prstGeom>
          <a:noFill/>
        </p:spPr>
        <p:txBody>
          <a:bodyPr wrap="none" rtlCol="0">
            <a:spAutoFit/>
          </a:bodyPr>
          <a:lstStyle/>
          <a:p>
            <a:r>
              <a:rPr lang="en-US" sz="1200" b="1" dirty="0" err="1"/>
              <a:t>Mahluk</a:t>
            </a:r>
            <a:r>
              <a:rPr lang="en-US" sz="1200" b="1" dirty="0"/>
              <a:t> </a:t>
            </a:r>
            <a:r>
              <a:rPr lang="en-US" sz="1200" b="1" dirty="0" err="1"/>
              <a:t>Hidup</a:t>
            </a:r>
            <a:endParaRPr lang="en-US" sz="1200" b="1" dirty="0"/>
          </a:p>
        </p:txBody>
      </p:sp>
      <p:sp>
        <p:nvSpPr>
          <p:cNvPr id="18" name="Rectangle 17"/>
          <p:cNvSpPr/>
          <p:nvPr/>
        </p:nvSpPr>
        <p:spPr>
          <a:xfrm>
            <a:off x="0" y="4714884"/>
            <a:ext cx="9906000" cy="400110"/>
          </a:xfrm>
          <a:prstGeom prst="rect">
            <a:avLst/>
          </a:prstGeom>
        </p:spPr>
        <p:txBody>
          <a:bodyPr wrap="square">
            <a:spAutoFit/>
          </a:bodyPr>
          <a:lstStyle/>
          <a:p>
            <a:pPr algn="ctr"/>
            <a:r>
              <a:rPr lang="en-US" dirty="0" err="1"/>
              <a:t>Eksp</a:t>
            </a:r>
            <a:r>
              <a:rPr lang="id-ID" dirty="0"/>
              <a:t>l</a:t>
            </a:r>
            <a:r>
              <a:rPr lang="en-US" dirty="0" err="1"/>
              <a:t>oitasi</a:t>
            </a:r>
            <a:r>
              <a:rPr lang="en-US" dirty="0"/>
              <a:t> </a:t>
            </a:r>
            <a:r>
              <a:rPr lang="en-US" dirty="0" err="1"/>
              <a:t>sumber</a:t>
            </a:r>
            <a:r>
              <a:rPr lang="en-US" dirty="0"/>
              <a:t> </a:t>
            </a:r>
            <a:r>
              <a:rPr lang="en-US" dirty="0" err="1"/>
              <a:t>daya</a:t>
            </a:r>
            <a:r>
              <a:rPr lang="en-US" dirty="0"/>
              <a:t> </a:t>
            </a:r>
            <a:r>
              <a:rPr lang="en-US" dirty="0" err="1"/>
              <a:t>alam</a:t>
            </a:r>
            <a:r>
              <a:rPr lang="en-US" dirty="0"/>
              <a:t> </a:t>
            </a:r>
            <a:r>
              <a:rPr lang="en-US" dirty="0" err="1"/>
              <a:t>sehingga</a:t>
            </a:r>
            <a:r>
              <a:rPr lang="en-US" dirty="0"/>
              <a:t> </a:t>
            </a:r>
            <a:r>
              <a:rPr lang="en-US" dirty="0" err="1"/>
              <a:t>daya</a:t>
            </a:r>
            <a:r>
              <a:rPr lang="en-US" dirty="0"/>
              <a:t> </a:t>
            </a:r>
            <a:r>
              <a:rPr lang="en-US" dirty="0" err="1"/>
              <a:t>lingkungan</a:t>
            </a:r>
            <a:r>
              <a:rPr lang="en-US" dirty="0"/>
              <a:t> </a:t>
            </a:r>
            <a:r>
              <a:rPr lang="en-US" dirty="0" err="1"/>
              <a:t>terlampui</a:t>
            </a:r>
            <a:r>
              <a:rPr lang="en-US" dirty="0"/>
              <a:t> </a:t>
            </a:r>
          </a:p>
        </p:txBody>
      </p:sp>
      <p:pic>
        <p:nvPicPr>
          <p:cNvPr id="31760" name="Picture 16" descr="http://2.bp.blogspot.com/_pKrVAxJ43qA/TD13y1Nn2fI/AAAAAAAAADU/sLc26m-BU_s/s320/waterpoll.jpg"/>
          <p:cNvPicPr>
            <a:picLocks noChangeAspect="1" noChangeArrowheads="1"/>
          </p:cNvPicPr>
          <p:nvPr/>
        </p:nvPicPr>
        <p:blipFill>
          <a:blip r:embed="rId7" cstate="print"/>
          <a:srcRect/>
          <a:stretch>
            <a:fillRect/>
          </a:stretch>
        </p:blipFill>
        <p:spPr bwMode="auto">
          <a:xfrm>
            <a:off x="42041" y="2500306"/>
            <a:ext cx="1828263" cy="168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p:cNvSpPr txBox="1"/>
          <p:nvPr/>
        </p:nvSpPr>
        <p:spPr>
          <a:xfrm>
            <a:off x="1374994" y="2580499"/>
            <a:ext cx="434734" cy="276999"/>
          </a:xfrm>
          <a:prstGeom prst="rect">
            <a:avLst/>
          </a:prstGeom>
          <a:noFill/>
        </p:spPr>
        <p:txBody>
          <a:bodyPr wrap="none" rtlCol="0">
            <a:spAutoFit/>
          </a:bodyPr>
          <a:lstStyle/>
          <a:p>
            <a:r>
              <a:rPr lang="en-US" sz="1200" b="1" dirty="0">
                <a:solidFill>
                  <a:schemeClr val="bg1"/>
                </a:solidFill>
              </a:rPr>
              <a:t>Air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 name="Oval 22"/>
          <p:cNvSpPr/>
          <p:nvPr/>
        </p:nvSpPr>
        <p:spPr>
          <a:xfrm>
            <a:off x="1309662" y="1857366"/>
            <a:ext cx="3214709" cy="279559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6867" name="Picture 7" descr="ENRGY105"/>
          <p:cNvPicPr>
            <a:picLocks noChangeAspect="1" noChangeArrowheads="1"/>
          </p:cNvPicPr>
          <p:nvPr/>
        </p:nvPicPr>
        <p:blipFill>
          <a:blip r:embed="rId2" cstate="print"/>
          <a:srcRect/>
          <a:stretch>
            <a:fillRect/>
          </a:stretch>
        </p:blipFill>
        <p:spPr bwMode="auto">
          <a:xfrm>
            <a:off x="141352" y="1428736"/>
            <a:ext cx="4097269" cy="4000528"/>
          </a:xfrm>
          <a:prstGeom prst="rect">
            <a:avLst/>
          </a:prstGeom>
          <a:noFill/>
          <a:ln w="9525">
            <a:noFill/>
            <a:miter lim="800000"/>
            <a:headEnd/>
            <a:tailEnd/>
          </a:ln>
        </p:spPr>
      </p:pic>
      <p:sp>
        <p:nvSpPr>
          <p:cNvPr id="22" name="Text Box 4"/>
          <p:cNvSpPr txBox="1">
            <a:spLocks noChangeArrowheads="1"/>
          </p:cNvSpPr>
          <p:nvPr/>
        </p:nvSpPr>
        <p:spPr bwMode="auto">
          <a:xfrm>
            <a:off x="0" y="0"/>
            <a:ext cx="9906000" cy="523220"/>
          </a:xfrm>
          <a:prstGeom prst="rect">
            <a:avLst/>
          </a:prstGeom>
          <a:solidFill>
            <a:schemeClr val="accent3">
              <a:lumMod val="75000"/>
            </a:schemeClr>
          </a:solidFill>
          <a:ln w="9525">
            <a:noFill/>
            <a:miter lim="800000"/>
            <a:headEnd/>
            <a:tailEnd/>
          </a:ln>
        </p:spPr>
        <p:txBody>
          <a:bodyPr wrap="square">
            <a:spAutoFit/>
          </a:bodyPr>
          <a:lstStyle/>
          <a:p>
            <a:pPr algn="ctr">
              <a:spcBef>
                <a:spcPct val="50000"/>
              </a:spcBef>
              <a:defRPr/>
            </a:pPr>
            <a:r>
              <a:rPr lang="en-US" sz="2800" dirty="0" err="1">
                <a:solidFill>
                  <a:schemeClr val="bg1"/>
                </a:solidFill>
                <a:latin typeface="Forte" pitchFamily="66" charset="0"/>
              </a:rPr>
              <a:t>Contoh</a:t>
            </a:r>
            <a:r>
              <a:rPr lang="en-US" sz="2800" dirty="0">
                <a:solidFill>
                  <a:schemeClr val="bg1"/>
                </a:solidFill>
                <a:latin typeface="Forte" pitchFamily="66" charset="0"/>
              </a:rPr>
              <a:t> </a:t>
            </a:r>
            <a:r>
              <a:rPr lang="en-US" sz="2800" dirty="0" err="1">
                <a:solidFill>
                  <a:schemeClr val="bg1"/>
                </a:solidFill>
                <a:latin typeface="Forte" pitchFamily="66" charset="0"/>
              </a:rPr>
              <a:t>Aspek</a:t>
            </a:r>
            <a:r>
              <a:rPr lang="en-US" sz="2800" dirty="0">
                <a:solidFill>
                  <a:schemeClr val="bg1"/>
                </a:solidFill>
                <a:latin typeface="Forte" pitchFamily="66" charset="0"/>
              </a:rPr>
              <a:t> </a:t>
            </a:r>
            <a:r>
              <a:rPr lang="en-US" sz="2800" dirty="0" err="1">
                <a:solidFill>
                  <a:schemeClr val="bg1"/>
                </a:solidFill>
                <a:latin typeface="Forte" pitchFamily="66" charset="0"/>
              </a:rPr>
              <a:t>Lingkungan</a:t>
            </a:r>
            <a:endParaRPr lang="en-US" sz="2800" dirty="0">
              <a:solidFill>
                <a:schemeClr val="bg1"/>
              </a:solidFill>
              <a:latin typeface="Forte" pitchFamily="66" charset="0"/>
            </a:endParaRPr>
          </a:p>
        </p:txBody>
      </p:sp>
      <p:sp>
        <p:nvSpPr>
          <p:cNvPr id="36872" name="TextBox 23"/>
          <p:cNvSpPr txBox="1">
            <a:spLocks noChangeArrowheads="1"/>
          </p:cNvSpPr>
          <p:nvPr/>
        </p:nvSpPr>
        <p:spPr bwMode="auto">
          <a:xfrm>
            <a:off x="0" y="5345685"/>
            <a:ext cx="4738686" cy="369332"/>
          </a:xfrm>
          <a:prstGeom prst="rect">
            <a:avLst/>
          </a:prstGeom>
          <a:noFill/>
          <a:ln w="9525">
            <a:noFill/>
            <a:miter lim="800000"/>
            <a:headEnd/>
            <a:tailEnd/>
          </a:ln>
        </p:spPr>
        <p:txBody>
          <a:bodyPr wrap="square">
            <a:spAutoFit/>
          </a:bodyPr>
          <a:lstStyle/>
          <a:p>
            <a:pPr algn="ctr"/>
            <a:r>
              <a:rPr lang="en-US" sz="1800" b="1" u="sng" dirty="0" err="1"/>
              <a:t>Aktivitas</a:t>
            </a:r>
            <a:r>
              <a:rPr lang="en-US" sz="1800" b="1" u="sng" dirty="0"/>
              <a:t> </a:t>
            </a:r>
            <a:r>
              <a:rPr lang="en-US" sz="1800" b="1" u="sng" dirty="0" err="1"/>
              <a:t>Pengisian</a:t>
            </a:r>
            <a:r>
              <a:rPr lang="en-US" sz="1800" b="1" u="sng" dirty="0"/>
              <a:t> </a:t>
            </a:r>
            <a:r>
              <a:rPr lang="en-US" sz="1800" b="1" u="sng" dirty="0" err="1"/>
              <a:t>oli</a:t>
            </a:r>
            <a:r>
              <a:rPr lang="en-US" sz="1800" b="1" u="sng" dirty="0"/>
              <a:t> </a:t>
            </a:r>
            <a:r>
              <a:rPr lang="en-US" sz="1800" b="1" u="sng" dirty="0" err="1"/>
              <a:t>pada</a:t>
            </a:r>
            <a:r>
              <a:rPr lang="en-US" sz="1800" b="1" u="sng" dirty="0"/>
              <a:t> </a:t>
            </a:r>
            <a:r>
              <a:rPr lang="en-US" sz="1800" b="1" u="sng" dirty="0" err="1"/>
              <a:t>mesin</a:t>
            </a:r>
            <a:endParaRPr lang="en-US" sz="1800" b="1" u="sng" dirty="0"/>
          </a:p>
        </p:txBody>
      </p:sp>
      <p:pic>
        <p:nvPicPr>
          <p:cNvPr id="26" name="Picture 25" descr="ceceran oli.JPG"/>
          <p:cNvPicPr>
            <a:picLocks noChangeAspect="1"/>
          </p:cNvPicPr>
          <p:nvPr/>
        </p:nvPicPr>
        <p:blipFill>
          <a:blip r:embed="rId3" cstate="print"/>
          <a:stretch>
            <a:fillRect/>
          </a:stretch>
        </p:blipFill>
        <p:spPr>
          <a:xfrm>
            <a:off x="5529064" y="1772818"/>
            <a:ext cx="1680186" cy="14401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6874" name="TextBox 26"/>
          <p:cNvSpPr txBox="1">
            <a:spLocks noChangeArrowheads="1"/>
          </p:cNvSpPr>
          <p:nvPr/>
        </p:nvSpPr>
        <p:spPr bwMode="auto">
          <a:xfrm>
            <a:off x="6897689" y="2205038"/>
            <a:ext cx="2447925" cy="400050"/>
          </a:xfrm>
          <a:prstGeom prst="rect">
            <a:avLst/>
          </a:prstGeom>
          <a:noFill/>
          <a:ln w="9525">
            <a:noFill/>
            <a:miter lim="800000"/>
            <a:headEnd/>
            <a:tailEnd/>
          </a:ln>
        </p:spPr>
        <p:txBody>
          <a:bodyPr>
            <a:spAutoFit/>
          </a:bodyPr>
          <a:lstStyle/>
          <a:p>
            <a:pPr algn="ctr"/>
            <a:r>
              <a:rPr lang="en-US"/>
              <a:t>Ceceran oli</a:t>
            </a:r>
          </a:p>
        </p:txBody>
      </p:sp>
      <p:pic>
        <p:nvPicPr>
          <p:cNvPr id="31" name="Picture 30" descr="majun kontaminasi.JPG"/>
          <p:cNvPicPr>
            <a:picLocks noChangeAspect="1"/>
          </p:cNvPicPr>
          <p:nvPr/>
        </p:nvPicPr>
        <p:blipFill>
          <a:blip r:embed="rId4" cstate="print"/>
          <a:stretch>
            <a:fillRect/>
          </a:stretch>
        </p:blipFill>
        <p:spPr>
          <a:xfrm>
            <a:off x="5529064" y="4293096"/>
            <a:ext cx="1673913" cy="13681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6877" name="TextBox 32"/>
          <p:cNvSpPr txBox="1">
            <a:spLocks noChangeArrowheads="1"/>
          </p:cNvSpPr>
          <p:nvPr/>
        </p:nvSpPr>
        <p:spPr bwMode="auto">
          <a:xfrm>
            <a:off x="6969125" y="4724402"/>
            <a:ext cx="2520950" cy="708025"/>
          </a:xfrm>
          <a:prstGeom prst="rect">
            <a:avLst/>
          </a:prstGeom>
          <a:noFill/>
          <a:ln w="9525">
            <a:noFill/>
            <a:miter lim="800000"/>
            <a:headEnd/>
            <a:tailEnd/>
          </a:ln>
        </p:spPr>
        <p:txBody>
          <a:bodyPr>
            <a:spAutoFit/>
          </a:bodyPr>
          <a:lstStyle/>
          <a:p>
            <a:pPr algn="ctr"/>
            <a:r>
              <a:rPr lang="en-US"/>
              <a:t>Limbah majun terkontaminsi </a:t>
            </a:r>
          </a:p>
        </p:txBody>
      </p:sp>
      <p:sp>
        <p:nvSpPr>
          <p:cNvPr id="34" name="Rectangle 33"/>
          <p:cNvSpPr/>
          <p:nvPr/>
        </p:nvSpPr>
        <p:spPr>
          <a:xfrm>
            <a:off x="7167578" y="3357562"/>
            <a:ext cx="1931939" cy="707886"/>
          </a:xfrm>
          <a:prstGeom prst="rect">
            <a:avLst/>
          </a:prstGeom>
          <a:noFill/>
        </p:spPr>
        <p:txBody>
          <a:bodyPr wrap="none">
            <a:spAutoFit/>
          </a:bodyPr>
          <a:lstStyle/>
          <a:p>
            <a:pPr algn="ctr">
              <a:defRPr/>
            </a:pPr>
            <a:r>
              <a:rPr lang="en-US" sz="40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Aspek</a:t>
            </a:r>
            <a:endPar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 name="Oval 34"/>
          <p:cNvSpPr/>
          <p:nvPr/>
        </p:nvSpPr>
        <p:spPr>
          <a:xfrm>
            <a:off x="5024439" y="1125538"/>
            <a:ext cx="4681537" cy="51831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Footer Placeholder 15"/>
          <p:cNvSpPr>
            <a:spLocks noGrp="1"/>
          </p:cNvSpPr>
          <p:nvPr>
            <p:ph type="ftr" sz="quarter" idx="11"/>
          </p:nvPr>
        </p:nvSpPr>
        <p:spPr/>
        <p:txBody>
          <a:bodyPr/>
          <a:lstStyle/>
          <a:p>
            <a:pPr>
              <a:defRPr/>
            </a:pPr>
            <a:r>
              <a:rPr lang="en-US"/>
              <a:t>Identifikasi Aspek dampak 2/Rev 0 © Copyright, Sentral Sistem, April 2019</a:t>
            </a:r>
            <a:endParaRPr lang="en-US" dirty="0"/>
          </a:p>
        </p:txBody>
      </p:sp>
      <p:pic>
        <p:nvPicPr>
          <p:cNvPr id="36868" name="Picture 17" descr="forward"/>
          <p:cNvPicPr>
            <a:picLocks noChangeAspect="1" noChangeArrowheads="1" noCrop="1"/>
          </p:cNvPicPr>
          <p:nvPr/>
        </p:nvPicPr>
        <p:blipFill>
          <a:blip r:embed="rId5" cstate="print"/>
          <a:srcRect/>
          <a:stretch>
            <a:fillRect/>
          </a:stretch>
        </p:blipFill>
        <p:spPr bwMode="auto">
          <a:xfrm rot="-1186219">
            <a:off x="4219575" y="2803525"/>
            <a:ext cx="1276350" cy="541338"/>
          </a:xfrm>
          <a:prstGeom prst="rect">
            <a:avLst/>
          </a:prstGeom>
          <a:noFill/>
          <a:ln w="9525">
            <a:noFill/>
            <a:miter lim="800000"/>
            <a:headEnd/>
            <a:tailEnd/>
          </a:ln>
        </p:spPr>
      </p:pic>
      <p:pic>
        <p:nvPicPr>
          <p:cNvPr id="36876" name="Picture 17" descr="forward"/>
          <p:cNvPicPr>
            <a:picLocks noChangeAspect="1" noChangeArrowheads="1" noCrop="1"/>
          </p:cNvPicPr>
          <p:nvPr/>
        </p:nvPicPr>
        <p:blipFill>
          <a:blip r:embed="rId5" cstate="print"/>
          <a:srcRect/>
          <a:stretch>
            <a:fillRect/>
          </a:stretch>
        </p:blipFill>
        <p:spPr bwMode="auto">
          <a:xfrm rot="1102869">
            <a:off x="4284663" y="4267200"/>
            <a:ext cx="1295400" cy="541338"/>
          </a:xfrm>
          <a:prstGeom prst="rect">
            <a:avLst/>
          </a:prstGeom>
          <a:noFill/>
          <a:ln w="9525">
            <a:noFill/>
            <a:miter lim="800000"/>
            <a:headEnd/>
            <a:tailEnd/>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http://www.greenpassport.us/wp-content/uploads/2013/03/pollution-prevention.jpg"/>
          <p:cNvPicPr>
            <a:picLocks noChangeAspect="1" noChangeArrowheads="1"/>
          </p:cNvPicPr>
          <p:nvPr/>
        </p:nvPicPr>
        <p:blipFill>
          <a:blip r:embed="rId2" cstate="print"/>
          <a:srcRect/>
          <a:stretch>
            <a:fillRect/>
          </a:stretch>
        </p:blipFill>
        <p:spPr bwMode="auto">
          <a:xfrm>
            <a:off x="0" y="0"/>
            <a:ext cx="9906000" cy="6858000"/>
          </a:xfrm>
          <a:prstGeom prst="rect">
            <a:avLst/>
          </a:prstGeom>
          <a:noFill/>
        </p:spPr>
      </p:pic>
      <p:sp>
        <p:nvSpPr>
          <p:cNvPr id="37891" name="Content Placeholder 2"/>
          <p:cNvSpPr>
            <a:spLocks noGrp="1"/>
          </p:cNvSpPr>
          <p:nvPr>
            <p:ph idx="1"/>
          </p:nvPr>
        </p:nvSpPr>
        <p:spPr>
          <a:xfrm>
            <a:off x="0" y="4000504"/>
            <a:ext cx="9906000" cy="1928826"/>
          </a:xfrm>
          <a:solidFill>
            <a:schemeClr val="tx1">
              <a:alpha val="44000"/>
            </a:schemeClr>
          </a:solidFill>
        </p:spPr>
        <p:txBody>
          <a:bodyPr>
            <a:normAutofit fontScale="92500" lnSpcReduction="20000"/>
          </a:bodyPr>
          <a:lstStyle/>
          <a:p>
            <a:pPr algn="ctr" eaLnBrk="1" hangingPunct="1">
              <a:buFont typeface="Wingdings" pitchFamily="2" charset="2"/>
              <a:buNone/>
            </a:pPr>
            <a:endParaRPr lang="en-US" sz="2000" dirty="0">
              <a:solidFill>
                <a:schemeClr val="bg1"/>
              </a:solidFill>
              <a:latin typeface="Arial Black" pitchFamily="34" charset="0"/>
            </a:endParaRPr>
          </a:p>
          <a:p>
            <a:pPr algn="ctr" eaLnBrk="1" hangingPunct="1">
              <a:buFont typeface="Wingdings" pitchFamily="2" charset="2"/>
              <a:buNone/>
            </a:pPr>
            <a:r>
              <a:rPr lang="en-US" sz="2000" dirty="0">
                <a:solidFill>
                  <a:schemeClr val="bg1"/>
                </a:solidFill>
                <a:latin typeface="Arial Black" pitchFamily="34" charset="0"/>
              </a:rPr>
              <a:t>“</a:t>
            </a:r>
            <a:r>
              <a:rPr lang="en-US" sz="2000" dirty="0" err="1">
                <a:solidFill>
                  <a:schemeClr val="bg1"/>
                </a:solidFill>
                <a:latin typeface="Arial Black" pitchFamily="34" charset="0"/>
              </a:rPr>
              <a:t>Setiap</a:t>
            </a:r>
            <a:r>
              <a:rPr lang="en-US" sz="2000" dirty="0">
                <a:solidFill>
                  <a:schemeClr val="bg1"/>
                </a:solidFill>
                <a:latin typeface="Arial Black" pitchFamily="34" charset="0"/>
              </a:rPr>
              <a:t> </a:t>
            </a:r>
            <a:r>
              <a:rPr lang="en-US" sz="2000" dirty="0" err="1">
                <a:solidFill>
                  <a:srgbClr val="FFC000"/>
                </a:solidFill>
                <a:latin typeface="Arial Black" pitchFamily="34" charset="0"/>
              </a:rPr>
              <a:t>Perubahan</a:t>
            </a:r>
            <a:r>
              <a:rPr lang="en-US" sz="2000" dirty="0">
                <a:solidFill>
                  <a:schemeClr val="bg1"/>
                </a:solidFill>
                <a:latin typeface="Arial Black" pitchFamily="34" charset="0"/>
              </a:rPr>
              <a:t> </a:t>
            </a:r>
            <a:r>
              <a:rPr lang="en-US" sz="2000" dirty="0" err="1">
                <a:solidFill>
                  <a:schemeClr val="bg1"/>
                </a:solidFill>
                <a:latin typeface="Arial Black" pitchFamily="34" charset="0"/>
              </a:rPr>
              <a:t>pada</a:t>
            </a:r>
            <a:r>
              <a:rPr lang="en-US" sz="2000" dirty="0">
                <a:solidFill>
                  <a:schemeClr val="bg1"/>
                </a:solidFill>
                <a:latin typeface="Arial Black" pitchFamily="34" charset="0"/>
              </a:rPr>
              <a:t> </a:t>
            </a:r>
            <a:r>
              <a:rPr lang="en-US" sz="2000" dirty="0" err="1">
                <a:solidFill>
                  <a:schemeClr val="bg1"/>
                </a:solidFill>
                <a:latin typeface="Arial Black" pitchFamily="34" charset="0"/>
              </a:rPr>
              <a:t>lingkungan</a:t>
            </a:r>
            <a:r>
              <a:rPr lang="en-US" sz="2000" dirty="0">
                <a:solidFill>
                  <a:schemeClr val="bg1"/>
                </a:solidFill>
                <a:latin typeface="Arial Black" pitchFamily="34" charset="0"/>
              </a:rPr>
              <a:t>, </a:t>
            </a:r>
          </a:p>
          <a:p>
            <a:pPr algn="ctr" eaLnBrk="1" hangingPunct="1">
              <a:buFont typeface="Wingdings" pitchFamily="2" charset="2"/>
              <a:buNone/>
            </a:pPr>
            <a:r>
              <a:rPr lang="en-US" sz="2000" dirty="0">
                <a:solidFill>
                  <a:schemeClr val="bg1"/>
                </a:solidFill>
                <a:latin typeface="Arial Black" pitchFamily="34" charset="0"/>
              </a:rPr>
              <a:t>  </a:t>
            </a:r>
            <a:r>
              <a:rPr lang="en-US" sz="2000" dirty="0" err="1">
                <a:solidFill>
                  <a:schemeClr val="bg1"/>
                </a:solidFill>
                <a:latin typeface="Arial Black" pitchFamily="34" charset="0"/>
              </a:rPr>
              <a:t>baik</a:t>
            </a:r>
            <a:r>
              <a:rPr lang="en-US" sz="2000" dirty="0">
                <a:solidFill>
                  <a:schemeClr val="bg1"/>
                </a:solidFill>
                <a:latin typeface="Arial Black" pitchFamily="34" charset="0"/>
              </a:rPr>
              <a:t> </a:t>
            </a:r>
            <a:r>
              <a:rPr lang="en-US" sz="2000" dirty="0" err="1">
                <a:solidFill>
                  <a:schemeClr val="bg1"/>
                </a:solidFill>
                <a:latin typeface="Arial Black" pitchFamily="34" charset="0"/>
              </a:rPr>
              <a:t>menguntungkan</a:t>
            </a:r>
            <a:r>
              <a:rPr lang="en-US" sz="2000" dirty="0">
                <a:solidFill>
                  <a:schemeClr val="bg1"/>
                </a:solidFill>
                <a:latin typeface="Arial Black" pitchFamily="34" charset="0"/>
              </a:rPr>
              <a:t> </a:t>
            </a:r>
            <a:r>
              <a:rPr lang="en-US" sz="2000" dirty="0" err="1">
                <a:solidFill>
                  <a:schemeClr val="bg1"/>
                </a:solidFill>
                <a:latin typeface="Arial Black" pitchFamily="34" charset="0"/>
              </a:rPr>
              <a:t>maupun</a:t>
            </a:r>
            <a:r>
              <a:rPr lang="en-US" sz="2000" dirty="0">
                <a:solidFill>
                  <a:schemeClr val="bg1"/>
                </a:solidFill>
                <a:latin typeface="Arial Black" pitchFamily="34" charset="0"/>
              </a:rPr>
              <a:t>   </a:t>
            </a:r>
            <a:r>
              <a:rPr lang="en-US" sz="2000" dirty="0" err="1">
                <a:solidFill>
                  <a:schemeClr val="bg1"/>
                </a:solidFill>
                <a:latin typeface="Arial Black" pitchFamily="34" charset="0"/>
              </a:rPr>
              <a:t>merugikan</a:t>
            </a:r>
            <a:r>
              <a:rPr lang="en-US" sz="2000" dirty="0">
                <a:solidFill>
                  <a:schemeClr val="bg1"/>
                </a:solidFill>
                <a:latin typeface="Arial Black" pitchFamily="34" charset="0"/>
              </a:rPr>
              <a:t> yang </a:t>
            </a:r>
            <a:r>
              <a:rPr lang="en-US" sz="2000" dirty="0" err="1">
                <a:solidFill>
                  <a:schemeClr val="bg1"/>
                </a:solidFill>
                <a:latin typeface="Arial Black" pitchFamily="34" charset="0"/>
              </a:rPr>
              <a:t>secara</a:t>
            </a:r>
            <a:r>
              <a:rPr lang="en-US" sz="2000" dirty="0">
                <a:solidFill>
                  <a:schemeClr val="bg1"/>
                </a:solidFill>
                <a:latin typeface="Arial Black" pitchFamily="34" charset="0"/>
              </a:rPr>
              <a:t> </a:t>
            </a:r>
            <a:r>
              <a:rPr lang="en-US" sz="2000" dirty="0" err="1">
                <a:solidFill>
                  <a:schemeClr val="bg1"/>
                </a:solidFill>
                <a:latin typeface="Arial Black" pitchFamily="34" charset="0"/>
              </a:rPr>
              <a:t>keseluruhan</a:t>
            </a:r>
            <a:endParaRPr lang="en-US" sz="2000" dirty="0">
              <a:solidFill>
                <a:schemeClr val="bg1"/>
              </a:solidFill>
              <a:latin typeface="Arial Black" pitchFamily="34" charset="0"/>
            </a:endParaRPr>
          </a:p>
          <a:p>
            <a:pPr algn="ctr" eaLnBrk="1" hangingPunct="1">
              <a:buFont typeface="Wingdings" pitchFamily="2" charset="2"/>
              <a:buNone/>
            </a:pPr>
            <a:r>
              <a:rPr lang="en-US" sz="2000" dirty="0">
                <a:solidFill>
                  <a:schemeClr val="bg1"/>
                </a:solidFill>
                <a:latin typeface="Arial Black" pitchFamily="34" charset="0"/>
              </a:rPr>
              <a:t>  </a:t>
            </a:r>
            <a:r>
              <a:rPr lang="en-US" sz="2000" dirty="0" err="1">
                <a:solidFill>
                  <a:schemeClr val="bg1"/>
                </a:solidFill>
                <a:latin typeface="Arial Black" pitchFamily="34" charset="0"/>
              </a:rPr>
              <a:t>atau</a:t>
            </a:r>
            <a:r>
              <a:rPr lang="en-US" sz="2000" dirty="0">
                <a:solidFill>
                  <a:schemeClr val="bg1"/>
                </a:solidFill>
                <a:latin typeface="Arial Black" pitchFamily="34" charset="0"/>
              </a:rPr>
              <a:t> </a:t>
            </a:r>
            <a:r>
              <a:rPr lang="en-US" sz="2000" dirty="0" err="1">
                <a:solidFill>
                  <a:schemeClr val="bg1"/>
                </a:solidFill>
                <a:latin typeface="Arial Black" pitchFamily="34" charset="0"/>
              </a:rPr>
              <a:t>sebagiannya</a:t>
            </a:r>
            <a:r>
              <a:rPr lang="en-US" sz="2000" dirty="0">
                <a:solidFill>
                  <a:schemeClr val="bg1"/>
                </a:solidFill>
                <a:latin typeface="Arial Black" pitchFamily="34" charset="0"/>
              </a:rPr>
              <a:t> </a:t>
            </a:r>
            <a:r>
              <a:rPr lang="en-US" sz="2000" dirty="0" err="1">
                <a:solidFill>
                  <a:schemeClr val="bg1"/>
                </a:solidFill>
                <a:latin typeface="Arial Black" pitchFamily="34" charset="0"/>
              </a:rPr>
              <a:t>disebabkan</a:t>
            </a:r>
            <a:r>
              <a:rPr lang="en-US" sz="2000" dirty="0">
                <a:solidFill>
                  <a:schemeClr val="bg1"/>
                </a:solidFill>
                <a:latin typeface="Arial Black" pitchFamily="34" charset="0"/>
              </a:rPr>
              <a:t> </a:t>
            </a:r>
            <a:r>
              <a:rPr lang="en-US" sz="2000" dirty="0" err="1">
                <a:solidFill>
                  <a:schemeClr val="bg1"/>
                </a:solidFill>
                <a:latin typeface="Arial Black" pitchFamily="34" charset="0"/>
              </a:rPr>
              <a:t>oleh</a:t>
            </a:r>
            <a:r>
              <a:rPr lang="en-US" sz="2000" dirty="0">
                <a:solidFill>
                  <a:schemeClr val="bg1"/>
                </a:solidFill>
                <a:latin typeface="Arial Black" pitchFamily="34" charset="0"/>
              </a:rPr>
              <a:t>  </a:t>
            </a:r>
            <a:r>
              <a:rPr lang="en-US" sz="2000" dirty="0" err="1">
                <a:solidFill>
                  <a:schemeClr val="bg1"/>
                </a:solidFill>
                <a:latin typeface="Arial Black" pitchFamily="34" charset="0"/>
              </a:rPr>
              <a:t>aspek</a:t>
            </a:r>
            <a:r>
              <a:rPr lang="en-US" sz="2000" dirty="0">
                <a:solidFill>
                  <a:schemeClr val="bg1"/>
                </a:solidFill>
                <a:latin typeface="Arial Black" pitchFamily="34" charset="0"/>
              </a:rPr>
              <a:t> </a:t>
            </a:r>
            <a:r>
              <a:rPr lang="en-US" sz="2000" dirty="0" err="1">
                <a:solidFill>
                  <a:schemeClr val="bg1"/>
                </a:solidFill>
                <a:latin typeface="Arial Black" pitchFamily="34" charset="0"/>
              </a:rPr>
              <a:t>lingkungan</a:t>
            </a:r>
            <a:r>
              <a:rPr lang="en-US" sz="2000" dirty="0">
                <a:solidFill>
                  <a:schemeClr val="bg1"/>
                </a:solidFill>
                <a:latin typeface="Arial Black" pitchFamily="34" charset="0"/>
              </a:rPr>
              <a:t> </a:t>
            </a:r>
            <a:r>
              <a:rPr lang="en-US" sz="2000" dirty="0" err="1">
                <a:solidFill>
                  <a:schemeClr val="bg1"/>
                </a:solidFill>
                <a:latin typeface="Arial Black" pitchFamily="34" charset="0"/>
              </a:rPr>
              <a:t>perusahaan</a:t>
            </a:r>
            <a:r>
              <a:rPr lang="en-US" sz="2000" dirty="0">
                <a:solidFill>
                  <a:schemeClr val="bg1"/>
                </a:solidFill>
                <a:latin typeface="Arial Black" pitchFamily="34" charset="0"/>
              </a:rPr>
              <a:t>.”</a:t>
            </a:r>
          </a:p>
          <a:p>
            <a:pPr algn="ctr" eaLnBrk="1" hangingPunct="1">
              <a:buFont typeface="Wingdings" pitchFamily="2" charset="2"/>
              <a:buNone/>
            </a:pPr>
            <a:endParaRPr lang="en-US" sz="2000" i="1" dirty="0">
              <a:solidFill>
                <a:schemeClr val="bg1"/>
              </a:solidFill>
              <a:latin typeface="Arial Black" pitchFamily="34" charset="0"/>
            </a:endParaRPr>
          </a:p>
          <a:p>
            <a:pPr algn="ctr" eaLnBrk="1" hangingPunct="1">
              <a:buFont typeface="Wingdings" pitchFamily="2" charset="2"/>
              <a:buNone/>
            </a:pPr>
            <a:r>
              <a:rPr lang="en-US" sz="2000" i="1" dirty="0">
                <a:solidFill>
                  <a:schemeClr val="bg1"/>
                </a:solidFill>
                <a:latin typeface="Arial Black" pitchFamily="34" charset="0"/>
              </a:rPr>
              <a:t>                                                                                 </a:t>
            </a:r>
            <a:endParaRPr lang="id-ID" sz="2000" dirty="0">
              <a:solidFill>
                <a:schemeClr val="bg1"/>
              </a:solidFill>
              <a:latin typeface="Arial Black" pitchFamily="34" charset="0"/>
            </a:endParaRPr>
          </a:p>
        </p:txBody>
      </p:sp>
      <p:sp>
        <p:nvSpPr>
          <p:cNvPr id="10" name="Footer Placeholder 9"/>
          <p:cNvSpPr>
            <a:spLocks noGrp="1"/>
          </p:cNvSpPr>
          <p:nvPr>
            <p:ph type="ftr" sz="quarter" idx="11"/>
          </p:nvPr>
        </p:nvSpPr>
        <p:spPr/>
        <p:txBody>
          <a:bodyPr/>
          <a:lstStyle/>
          <a:p>
            <a:pPr>
              <a:defRPr/>
            </a:pPr>
            <a:r>
              <a:rPr lang="id-ID"/>
              <a:t>Identifikasi Aspek dampak 2/Rev 0 © Copyright, Sentral Sistem, April 2019</a:t>
            </a:r>
            <a:endParaRPr lang="en-US" dirty="0"/>
          </a:p>
        </p:txBody>
      </p:sp>
      <p:sp>
        <p:nvSpPr>
          <p:cNvPr id="37892" name="TextBox 5"/>
          <p:cNvSpPr txBox="1">
            <a:spLocks noChangeArrowheads="1"/>
          </p:cNvSpPr>
          <p:nvPr/>
        </p:nvSpPr>
        <p:spPr bwMode="auto">
          <a:xfrm>
            <a:off x="5680108" y="5572142"/>
            <a:ext cx="3987800" cy="307777"/>
          </a:xfrm>
          <a:prstGeom prst="rect">
            <a:avLst/>
          </a:prstGeom>
          <a:noFill/>
          <a:ln w="9525">
            <a:noFill/>
            <a:miter lim="800000"/>
            <a:headEnd/>
            <a:tailEnd/>
          </a:ln>
        </p:spPr>
        <p:txBody>
          <a:bodyPr>
            <a:spAutoFit/>
          </a:bodyPr>
          <a:lstStyle/>
          <a:p>
            <a:pPr algn="r">
              <a:buFont typeface="Wingdings" pitchFamily="2" charset="2"/>
              <a:buNone/>
            </a:pPr>
            <a:r>
              <a:rPr lang="en-US" sz="1400" b="1" i="1" dirty="0">
                <a:solidFill>
                  <a:srgbClr val="FFFF99"/>
                </a:solidFill>
              </a:rPr>
              <a:t>Ref : ISO 14001-2004</a:t>
            </a:r>
            <a:endParaRPr lang="en-US" sz="1400" dirty="0">
              <a:solidFill>
                <a:srgbClr val="FFFF99"/>
              </a:solidFill>
            </a:endParaRPr>
          </a:p>
        </p:txBody>
      </p:sp>
      <p:sp>
        <p:nvSpPr>
          <p:cNvPr id="7" name="Text Box 4"/>
          <p:cNvSpPr txBox="1">
            <a:spLocks noChangeArrowheads="1"/>
          </p:cNvSpPr>
          <p:nvPr/>
        </p:nvSpPr>
        <p:spPr bwMode="auto">
          <a:xfrm>
            <a:off x="0" y="3214686"/>
            <a:ext cx="9906000" cy="707886"/>
          </a:xfrm>
          <a:prstGeom prst="rect">
            <a:avLst/>
          </a:prstGeom>
          <a:noFill/>
          <a:ln w="9525">
            <a:noFill/>
            <a:miter lim="800000"/>
            <a:headEnd/>
            <a:tailEnd/>
          </a:ln>
        </p:spPr>
        <p:txBody>
          <a:bodyPr>
            <a:spAutoFit/>
          </a:bodyPr>
          <a:lstStyle/>
          <a:p>
            <a:pPr algn="ctr">
              <a:spcBef>
                <a:spcPct val="50000"/>
              </a:spcBef>
              <a:defRPr/>
            </a:pPr>
            <a:r>
              <a:rPr lang="en-US" sz="4000" dirty="0" err="1">
                <a:ln>
                  <a:solidFill>
                    <a:schemeClr val="tx1"/>
                  </a:solidFill>
                </a:ln>
                <a:solidFill>
                  <a:schemeClr val="bg1"/>
                </a:solidFill>
                <a:effectLst>
                  <a:outerShdw blurRad="38100" dist="38100" dir="2700000" algn="tl">
                    <a:srgbClr val="000000">
                      <a:alpha val="43137"/>
                    </a:srgbClr>
                  </a:outerShdw>
                </a:effectLst>
                <a:latin typeface="Forte" pitchFamily="66" charset="0"/>
              </a:rPr>
              <a:t>Dampak</a:t>
            </a:r>
            <a:r>
              <a:rPr lang="en-US" sz="4000" dirty="0">
                <a:ln>
                  <a:solidFill>
                    <a:schemeClr val="tx1"/>
                  </a:solidFill>
                </a:ln>
                <a:solidFill>
                  <a:schemeClr val="bg1"/>
                </a:solidFill>
                <a:effectLst>
                  <a:outerShdw blurRad="38100" dist="38100" dir="2700000" algn="tl">
                    <a:srgbClr val="000000">
                      <a:alpha val="43137"/>
                    </a:srgbClr>
                  </a:outerShdw>
                </a:effectLst>
                <a:latin typeface="Forte" pitchFamily="66" charset="0"/>
              </a:rPr>
              <a:t> </a:t>
            </a:r>
            <a:r>
              <a:rPr lang="en-US" sz="4000" dirty="0" err="1">
                <a:ln>
                  <a:solidFill>
                    <a:schemeClr val="tx1"/>
                  </a:solidFill>
                </a:ln>
                <a:solidFill>
                  <a:schemeClr val="bg1"/>
                </a:solidFill>
                <a:effectLst>
                  <a:outerShdw blurRad="38100" dist="38100" dir="2700000" algn="tl">
                    <a:srgbClr val="000000">
                      <a:alpha val="43137"/>
                    </a:srgbClr>
                  </a:outerShdw>
                </a:effectLst>
                <a:latin typeface="Forte" pitchFamily="66" charset="0"/>
              </a:rPr>
              <a:t>Lingkungan</a:t>
            </a:r>
            <a:endParaRPr lang="en-US" sz="4000" dirty="0">
              <a:ln>
                <a:solidFill>
                  <a:schemeClr val="tx1"/>
                </a:solidFill>
              </a:ln>
              <a:solidFill>
                <a:schemeClr val="bg1"/>
              </a:solidFill>
              <a:effectLst>
                <a:outerShdw blurRad="38100" dist="38100" dir="2700000" algn="tl">
                  <a:srgbClr val="000000">
                    <a:alpha val="43137"/>
                  </a:srgbClr>
                </a:outerShdw>
              </a:effectLst>
              <a:latin typeface="Forte"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 name="Oval 22"/>
          <p:cNvSpPr/>
          <p:nvPr/>
        </p:nvSpPr>
        <p:spPr>
          <a:xfrm>
            <a:off x="669893" y="2270133"/>
            <a:ext cx="2087563" cy="194468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8915" name="Picture 7" descr="ENRGY105"/>
          <p:cNvPicPr>
            <a:picLocks noChangeAspect="1" noChangeArrowheads="1"/>
          </p:cNvPicPr>
          <p:nvPr/>
        </p:nvPicPr>
        <p:blipFill>
          <a:blip r:embed="rId2" cstate="print"/>
          <a:srcRect/>
          <a:stretch>
            <a:fillRect/>
          </a:stretch>
        </p:blipFill>
        <p:spPr bwMode="auto">
          <a:xfrm>
            <a:off x="596867" y="1909770"/>
            <a:ext cx="2286000" cy="2232025"/>
          </a:xfrm>
          <a:prstGeom prst="rect">
            <a:avLst/>
          </a:prstGeom>
          <a:noFill/>
          <a:ln w="9525">
            <a:noFill/>
            <a:miter lim="800000"/>
            <a:headEnd/>
            <a:tailEnd/>
          </a:ln>
        </p:spPr>
      </p:pic>
      <p:pic>
        <p:nvPicPr>
          <p:cNvPr id="38916" name="Picture 17" descr="forward"/>
          <p:cNvPicPr>
            <a:picLocks noChangeAspect="1" noChangeArrowheads="1" noCrop="1"/>
          </p:cNvPicPr>
          <p:nvPr/>
        </p:nvPicPr>
        <p:blipFill>
          <a:blip r:embed="rId3" cstate="print"/>
          <a:srcRect/>
          <a:stretch>
            <a:fillRect/>
          </a:stretch>
        </p:blipFill>
        <p:spPr bwMode="auto">
          <a:xfrm>
            <a:off x="2973355" y="2917833"/>
            <a:ext cx="1071562" cy="541337"/>
          </a:xfrm>
          <a:prstGeom prst="rect">
            <a:avLst/>
          </a:prstGeom>
          <a:noFill/>
          <a:ln w="9525">
            <a:noFill/>
            <a:miter lim="800000"/>
            <a:headEnd/>
            <a:tailEnd/>
          </a:ln>
        </p:spPr>
      </p:pic>
      <p:sp>
        <p:nvSpPr>
          <p:cNvPr id="22" name="Text Box 4"/>
          <p:cNvSpPr txBox="1">
            <a:spLocks noChangeArrowheads="1"/>
          </p:cNvSpPr>
          <p:nvPr/>
        </p:nvSpPr>
        <p:spPr bwMode="auto">
          <a:xfrm>
            <a:off x="0" y="0"/>
            <a:ext cx="9906000" cy="523220"/>
          </a:xfrm>
          <a:prstGeom prst="rect">
            <a:avLst/>
          </a:prstGeom>
          <a:gradFill>
            <a:gsLst>
              <a:gs pos="0">
                <a:schemeClr val="bg2">
                  <a:lumMod val="50000"/>
                </a:schemeClr>
              </a:gs>
              <a:gs pos="40000">
                <a:schemeClr val="bg1">
                  <a:tint val="65000"/>
                  <a:satMod val="300000"/>
                </a:schemeClr>
              </a:gs>
              <a:gs pos="100000">
                <a:schemeClr val="bg1">
                  <a:shade val="65000"/>
                  <a:satMod val="300000"/>
                </a:schemeClr>
              </a:gs>
            </a:gsLst>
            <a:path path="circle">
              <a:fillToRect l="95000" t="-106500" r="5000" b="206500"/>
            </a:path>
          </a:gradFill>
          <a:ln w="9525">
            <a:noFill/>
            <a:miter lim="800000"/>
            <a:headEnd/>
            <a:tailEnd/>
          </a:ln>
        </p:spPr>
        <p:txBody>
          <a:bodyPr>
            <a:spAutoFit/>
          </a:bodyPr>
          <a:lstStyle/>
          <a:p>
            <a:pPr algn="ctr">
              <a:spcBef>
                <a:spcPct val="50000"/>
              </a:spcBef>
              <a:defRPr/>
            </a:pPr>
            <a:r>
              <a:rPr lang="en-US" sz="2800" dirty="0" err="1">
                <a:latin typeface="Forte" pitchFamily="66" charset="0"/>
              </a:rPr>
              <a:t>Contoh</a:t>
            </a:r>
            <a:r>
              <a:rPr lang="en-US" sz="2800" dirty="0">
                <a:latin typeface="Forte" pitchFamily="66" charset="0"/>
              </a:rPr>
              <a:t> </a:t>
            </a:r>
            <a:r>
              <a:rPr lang="en-US" sz="2800" dirty="0" err="1">
                <a:latin typeface="Forte" pitchFamily="66" charset="0"/>
              </a:rPr>
              <a:t>Aspek-Dampak</a:t>
            </a:r>
            <a:r>
              <a:rPr lang="en-US" sz="2800" dirty="0">
                <a:latin typeface="Forte" pitchFamily="66" charset="0"/>
              </a:rPr>
              <a:t> </a:t>
            </a:r>
            <a:r>
              <a:rPr lang="en-US" sz="2800" dirty="0" err="1">
                <a:latin typeface="Forte" pitchFamily="66" charset="0"/>
              </a:rPr>
              <a:t>Lingkungan</a:t>
            </a:r>
            <a:endParaRPr lang="en-US" sz="2800" dirty="0">
              <a:latin typeface="Forte" pitchFamily="66" charset="0"/>
            </a:endParaRPr>
          </a:p>
        </p:txBody>
      </p:sp>
      <p:sp>
        <p:nvSpPr>
          <p:cNvPr id="38920" name="TextBox 23"/>
          <p:cNvSpPr txBox="1">
            <a:spLocks noChangeArrowheads="1"/>
          </p:cNvSpPr>
          <p:nvPr/>
        </p:nvSpPr>
        <p:spPr bwMode="auto">
          <a:xfrm>
            <a:off x="309530" y="1193952"/>
            <a:ext cx="2822562" cy="707886"/>
          </a:xfrm>
          <a:prstGeom prst="rect">
            <a:avLst/>
          </a:prstGeom>
          <a:noFill/>
          <a:ln w="9525">
            <a:noFill/>
            <a:miter lim="800000"/>
            <a:headEnd/>
            <a:tailEnd/>
          </a:ln>
        </p:spPr>
        <p:txBody>
          <a:bodyPr wrap="square">
            <a:spAutoFit/>
          </a:bodyPr>
          <a:lstStyle/>
          <a:p>
            <a:pPr algn="ctr"/>
            <a:r>
              <a:rPr lang="en-US" dirty="0" err="1"/>
              <a:t>Aktivitas</a:t>
            </a:r>
            <a:r>
              <a:rPr lang="en-US" dirty="0"/>
              <a:t> </a:t>
            </a:r>
            <a:r>
              <a:rPr lang="en-US" dirty="0" err="1"/>
              <a:t>Pengisian</a:t>
            </a:r>
            <a:r>
              <a:rPr lang="en-US" dirty="0"/>
              <a:t> </a:t>
            </a:r>
            <a:r>
              <a:rPr lang="en-US" dirty="0" err="1"/>
              <a:t>oli</a:t>
            </a:r>
            <a:r>
              <a:rPr lang="en-US" dirty="0"/>
              <a:t> </a:t>
            </a:r>
            <a:r>
              <a:rPr lang="en-US" dirty="0" err="1"/>
              <a:t>pada</a:t>
            </a:r>
            <a:r>
              <a:rPr lang="en-US" dirty="0"/>
              <a:t> </a:t>
            </a:r>
            <a:r>
              <a:rPr lang="en-US" dirty="0" err="1"/>
              <a:t>mesin</a:t>
            </a:r>
            <a:endParaRPr lang="en-US" dirty="0"/>
          </a:p>
        </p:txBody>
      </p:sp>
      <p:pic>
        <p:nvPicPr>
          <p:cNvPr id="26" name="Picture 25" descr="ceceran oli.JPG"/>
          <p:cNvPicPr>
            <a:picLocks noChangeAspect="1"/>
          </p:cNvPicPr>
          <p:nvPr/>
        </p:nvPicPr>
        <p:blipFill>
          <a:blip r:embed="rId4" cstate="print"/>
          <a:stretch>
            <a:fillRect/>
          </a:stretch>
        </p:blipFill>
        <p:spPr>
          <a:xfrm>
            <a:off x="4054516" y="2269637"/>
            <a:ext cx="1935096" cy="18467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922" name="TextBox 26"/>
          <p:cNvSpPr txBox="1">
            <a:spLocks noChangeArrowheads="1"/>
          </p:cNvSpPr>
          <p:nvPr/>
        </p:nvSpPr>
        <p:spPr bwMode="auto">
          <a:xfrm>
            <a:off x="3775035" y="1187460"/>
            <a:ext cx="2509846" cy="708025"/>
          </a:xfrm>
          <a:prstGeom prst="rect">
            <a:avLst/>
          </a:prstGeom>
          <a:noFill/>
          <a:ln w="9525">
            <a:noFill/>
            <a:miter lim="800000"/>
            <a:headEnd/>
            <a:tailEnd/>
          </a:ln>
        </p:spPr>
        <p:txBody>
          <a:bodyPr wrap="square">
            <a:spAutoFit/>
          </a:bodyPr>
          <a:lstStyle/>
          <a:p>
            <a:pPr algn="ctr"/>
            <a:r>
              <a:rPr lang="en-US" dirty="0" err="1"/>
              <a:t>Ceceran</a:t>
            </a:r>
            <a:r>
              <a:rPr lang="en-US" dirty="0"/>
              <a:t> </a:t>
            </a:r>
            <a:r>
              <a:rPr lang="en-US" dirty="0" err="1"/>
              <a:t>oli</a:t>
            </a:r>
            <a:r>
              <a:rPr lang="en-US" dirty="0"/>
              <a:t> (</a:t>
            </a:r>
            <a:r>
              <a:rPr lang="en-US" dirty="0" err="1"/>
              <a:t>aspek</a:t>
            </a:r>
            <a:r>
              <a:rPr lang="en-US" dirty="0"/>
              <a:t>)</a:t>
            </a:r>
          </a:p>
        </p:txBody>
      </p:sp>
      <p:pic>
        <p:nvPicPr>
          <p:cNvPr id="38923" name="Picture 17" descr="forward"/>
          <p:cNvPicPr>
            <a:picLocks noChangeAspect="1" noChangeArrowheads="1" noCrop="1"/>
          </p:cNvPicPr>
          <p:nvPr/>
        </p:nvPicPr>
        <p:blipFill>
          <a:blip r:embed="rId3" cstate="print"/>
          <a:srcRect/>
          <a:stretch>
            <a:fillRect/>
          </a:stretch>
        </p:blipFill>
        <p:spPr bwMode="auto">
          <a:xfrm>
            <a:off x="6070568" y="2917833"/>
            <a:ext cx="1069975" cy="541337"/>
          </a:xfrm>
          <a:prstGeom prst="rect">
            <a:avLst/>
          </a:prstGeom>
          <a:noFill/>
          <a:ln w="9525">
            <a:noFill/>
            <a:miter lim="800000"/>
            <a:headEnd/>
            <a:tailEnd/>
          </a:ln>
        </p:spPr>
      </p:pic>
      <p:pic>
        <p:nvPicPr>
          <p:cNvPr id="29" name="Picture 28" descr="dampak oli.jpg"/>
          <p:cNvPicPr>
            <a:picLocks noChangeAspect="1"/>
          </p:cNvPicPr>
          <p:nvPr/>
        </p:nvPicPr>
        <p:blipFill>
          <a:blip r:embed="rId5" cstate="print"/>
          <a:stretch>
            <a:fillRect/>
          </a:stretch>
        </p:blipFill>
        <p:spPr>
          <a:xfrm>
            <a:off x="7204059" y="2165886"/>
            <a:ext cx="2143140" cy="20394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925" name="TextBox 29"/>
          <p:cNvSpPr txBox="1">
            <a:spLocks noChangeArrowheads="1"/>
          </p:cNvSpPr>
          <p:nvPr/>
        </p:nvSpPr>
        <p:spPr bwMode="auto">
          <a:xfrm>
            <a:off x="7004084" y="1190633"/>
            <a:ext cx="2592387" cy="707886"/>
          </a:xfrm>
          <a:prstGeom prst="rect">
            <a:avLst/>
          </a:prstGeom>
          <a:noFill/>
          <a:ln w="9525">
            <a:noFill/>
            <a:miter lim="800000"/>
            <a:headEnd/>
            <a:tailEnd/>
          </a:ln>
        </p:spPr>
        <p:txBody>
          <a:bodyPr>
            <a:spAutoFit/>
          </a:bodyPr>
          <a:lstStyle/>
          <a:p>
            <a:pPr algn="ctr"/>
            <a:r>
              <a:rPr lang="en-US" dirty="0" err="1"/>
              <a:t>Pencemaran</a:t>
            </a:r>
            <a:r>
              <a:rPr lang="en-US" dirty="0"/>
              <a:t> </a:t>
            </a:r>
            <a:r>
              <a:rPr lang="en-US" dirty="0" err="1"/>
              <a:t>tanah</a:t>
            </a:r>
            <a:r>
              <a:rPr lang="en-US" dirty="0"/>
              <a:t> </a:t>
            </a:r>
            <a:r>
              <a:rPr lang="en-US" dirty="0" err="1"/>
              <a:t>dan</a:t>
            </a:r>
            <a:r>
              <a:rPr lang="en-US" dirty="0"/>
              <a:t> air (</a:t>
            </a:r>
            <a:r>
              <a:rPr lang="en-US" dirty="0" err="1"/>
              <a:t>dampak</a:t>
            </a:r>
            <a:r>
              <a:rPr lang="en-US" dirty="0"/>
              <a:t>)</a:t>
            </a:r>
          </a:p>
        </p:txBody>
      </p:sp>
      <p:grpSp>
        <p:nvGrpSpPr>
          <p:cNvPr id="30" name="Group 29"/>
          <p:cNvGrpSpPr/>
          <p:nvPr/>
        </p:nvGrpSpPr>
        <p:grpSpPr>
          <a:xfrm>
            <a:off x="0" y="4882184"/>
            <a:ext cx="9906000" cy="1975816"/>
            <a:chOff x="0" y="4882184"/>
            <a:chExt cx="9906000" cy="1975816"/>
          </a:xfrm>
        </p:grpSpPr>
        <p:pic>
          <p:nvPicPr>
            <p:cNvPr id="16" name="Picture 2" descr="http://www.lptp.or.id/drupal/sites/default/files/default_images/watsan_filmstrip.jpg"/>
            <p:cNvPicPr>
              <a:picLocks noChangeAspect="1" noChangeArrowheads="1"/>
            </p:cNvPicPr>
            <p:nvPr/>
          </p:nvPicPr>
          <p:blipFill>
            <a:blip r:embed="rId6" cstate="print"/>
            <a:srcRect l="10003"/>
            <a:stretch>
              <a:fillRect/>
            </a:stretch>
          </p:blipFill>
          <p:spPr bwMode="auto">
            <a:xfrm>
              <a:off x="0" y="4882184"/>
              <a:ext cx="9906000" cy="1975816"/>
            </a:xfrm>
            <a:prstGeom prst="rect">
              <a:avLst/>
            </a:prstGeom>
            <a:noFill/>
          </p:spPr>
        </p:pic>
        <p:pic>
          <p:nvPicPr>
            <p:cNvPr id="28676" name="Picture 4" descr="http://3.bp.blogspot.com/-mYc_nrq00sk/UjBJ_txs5HI/AAAAAAAAIN0/9AxJsnt0_0A/s400/Pencemaran%2Btanah%2B2.JPG"/>
            <p:cNvPicPr>
              <a:picLocks noChangeAspect="1" noChangeArrowheads="1"/>
            </p:cNvPicPr>
            <p:nvPr/>
          </p:nvPicPr>
          <p:blipFill>
            <a:blip r:embed="rId7" cstate="print"/>
            <a:srcRect/>
            <a:stretch>
              <a:fillRect/>
            </a:stretch>
          </p:blipFill>
          <p:spPr bwMode="auto">
            <a:xfrm>
              <a:off x="23150" y="5194853"/>
              <a:ext cx="1952604" cy="1344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678" name="Picture 6" descr="http://hanifweb.files.wordpress.com/2013/05/tanah-tercemar.jpg"/>
            <p:cNvPicPr>
              <a:picLocks noChangeAspect="1" noChangeArrowheads="1"/>
            </p:cNvPicPr>
            <p:nvPr/>
          </p:nvPicPr>
          <p:blipFill>
            <a:blip r:embed="rId8" cstate="print"/>
            <a:srcRect/>
            <a:stretch>
              <a:fillRect/>
            </a:stretch>
          </p:blipFill>
          <p:spPr bwMode="auto">
            <a:xfrm>
              <a:off x="2047192" y="5204902"/>
              <a:ext cx="1818224" cy="134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680" name="Picture 8" descr="http://1.bp.blogspot.com/_09dRQTC8YZE/TJq-YItQ5kI/AAAAAAAAAAc/zYzZ3jRCWes/s1600/discussion.satudunia.net.jpg"/>
            <p:cNvPicPr>
              <a:picLocks noChangeAspect="1" noChangeArrowheads="1"/>
            </p:cNvPicPr>
            <p:nvPr/>
          </p:nvPicPr>
          <p:blipFill>
            <a:blip r:embed="rId9" cstate="print"/>
            <a:srcRect/>
            <a:stretch>
              <a:fillRect/>
            </a:stretch>
          </p:blipFill>
          <p:spPr bwMode="auto">
            <a:xfrm>
              <a:off x="3943743" y="5214950"/>
              <a:ext cx="1848160" cy="134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682" name="Picture 10" descr="http://goeners.files.wordpress.com/2012/05/tercemar240908-2.jpg"/>
            <p:cNvPicPr>
              <a:picLocks noChangeAspect="1" noChangeArrowheads="1"/>
            </p:cNvPicPr>
            <p:nvPr/>
          </p:nvPicPr>
          <p:blipFill>
            <a:blip r:embed="rId10" cstate="print"/>
            <a:srcRect/>
            <a:stretch>
              <a:fillRect/>
            </a:stretch>
          </p:blipFill>
          <p:spPr bwMode="auto">
            <a:xfrm>
              <a:off x="7789004" y="5182677"/>
              <a:ext cx="2095480" cy="1379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31" name="Group 30"/>
          <p:cNvGrpSpPr/>
          <p:nvPr/>
        </p:nvGrpSpPr>
        <p:grpSpPr>
          <a:xfrm>
            <a:off x="0" y="4882184"/>
            <a:ext cx="9906000" cy="1975816"/>
            <a:chOff x="0" y="4882184"/>
            <a:chExt cx="9906000" cy="1975816"/>
          </a:xfrm>
        </p:grpSpPr>
        <p:pic>
          <p:nvPicPr>
            <p:cNvPr id="32" name="Picture 2" descr="http://www.lptp.or.id/drupal/sites/default/files/default_images/watsan_filmstrip.jpg"/>
            <p:cNvPicPr>
              <a:picLocks noChangeAspect="1" noChangeArrowheads="1"/>
            </p:cNvPicPr>
            <p:nvPr/>
          </p:nvPicPr>
          <p:blipFill>
            <a:blip r:embed="rId6" cstate="print"/>
            <a:srcRect l="10003"/>
            <a:stretch>
              <a:fillRect/>
            </a:stretch>
          </p:blipFill>
          <p:spPr bwMode="auto">
            <a:xfrm>
              <a:off x="0" y="4882184"/>
              <a:ext cx="9906000" cy="1975816"/>
            </a:xfrm>
            <a:prstGeom prst="rect">
              <a:avLst/>
            </a:prstGeom>
            <a:noFill/>
          </p:spPr>
        </p:pic>
        <p:pic>
          <p:nvPicPr>
            <p:cNvPr id="33" name="Picture 4" descr="http://3.bp.blogspot.com/-mYc_nrq00sk/UjBJ_txs5HI/AAAAAAAAIN0/9AxJsnt0_0A/s400/Pencemaran%2Btanah%2B2.JPG"/>
            <p:cNvPicPr>
              <a:picLocks noChangeAspect="1" noChangeArrowheads="1"/>
            </p:cNvPicPr>
            <p:nvPr/>
          </p:nvPicPr>
          <p:blipFill>
            <a:blip r:embed="rId7" cstate="print"/>
            <a:srcRect/>
            <a:stretch>
              <a:fillRect/>
            </a:stretch>
          </p:blipFill>
          <p:spPr bwMode="auto">
            <a:xfrm>
              <a:off x="23150" y="5194853"/>
              <a:ext cx="1952604" cy="1344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4" name="Picture 6" descr="http://hanifweb.files.wordpress.com/2013/05/tanah-tercemar.jpg"/>
            <p:cNvPicPr>
              <a:picLocks noChangeAspect="1" noChangeArrowheads="1"/>
            </p:cNvPicPr>
            <p:nvPr/>
          </p:nvPicPr>
          <p:blipFill>
            <a:blip r:embed="rId8" cstate="print"/>
            <a:srcRect/>
            <a:stretch>
              <a:fillRect/>
            </a:stretch>
          </p:blipFill>
          <p:spPr bwMode="auto">
            <a:xfrm>
              <a:off x="2047192" y="5204902"/>
              <a:ext cx="1818224" cy="134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8" descr="http://1.bp.blogspot.com/_09dRQTC8YZE/TJq-YItQ5kI/AAAAAAAAAAc/zYzZ3jRCWes/s1600/discussion.satudunia.net.jpg"/>
            <p:cNvPicPr>
              <a:picLocks noChangeAspect="1" noChangeArrowheads="1"/>
            </p:cNvPicPr>
            <p:nvPr/>
          </p:nvPicPr>
          <p:blipFill>
            <a:blip r:embed="rId9" cstate="print"/>
            <a:srcRect/>
            <a:stretch>
              <a:fillRect/>
            </a:stretch>
          </p:blipFill>
          <p:spPr bwMode="auto">
            <a:xfrm>
              <a:off x="3943743" y="5214950"/>
              <a:ext cx="1848160" cy="134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6" name="Picture 10" descr="http://goeners.files.wordpress.com/2012/05/tercemar240908-2.jpg"/>
            <p:cNvPicPr>
              <a:picLocks noChangeAspect="1" noChangeArrowheads="1"/>
            </p:cNvPicPr>
            <p:nvPr/>
          </p:nvPicPr>
          <p:blipFill>
            <a:blip r:embed="rId10" cstate="print"/>
            <a:srcRect/>
            <a:stretch>
              <a:fillRect/>
            </a:stretch>
          </p:blipFill>
          <p:spPr bwMode="auto">
            <a:xfrm>
              <a:off x="7789004" y="5182677"/>
              <a:ext cx="2095480" cy="1379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2" name="Footer Placeholder 1"/>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0" fill="hold"/>
                                        <p:tgtEl>
                                          <p:spTgt spid="31"/>
                                        </p:tgtEl>
                                        <p:attrNameLst>
                                          <p:attrName>ppt_x</p:attrName>
                                        </p:attrNameLst>
                                      </p:cBhvr>
                                      <p:tavLst>
                                        <p:tav tm="0">
                                          <p:val>
                                            <p:strVal val="0-#ppt_w/2"/>
                                          </p:val>
                                        </p:tav>
                                        <p:tav tm="100000">
                                          <p:val>
                                            <p:strVal val="#ppt_x"/>
                                          </p:val>
                                        </p:tav>
                                      </p:tavLst>
                                    </p:anim>
                                    <p:anim calcmode="lin" valueType="num">
                                      <p:cBhvr additive="base">
                                        <p:cTn id="8" dur="50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childTnLst>
                                    <p:anim calcmode="lin" valueType="num">
                                      <p:cBhvr additive="base">
                                        <p:cTn id="11" dur="5000"/>
                                        <p:tgtEl>
                                          <p:spTgt spid="30"/>
                                        </p:tgtEl>
                                        <p:attrNameLst>
                                          <p:attrName>ppt_x</p:attrName>
                                        </p:attrNameLst>
                                      </p:cBhvr>
                                      <p:tavLst>
                                        <p:tav tm="0">
                                          <p:val>
                                            <p:strVal val="ppt_x"/>
                                          </p:val>
                                        </p:tav>
                                        <p:tav tm="100000">
                                          <p:val>
                                            <p:strVal val="1+ppt_w/2"/>
                                          </p:val>
                                        </p:tav>
                                      </p:tavLst>
                                    </p:anim>
                                    <p:anim calcmode="lin" valueType="num">
                                      <p:cBhvr additive="base">
                                        <p:cTn id="12" dur="5000"/>
                                        <p:tgtEl>
                                          <p:spTgt spid="30"/>
                                        </p:tgtEl>
                                        <p:attrNameLst>
                                          <p:attrName>ppt_y</p:attrName>
                                        </p:attrNameLst>
                                      </p:cBhvr>
                                      <p:tavLst>
                                        <p:tav tm="0">
                                          <p:val>
                                            <p:strVal val="ppt_y"/>
                                          </p:val>
                                        </p:tav>
                                        <p:tav tm="100000">
                                          <p:val>
                                            <p:strVal val="ppt_y"/>
                                          </p:val>
                                        </p:tav>
                                      </p:tavLst>
                                    </p:anim>
                                    <p:set>
                                      <p:cBhvr>
                                        <p:cTn id="13" dur="1" fill="hold">
                                          <p:stCondLst>
                                            <p:cond delay="4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sil gamba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8162" y="2025956"/>
            <a:ext cx="1360811" cy="678600"/>
          </a:xfrm>
          <a:prstGeom prst="rect">
            <a:avLst/>
          </a:prstGeom>
          <a:noFill/>
          <a:ln>
            <a:noFill/>
          </a:ln>
        </p:spPr>
      </p:pic>
      <p:sp>
        <p:nvSpPr>
          <p:cNvPr id="6" name="Text Box 5"/>
          <p:cNvSpPr txBox="1"/>
          <p:nvPr/>
        </p:nvSpPr>
        <p:spPr>
          <a:xfrm>
            <a:off x="1935549" y="1164987"/>
            <a:ext cx="805670" cy="342595"/>
          </a:xfrm>
          <a:prstGeom prst="rect">
            <a:avLst/>
          </a:prstGeom>
          <a:noFill/>
          <a:ln>
            <a:noFill/>
          </a:ln>
          <a:effectLst/>
        </p:spPr>
        <p:txBody>
          <a:bodyPr rot="0" spcFirstLastPara="0" vert="horz" wrap="none" lIns="74295" tIns="37148" rIns="74295" bIns="37148" numCol="1" spcCol="0" rtlCol="0" fromWordArt="0" anchor="t" anchorCtr="0" forceAA="0" compatLnSpc="1">
            <a:prstTxWarp prst="textNoShape">
              <a:avLst/>
            </a:prstTxWarp>
            <a:spAutoFit/>
          </a:bodyPr>
          <a:lstStyle/>
          <a:p>
            <a:pPr algn="ctr" fontAlgn="auto">
              <a:lnSpc>
                <a:spcPct val="107000"/>
              </a:lnSpc>
              <a:spcBef>
                <a:spcPts val="0"/>
              </a:spcBef>
              <a:spcAft>
                <a:spcPts val="650"/>
              </a:spcAft>
            </a:pPr>
            <a:r>
              <a:rPr lang="en-US" sz="1625">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INPUT </a:t>
            </a:r>
            <a:endParaRPr lang="en-US" sz="894">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6"/>
          <p:cNvSpPr txBox="1"/>
          <p:nvPr/>
        </p:nvSpPr>
        <p:spPr>
          <a:xfrm>
            <a:off x="4381377" y="1173264"/>
            <a:ext cx="1558696" cy="342595"/>
          </a:xfrm>
          <a:prstGeom prst="rect">
            <a:avLst/>
          </a:prstGeom>
          <a:noFill/>
          <a:ln>
            <a:noFill/>
          </a:ln>
          <a:effectLst/>
        </p:spPr>
        <p:txBody>
          <a:bodyPr rot="0" spcFirstLastPara="0" vert="horz" wrap="none" lIns="74295" tIns="37148" rIns="74295" bIns="37148" numCol="1" spcCol="0" rtlCol="0" fromWordArt="0" anchor="t" anchorCtr="0" forceAA="0" compatLnSpc="1">
            <a:prstTxWarp prst="textNoShape">
              <a:avLst/>
            </a:prstTxWarp>
            <a:spAutoFit/>
          </a:bodyPr>
          <a:lstStyle/>
          <a:p>
            <a:pPr algn="ctr" fontAlgn="auto">
              <a:lnSpc>
                <a:spcPct val="107000"/>
              </a:lnSpc>
              <a:spcBef>
                <a:spcPts val="0"/>
              </a:spcBef>
              <a:spcAft>
                <a:spcPts val="650"/>
              </a:spcAft>
            </a:pPr>
            <a:r>
              <a:rPr lang="en-US" sz="1625" dirty="0">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OPERASIONAL </a:t>
            </a:r>
            <a:endParaRPr lang="en-US" sz="89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7"/>
          <p:cNvSpPr txBox="1"/>
          <p:nvPr/>
        </p:nvSpPr>
        <p:spPr>
          <a:xfrm>
            <a:off x="7409371" y="1148431"/>
            <a:ext cx="994824" cy="342595"/>
          </a:xfrm>
          <a:prstGeom prst="rect">
            <a:avLst/>
          </a:prstGeom>
          <a:noFill/>
          <a:ln>
            <a:noFill/>
          </a:ln>
          <a:effectLst/>
        </p:spPr>
        <p:txBody>
          <a:bodyPr rot="0" spcFirstLastPara="0" vert="horz" wrap="none" lIns="74295" tIns="37148" rIns="74295" bIns="37148" numCol="1" spcCol="0" rtlCol="0" fromWordArt="0" anchor="t" anchorCtr="0" forceAA="0" compatLnSpc="1">
            <a:prstTxWarp prst="textNoShape">
              <a:avLst/>
            </a:prstTxWarp>
            <a:spAutoFit/>
          </a:bodyPr>
          <a:lstStyle/>
          <a:p>
            <a:pPr fontAlgn="auto">
              <a:lnSpc>
                <a:spcPct val="107000"/>
              </a:lnSpc>
              <a:spcBef>
                <a:spcPts val="0"/>
              </a:spcBef>
              <a:spcAft>
                <a:spcPts val="650"/>
              </a:spcAft>
            </a:pPr>
            <a:r>
              <a:rPr lang="en-US" sz="1625">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OUTPUT </a:t>
            </a:r>
            <a:endParaRPr lang="en-US" sz="894">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http://dlowongankerja.com/wp-content/uploads/2014/12/Lowongan-Kerja-2015-Kaltim.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8554" y="4045874"/>
            <a:ext cx="1413042" cy="630793"/>
          </a:xfrm>
          <a:prstGeom prst="rect">
            <a:avLst/>
          </a:prstGeom>
          <a:noFill/>
          <a:ln>
            <a:noFill/>
          </a:ln>
        </p:spPr>
      </p:pic>
      <p:graphicFrame>
        <p:nvGraphicFramePr>
          <p:cNvPr id="10" name="Diagram 9"/>
          <p:cNvGraphicFramePr/>
          <p:nvPr/>
        </p:nvGraphicFramePr>
        <p:xfrm>
          <a:off x="1538342" y="1463029"/>
          <a:ext cx="7720892" cy="2673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 Box 11"/>
          <p:cNvSpPr txBox="1"/>
          <p:nvPr/>
        </p:nvSpPr>
        <p:spPr>
          <a:xfrm>
            <a:off x="1133072" y="1810719"/>
            <a:ext cx="1600300" cy="206723"/>
          </a:xfrm>
          <a:prstGeom prst="rect">
            <a:avLst/>
          </a:prstGeom>
          <a:noFill/>
          <a:ln>
            <a:noFill/>
          </a:ln>
          <a:effectLst/>
        </p:spPr>
        <p:txBody>
          <a:bodyPr rot="0" spcFirstLastPara="0" vert="horz" wrap="square" lIns="74295" tIns="37148" rIns="74295" bIns="37148" numCol="1" spcCol="0" rtlCol="0" fromWordArt="0" anchor="t" anchorCtr="0" forceAA="0" compatLnSpc="1">
            <a:prstTxWarp prst="textNoShape">
              <a:avLst/>
            </a:prstTxWarp>
            <a:noAutofit/>
          </a:bodyPr>
          <a:lstStyle/>
          <a:p>
            <a:pPr algn="ctr" fontAlgn="auto">
              <a:lnSpc>
                <a:spcPct val="107000"/>
              </a:lnSpc>
              <a:spcBef>
                <a:spcPts val="0"/>
              </a:spcBef>
              <a:spcAft>
                <a:spcPts val="650"/>
              </a:spcAft>
            </a:pPr>
            <a:r>
              <a:rPr lang="en-US" sz="1138">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Tambak Garam</a:t>
            </a:r>
            <a:endParaRPr lang="en-US" sz="894">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12"/>
          <p:cNvSpPr txBox="1"/>
          <p:nvPr/>
        </p:nvSpPr>
        <p:spPr>
          <a:xfrm>
            <a:off x="1236987" y="3780966"/>
            <a:ext cx="1600300" cy="206723"/>
          </a:xfrm>
          <a:prstGeom prst="rect">
            <a:avLst/>
          </a:prstGeom>
          <a:noFill/>
          <a:ln>
            <a:noFill/>
          </a:ln>
          <a:effectLst/>
        </p:spPr>
        <p:txBody>
          <a:bodyPr rot="0" spcFirstLastPara="0" vert="horz" wrap="square" lIns="74295" tIns="37148" rIns="74295" bIns="37148" numCol="1" spcCol="0" rtlCol="0" fromWordArt="0" anchor="t" anchorCtr="0" forceAA="0" compatLnSpc="1">
            <a:prstTxWarp prst="textNoShape">
              <a:avLst/>
            </a:prstTxWarp>
            <a:noAutofit/>
          </a:bodyPr>
          <a:lstStyle/>
          <a:p>
            <a:pPr fontAlgn="auto">
              <a:lnSpc>
                <a:spcPct val="107000"/>
              </a:lnSpc>
              <a:spcBef>
                <a:spcPts val="0"/>
              </a:spcBef>
              <a:spcAft>
                <a:spcPts val="650"/>
              </a:spcAft>
            </a:pPr>
            <a:r>
              <a:rPr lang="en-US" sz="1138">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Tambang Batu Bara</a:t>
            </a:r>
            <a:endParaRPr lang="en-US" sz="894">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3" name="Cloud Callout 12"/>
          <p:cNvSpPr/>
          <p:nvPr/>
        </p:nvSpPr>
        <p:spPr>
          <a:xfrm>
            <a:off x="1122680" y="5039276"/>
            <a:ext cx="2504366" cy="885731"/>
          </a:xfrm>
          <a:prstGeom prst="cloudCallout">
            <a:avLst/>
          </a:prstGeom>
          <a:solidFill>
            <a:schemeClr val="bg1">
              <a:lumMod val="95000"/>
            </a:schemeClr>
          </a:solidFill>
          <a:ln>
            <a:solidFill>
              <a:schemeClr val="accent1"/>
            </a:solidFill>
          </a:ln>
        </p:spPr>
        <p:style>
          <a:lnRef idx="0">
            <a:schemeClr val="accent4"/>
          </a:lnRef>
          <a:fillRef idx="3">
            <a:schemeClr val="accent4"/>
          </a:fillRef>
          <a:effectRef idx="3">
            <a:schemeClr val="accent4"/>
          </a:effectRef>
          <a:fontRef idx="minor">
            <a:schemeClr val="lt1"/>
          </a:fontRef>
        </p:style>
        <p:txBody>
          <a:bodyPr rot="0" spcFirstLastPara="0" vert="horz" wrap="square" lIns="74295" tIns="37148" rIns="74295" bIns="37148" numCol="1" spcCol="0" rtlCol="0" fromWordArt="0" anchor="ctr" anchorCtr="0" forceAA="0" compatLnSpc="1">
            <a:prstTxWarp prst="textNoShape">
              <a:avLst/>
            </a:prstTxWarp>
            <a:noAutofit/>
          </a:bodyPr>
          <a:lstStyle/>
          <a:p>
            <a:pPr algn="ctr" fontAlgn="auto">
              <a:lnSpc>
                <a:spcPct val="107000"/>
              </a:lnSpc>
              <a:spcBef>
                <a:spcPts val="0"/>
              </a:spcBef>
              <a:spcAft>
                <a:spcPts val="650"/>
              </a:spcAft>
            </a:pPr>
            <a:r>
              <a:rPr lang="en-US" sz="894">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Mendapatkan Bahan Baku Dari Kegiatan yang tidak Merusak lingkungan</a:t>
            </a:r>
            <a:endParaRPr lang="en-US" sz="894">
              <a:solidFill>
                <a:prstClr val="white"/>
              </a:solidFill>
              <a:ea typeface="Calibri" panose="020F0502020204030204" pitchFamily="34" charset="0"/>
              <a:cs typeface="Times New Roman" panose="02020603050405020304" pitchFamily="18" charset="0"/>
            </a:endParaRPr>
          </a:p>
        </p:txBody>
      </p:sp>
      <p:sp>
        <p:nvSpPr>
          <p:cNvPr id="14" name="Cloud Callout 13"/>
          <p:cNvSpPr/>
          <p:nvPr/>
        </p:nvSpPr>
        <p:spPr>
          <a:xfrm>
            <a:off x="3886835" y="5030997"/>
            <a:ext cx="2504366" cy="885731"/>
          </a:xfrm>
          <a:prstGeom prst="cloudCallout">
            <a:avLst/>
          </a:prstGeom>
          <a:solidFill>
            <a:srgbClr val="FFFFCC"/>
          </a:solidFill>
          <a:ln>
            <a:solidFill>
              <a:schemeClr val="accent1"/>
            </a:solidFill>
          </a:ln>
        </p:spPr>
        <p:style>
          <a:lnRef idx="0">
            <a:schemeClr val="accent6"/>
          </a:lnRef>
          <a:fillRef idx="3">
            <a:schemeClr val="accent6"/>
          </a:fillRef>
          <a:effectRef idx="3">
            <a:schemeClr val="accent6"/>
          </a:effectRef>
          <a:fontRef idx="minor">
            <a:schemeClr val="lt1"/>
          </a:fontRef>
        </p:style>
        <p:txBody>
          <a:bodyPr rot="0" spcFirstLastPara="0" vert="horz" wrap="square" lIns="74295" tIns="37148" rIns="74295" bIns="37148" numCol="1" spcCol="0" rtlCol="0" fromWordArt="0" anchor="ctr" anchorCtr="0" forceAA="0" compatLnSpc="1">
            <a:prstTxWarp prst="textNoShape">
              <a:avLst/>
            </a:prstTxWarp>
            <a:noAutofit/>
          </a:bodyPr>
          <a:lstStyle/>
          <a:p>
            <a:pPr algn="ctr" fontAlgn="auto">
              <a:lnSpc>
                <a:spcPct val="107000"/>
              </a:lnSpc>
              <a:spcBef>
                <a:spcPts val="0"/>
              </a:spcBef>
              <a:spcAft>
                <a:spcPts val="650"/>
              </a:spcAft>
            </a:pPr>
            <a:r>
              <a:rPr lang="en-US" sz="975" dirty="0" err="1">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Kegiatan</a:t>
            </a:r>
            <a:r>
              <a:rPr lang="en-US" sz="975" dirty="0">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 </a:t>
            </a:r>
            <a:r>
              <a:rPr lang="en-US" sz="975" dirty="0" err="1">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Operasional</a:t>
            </a:r>
            <a:r>
              <a:rPr lang="en-US" sz="975" dirty="0">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 yang </a:t>
            </a:r>
            <a:r>
              <a:rPr lang="en-US" sz="975" dirty="0" err="1">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Tidak</a:t>
            </a:r>
            <a:r>
              <a:rPr lang="en-US" sz="975" dirty="0">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 </a:t>
            </a:r>
            <a:r>
              <a:rPr lang="en-US" sz="975" dirty="0" err="1">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Merusak</a:t>
            </a:r>
            <a:r>
              <a:rPr lang="en-US" sz="975" dirty="0">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 </a:t>
            </a:r>
            <a:r>
              <a:rPr lang="en-US" sz="975" dirty="0" err="1">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Lingkungan</a:t>
            </a:r>
            <a:endParaRPr lang="en-US" sz="894" dirty="0">
              <a:solidFill>
                <a:prstClr val="white"/>
              </a:solidFill>
              <a:ea typeface="Calibri" panose="020F0502020204030204" pitchFamily="34" charset="0"/>
              <a:cs typeface="Times New Roman" panose="02020603050405020304" pitchFamily="18" charset="0"/>
            </a:endParaRPr>
          </a:p>
        </p:txBody>
      </p:sp>
      <p:sp>
        <p:nvSpPr>
          <p:cNvPr id="15" name="Cloud Callout 14"/>
          <p:cNvSpPr/>
          <p:nvPr/>
        </p:nvSpPr>
        <p:spPr>
          <a:xfrm>
            <a:off x="6744514" y="5039276"/>
            <a:ext cx="2504366" cy="885731"/>
          </a:xfrm>
          <a:prstGeom prst="cloudCallou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4295" tIns="37148" rIns="74295" bIns="37148" numCol="1" spcCol="0" rtlCol="0" fromWordArt="0" anchor="ctr" anchorCtr="0" forceAA="0" compatLnSpc="1">
            <a:prstTxWarp prst="textNoShape">
              <a:avLst/>
            </a:prstTxWarp>
            <a:noAutofit/>
          </a:bodyPr>
          <a:lstStyle/>
          <a:p>
            <a:pPr algn="ctr" fontAlgn="auto">
              <a:lnSpc>
                <a:spcPct val="107000"/>
              </a:lnSpc>
              <a:spcBef>
                <a:spcPts val="0"/>
              </a:spcBef>
              <a:spcAft>
                <a:spcPts val="650"/>
              </a:spcAft>
            </a:pPr>
            <a:r>
              <a:rPr lang="en-US" sz="894">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Penggunaan Produk dan Penanganan Limbah yang Tidak Merusak Lingkungan</a:t>
            </a:r>
            <a:endParaRPr lang="en-US" sz="894">
              <a:solidFill>
                <a:prstClr val="white"/>
              </a:solidFill>
              <a:ea typeface="Calibri" panose="020F0502020204030204" pitchFamily="34" charset="0"/>
              <a:cs typeface="Times New Roman" panose="02020603050405020304" pitchFamily="18" charset="0"/>
            </a:endParaRPr>
          </a:p>
        </p:txBody>
      </p:sp>
      <p:sp>
        <p:nvSpPr>
          <p:cNvPr id="16" name="Text Box 18"/>
          <p:cNvSpPr txBox="1"/>
          <p:nvPr/>
        </p:nvSpPr>
        <p:spPr>
          <a:xfrm>
            <a:off x="1236987" y="2977967"/>
            <a:ext cx="1568627" cy="206723"/>
          </a:xfrm>
          <a:prstGeom prst="rect">
            <a:avLst/>
          </a:prstGeom>
          <a:ln/>
        </p:spPr>
        <p:style>
          <a:lnRef idx="3">
            <a:schemeClr val="lt1"/>
          </a:lnRef>
          <a:fillRef idx="1">
            <a:schemeClr val="accent4"/>
          </a:fillRef>
          <a:effectRef idx="1">
            <a:schemeClr val="accent4"/>
          </a:effectRef>
          <a:fontRef idx="minor">
            <a:schemeClr val="lt1"/>
          </a:fontRef>
        </p:style>
        <p:txBody>
          <a:bodyPr rot="0" spcFirstLastPara="0" vert="horz" wrap="square" lIns="74295" tIns="37148" rIns="74295" bIns="37148" numCol="1" spcCol="0" rtlCol="0" fromWordArt="0" anchor="t" anchorCtr="0" forceAA="0" compatLnSpc="1">
            <a:prstTxWarp prst="textNoShape">
              <a:avLst/>
            </a:prstTxWarp>
            <a:noAutofit/>
          </a:bodyPr>
          <a:lstStyle/>
          <a:p>
            <a:pPr marL="278606" indent="-278606" fontAlgn="auto">
              <a:lnSpc>
                <a:spcPct val="107000"/>
              </a:lnSpc>
              <a:spcBef>
                <a:spcPts val="0"/>
              </a:spcBef>
              <a:spcAft>
                <a:spcPts val="650"/>
              </a:spcAft>
              <a:buFont typeface="Symbol" panose="05050102010706020507" pitchFamily="18" charset="2"/>
              <a:buChar char=""/>
            </a:pPr>
            <a:r>
              <a:rPr lang="en-US" sz="975">
                <a:solidFill>
                  <a:schemeClr val="bg1"/>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Sesuai Aturan</a:t>
            </a:r>
            <a:endParaRPr lang="en-US" sz="894">
              <a:solidFill>
                <a:schemeClr val="bg1"/>
              </a:solidFill>
              <a:ea typeface="Calibri" panose="020F0502020204030204" pitchFamily="34" charset="0"/>
              <a:cs typeface="Times New Roman" panose="02020603050405020304" pitchFamily="18" charset="0"/>
            </a:endParaRPr>
          </a:p>
        </p:txBody>
      </p:sp>
      <p:sp>
        <p:nvSpPr>
          <p:cNvPr id="17" name="Up Arrow 16"/>
          <p:cNvSpPr/>
          <p:nvPr/>
        </p:nvSpPr>
        <p:spPr>
          <a:xfrm>
            <a:off x="1829305" y="3648512"/>
            <a:ext cx="270051" cy="132356"/>
          </a:xfrm>
          <a:prstGeom prst="up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74295" tIns="37148" rIns="74295" bIns="37148" numCol="1" spcCol="0" rtlCol="0" fromWordArt="0" anchor="ctr" anchorCtr="0" forceAA="0" compatLnSpc="1">
            <a:prstTxWarp prst="textNoShape">
              <a:avLst/>
            </a:prstTxWarp>
            <a:noAutofit/>
          </a:bodyPr>
          <a:lstStyle/>
          <a:p>
            <a:pPr fontAlgn="auto">
              <a:spcBef>
                <a:spcPts val="0"/>
              </a:spcBef>
              <a:spcAft>
                <a:spcPts val="0"/>
              </a:spcAft>
            </a:pPr>
            <a:endParaRPr lang="en-US" sz="1463">
              <a:solidFill>
                <a:prstClr val="white"/>
              </a:solidFill>
            </a:endParaRPr>
          </a:p>
        </p:txBody>
      </p:sp>
      <p:sp>
        <p:nvSpPr>
          <p:cNvPr id="18" name="Up Arrow 17"/>
          <p:cNvSpPr/>
          <p:nvPr/>
        </p:nvSpPr>
        <p:spPr>
          <a:xfrm rot="10800000">
            <a:off x="1818914" y="2737895"/>
            <a:ext cx="270051" cy="132356"/>
          </a:xfrm>
          <a:prstGeom prst="up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74295" tIns="37148" rIns="74295" bIns="37148" numCol="1" spcCol="0" rtlCol="0" fromWordArt="0" anchor="ctr" anchorCtr="0" forceAA="0" compatLnSpc="1">
            <a:prstTxWarp prst="textNoShape">
              <a:avLst/>
            </a:prstTxWarp>
            <a:noAutofit/>
          </a:bodyPr>
          <a:lstStyle/>
          <a:p>
            <a:pPr fontAlgn="auto">
              <a:spcBef>
                <a:spcPts val="0"/>
              </a:spcBef>
              <a:spcAft>
                <a:spcPts val="0"/>
              </a:spcAft>
            </a:pPr>
            <a:endParaRPr lang="en-US" sz="1463">
              <a:solidFill>
                <a:prstClr val="white"/>
              </a:solidFill>
            </a:endParaRPr>
          </a:p>
        </p:txBody>
      </p:sp>
      <p:sp>
        <p:nvSpPr>
          <p:cNvPr id="19" name="Text Box 21"/>
          <p:cNvSpPr txBox="1"/>
          <p:nvPr/>
        </p:nvSpPr>
        <p:spPr>
          <a:xfrm>
            <a:off x="1226596" y="3275987"/>
            <a:ext cx="1568627" cy="206723"/>
          </a:xfrm>
          <a:prstGeom prst="rect">
            <a:avLst/>
          </a:prstGeom>
          <a:ln/>
        </p:spPr>
        <p:style>
          <a:lnRef idx="3">
            <a:schemeClr val="lt1"/>
          </a:lnRef>
          <a:fillRef idx="1">
            <a:schemeClr val="accent4"/>
          </a:fillRef>
          <a:effectRef idx="1">
            <a:schemeClr val="accent4"/>
          </a:effectRef>
          <a:fontRef idx="minor">
            <a:schemeClr val="lt1"/>
          </a:fontRef>
        </p:style>
        <p:txBody>
          <a:bodyPr rot="0" spcFirstLastPara="0" vert="horz" wrap="square" lIns="74295" tIns="37148" rIns="74295" bIns="37148" numCol="1" spcCol="0" rtlCol="0" fromWordArt="0" anchor="t" anchorCtr="0" forceAA="0" compatLnSpc="1">
            <a:prstTxWarp prst="textNoShape">
              <a:avLst/>
            </a:prstTxWarp>
            <a:noAutofit/>
          </a:bodyPr>
          <a:lstStyle/>
          <a:p>
            <a:pPr marL="278606" indent="-278606" fontAlgn="auto">
              <a:lnSpc>
                <a:spcPct val="107000"/>
              </a:lnSpc>
              <a:spcBef>
                <a:spcPts val="0"/>
              </a:spcBef>
              <a:spcAft>
                <a:spcPts val="650"/>
              </a:spcAft>
              <a:buFont typeface="Symbol" panose="05050102010706020507" pitchFamily="18" charset="2"/>
              <a:buChar char=""/>
            </a:pPr>
            <a:r>
              <a:rPr lang="en-US" sz="975" dirty="0" err="1">
                <a:solidFill>
                  <a:schemeClr val="bg1"/>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Tidak</a:t>
            </a:r>
            <a:r>
              <a:rPr lang="en-US" sz="975" dirty="0">
                <a:solidFill>
                  <a:schemeClr val="bg1"/>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 </a:t>
            </a:r>
            <a:r>
              <a:rPr lang="en-US" sz="975" dirty="0" err="1">
                <a:solidFill>
                  <a:schemeClr val="bg1"/>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Sesuai</a:t>
            </a:r>
            <a:r>
              <a:rPr lang="en-US" sz="975" dirty="0">
                <a:solidFill>
                  <a:schemeClr val="bg1"/>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 </a:t>
            </a:r>
            <a:r>
              <a:rPr lang="en-US" sz="975" dirty="0" err="1">
                <a:solidFill>
                  <a:schemeClr val="bg1"/>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Aturan</a:t>
            </a:r>
            <a:endParaRPr lang="en-US" sz="894" dirty="0">
              <a:solidFill>
                <a:schemeClr val="bg1"/>
              </a:solidFill>
              <a:ea typeface="Calibri" panose="020F0502020204030204" pitchFamily="34" charset="0"/>
              <a:cs typeface="Times New Roman" panose="02020603050405020304" pitchFamily="18" charset="0"/>
            </a:endParaRPr>
          </a:p>
        </p:txBody>
      </p:sp>
      <p:cxnSp>
        <p:nvCxnSpPr>
          <p:cNvPr id="20" name="Straight Arrow Connector 19"/>
          <p:cNvCxnSpPr/>
          <p:nvPr/>
        </p:nvCxnSpPr>
        <p:spPr>
          <a:xfrm>
            <a:off x="2722980" y="3085585"/>
            <a:ext cx="1319865" cy="1567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2743764" y="3259431"/>
            <a:ext cx="1257185" cy="107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Cross 21"/>
          <p:cNvSpPr/>
          <p:nvPr/>
        </p:nvSpPr>
        <p:spPr>
          <a:xfrm rot="2386838">
            <a:off x="3076293" y="3209760"/>
            <a:ext cx="321727" cy="248333"/>
          </a:xfrm>
          <a:prstGeom prst="plus">
            <a:avLst>
              <a:gd name="adj" fmla="val 3821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4295" tIns="37148" rIns="74295" bIns="37148" numCol="1" spcCol="0" rtlCol="0" fromWordArt="0" anchor="ctr" anchorCtr="0" forceAA="0" compatLnSpc="1">
            <a:prstTxWarp prst="textNoShape">
              <a:avLst/>
            </a:prstTxWarp>
            <a:noAutofit/>
          </a:bodyPr>
          <a:lstStyle/>
          <a:p>
            <a:pPr fontAlgn="auto">
              <a:spcBef>
                <a:spcPts val="0"/>
              </a:spcBef>
              <a:spcAft>
                <a:spcPts val="0"/>
              </a:spcAft>
            </a:pPr>
            <a:endParaRPr lang="en-US" sz="1463">
              <a:solidFill>
                <a:prstClr val="white"/>
              </a:solidFill>
            </a:endParaRPr>
          </a:p>
        </p:txBody>
      </p:sp>
      <p:sp>
        <p:nvSpPr>
          <p:cNvPr id="23" name="Rounded Rectangle 22"/>
          <p:cNvSpPr/>
          <p:nvPr/>
        </p:nvSpPr>
        <p:spPr>
          <a:xfrm>
            <a:off x="2889246" y="2729616"/>
            <a:ext cx="1205421" cy="3724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4295" tIns="37148" rIns="74295" bIns="37148" numCol="1" spcCol="0" rtlCol="0" fromWordArt="0" anchor="ctr" anchorCtr="0" forceAA="0" compatLnSpc="1">
            <a:prstTxWarp prst="textNoShape">
              <a:avLst/>
            </a:prstTxWarp>
            <a:noAutofit/>
          </a:bodyPr>
          <a:lstStyle/>
          <a:p>
            <a:pPr algn="ctr" fontAlgn="auto">
              <a:lnSpc>
                <a:spcPct val="107000"/>
              </a:lnSpc>
              <a:spcBef>
                <a:spcPts val="0"/>
              </a:spcBef>
              <a:spcAft>
                <a:spcPts val="650"/>
              </a:spcAft>
            </a:pPr>
            <a:r>
              <a:rPr lang="en-US" sz="975" b="1">
                <a:solidFill>
                  <a:srgbClr val="000000"/>
                </a:solidFill>
                <a:latin typeface="Tahoma" panose="020B0604030504040204" pitchFamily="34" charset="0"/>
                <a:ea typeface="Calibri" panose="020F0502020204030204" pitchFamily="34" charset="0"/>
                <a:cs typeface="Times New Roman" panose="02020603050405020304" pitchFamily="18" charset="0"/>
              </a:rPr>
              <a:t>Persyaratan Lingkungan</a:t>
            </a:r>
            <a:endParaRPr lang="en-US" sz="894">
              <a:solidFill>
                <a:prstClr val="white"/>
              </a:solidFill>
              <a:ea typeface="Calibri" panose="020F0502020204030204" pitchFamily="34" charset="0"/>
              <a:cs typeface="Times New Roman" panose="02020603050405020304" pitchFamily="18" charset="0"/>
            </a:endParaRPr>
          </a:p>
        </p:txBody>
      </p:sp>
      <p:pic>
        <p:nvPicPr>
          <p:cNvPr id="24" name="Picture 23" descr="Hasil gamba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969967" y="2547492"/>
            <a:ext cx="2371000" cy="1255831"/>
          </a:xfrm>
          <a:prstGeom prst="rect">
            <a:avLst/>
          </a:prstGeom>
          <a:noFill/>
          <a:ln>
            <a:noFill/>
          </a:ln>
        </p:spPr>
      </p:pic>
      <p:pic>
        <p:nvPicPr>
          <p:cNvPr id="25" name="Picture 24" descr="Hasil gamba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93912" y="2580606"/>
            <a:ext cx="2371000" cy="1258487"/>
          </a:xfrm>
          <a:prstGeom prst="rect">
            <a:avLst/>
          </a:prstGeom>
          <a:noFill/>
          <a:ln>
            <a:noFill/>
          </a:ln>
        </p:spPr>
      </p:pic>
      <p:sp>
        <p:nvSpPr>
          <p:cNvPr id="26" name="Text Box 28"/>
          <p:cNvSpPr txBox="1"/>
          <p:nvPr/>
        </p:nvSpPr>
        <p:spPr>
          <a:xfrm>
            <a:off x="6931562" y="3921698"/>
            <a:ext cx="1205226" cy="380689"/>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horz" wrap="square" lIns="74295" tIns="37148" rIns="74295" bIns="37148" numCol="1" spcCol="0" rtlCol="0" fromWordArt="0" anchor="t" anchorCtr="0" forceAA="0" compatLnSpc="1">
            <a:prstTxWarp prst="textNoShape">
              <a:avLst/>
            </a:prstTxWarp>
            <a:noAutofit/>
          </a:bodyPr>
          <a:lstStyle/>
          <a:p>
            <a:pPr algn="ctr" fontAlgn="auto">
              <a:lnSpc>
                <a:spcPct val="107000"/>
              </a:lnSpc>
              <a:spcBef>
                <a:spcPts val="0"/>
              </a:spcBef>
              <a:spcAft>
                <a:spcPts val="650"/>
              </a:spcAft>
            </a:pPr>
            <a:r>
              <a:rPr lang="en-US" sz="894">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Limbah Kemasan Produk</a:t>
            </a:r>
            <a:endParaRPr lang="en-US" sz="894">
              <a:solidFill>
                <a:prstClr val="black"/>
              </a:solidFill>
              <a:ea typeface="Calibri" panose="020F0502020204030204" pitchFamily="34" charset="0"/>
              <a:cs typeface="Times New Roman" panose="02020603050405020304" pitchFamily="18" charset="0"/>
            </a:endParaRPr>
          </a:p>
        </p:txBody>
      </p:sp>
      <p:sp>
        <p:nvSpPr>
          <p:cNvPr id="27" name="Text Box 29"/>
          <p:cNvSpPr txBox="1"/>
          <p:nvPr/>
        </p:nvSpPr>
        <p:spPr>
          <a:xfrm>
            <a:off x="8168157" y="3921698"/>
            <a:ext cx="1205226" cy="380689"/>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74295" tIns="37148" rIns="74295" bIns="37148" numCol="1" spcCol="0" rtlCol="0" fromWordArt="0" anchor="t" anchorCtr="0" forceAA="0" compatLnSpc="1">
            <a:prstTxWarp prst="textNoShape">
              <a:avLst/>
            </a:prstTxWarp>
            <a:noAutofit/>
          </a:bodyPr>
          <a:lstStyle/>
          <a:p>
            <a:pPr algn="ctr" fontAlgn="auto">
              <a:lnSpc>
                <a:spcPct val="107000"/>
              </a:lnSpc>
              <a:spcBef>
                <a:spcPts val="0"/>
              </a:spcBef>
              <a:spcAft>
                <a:spcPts val="650"/>
              </a:spcAft>
            </a:pPr>
            <a:r>
              <a:rPr lang="en-US" sz="894">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Limbah Sisa / Produk</a:t>
            </a:r>
            <a:endParaRPr lang="en-US" sz="894">
              <a:solidFill>
                <a:prstClr val="black"/>
              </a:solidFill>
              <a:ea typeface="Calibri" panose="020F0502020204030204" pitchFamily="34" charset="0"/>
              <a:cs typeface="Times New Roman" panose="02020603050405020304" pitchFamily="18" charset="0"/>
            </a:endParaRPr>
          </a:p>
        </p:txBody>
      </p:sp>
      <p:sp>
        <p:nvSpPr>
          <p:cNvPr id="28" name="Rounded Rectangle 27"/>
          <p:cNvSpPr/>
          <p:nvPr/>
        </p:nvSpPr>
        <p:spPr>
          <a:xfrm>
            <a:off x="1153855" y="2903462"/>
            <a:ext cx="1683433" cy="678921"/>
          </a:xfrm>
          <a:prstGeom prst="round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4295" tIns="37148" rIns="74295" bIns="37148" numCol="1" spcCol="0" rtlCol="0" fromWordArt="0" anchor="ctr" anchorCtr="0" forceAA="0" compatLnSpc="1">
            <a:prstTxWarp prst="textNoShape">
              <a:avLst/>
            </a:prstTxWarp>
            <a:noAutofit/>
          </a:bodyPr>
          <a:lstStyle/>
          <a:p>
            <a:pPr fontAlgn="auto">
              <a:spcBef>
                <a:spcPts val="0"/>
              </a:spcBef>
              <a:spcAft>
                <a:spcPts val="0"/>
              </a:spcAft>
            </a:pPr>
            <a:endParaRPr lang="en-US" sz="1463">
              <a:solidFill>
                <a:prstClr val="white"/>
              </a:solidFill>
            </a:endParaRPr>
          </a:p>
        </p:txBody>
      </p:sp>
      <p:cxnSp>
        <p:nvCxnSpPr>
          <p:cNvPr id="29" name="Straight Arrow Connector 28"/>
          <p:cNvCxnSpPr/>
          <p:nvPr/>
        </p:nvCxnSpPr>
        <p:spPr>
          <a:xfrm flipV="1">
            <a:off x="6193762" y="3300823"/>
            <a:ext cx="934735" cy="331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Rounded Rectangle 29"/>
          <p:cNvSpPr/>
          <p:nvPr/>
        </p:nvSpPr>
        <p:spPr>
          <a:xfrm>
            <a:off x="5757316" y="2050791"/>
            <a:ext cx="2452409" cy="6537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4295" tIns="37148" rIns="74295" bIns="37148" numCol="1" spcCol="0" rtlCol="0" fromWordArt="0" anchor="ctr" anchorCtr="0" forceAA="0" compatLnSpc="1">
            <a:prstTxWarp prst="textNoShape">
              <a:avLst/>
            </a:prstTxWarp>
            <a:noAutofit/>
          </a:bodyPr>
          <a:lstStyle/>
          <a:p>
            <a:pPr algn="ctr" fontAlgn="auto">
              <a:lnSpc>
                <a:spcPct val="107000"/>
              </a:lnSpc>
              <a:spcBef>
                <a:spcPts val="0"/>
              </a:spcBef>
              <a:spcAft>
                <a:spcPts val="650"/>
              </a:spcAft>
            </a:pPr>
            <a:r>
              <a:rPr lang="en-US" sz="894" b="1">
                <a:solidFill>
                  <a:srgbClr val="000000"/>
                </a:solidFill>
                <a:latin typeface="Tahoma" panose="020B0604030504040204" pitchFamily="34" charset="0"/>
                <a:ea typeface="Calibri" panose="020F0502020204030204" pitchFamily="34" charset="0"/>
                <a:cs typeface="Times New Roman" panose="02020603050405020304" pitchFamily="18" charset="0"/>
              </a:rPr>
              <a:t>Informasikan cara penggunaan dan penanganan limbah produk atau membuat kebijakan penanganan limbah produk oleh perusahaan</a:t>
            </a:r>
            <a:endParaRPr lang="en-US" sz="894">
              <a:solidFill>
                <a:prstClr val="white"/>
              </a:solidFill>
              <a:ea typeface="Calibri" panose="020F0502020204030204" pitchFamily="34" charset="0"/>
              <a:cs typeface="Times New Roman" panose="02020603050405020304" pitchFamily="18" charset="0"/>
            </a:endParaRPr>
          </a:p>
        </p:txBody>
      </p:sp>
      <p:pic>
        <p:nvPicPr>
          <p:cNvPr id="31" name="Picture 30" descr="Image result for trucking animasi"/>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849263">
            <a:off x="6308068" y="2853792"/>
            <a:ext cx="560661" cy="440006"/>
          </a:xfrm>
          <a:prstGeom prst="rect">
            <a:avLst/>
          </a:prstGeom>
          <a:noFill/>
          <a:ln>
            <a:noFill/>
          </a:ln>
        </p:spPr>
      </p:pic>
      <p:sp>
        <p:nvSpPr>
          <p:cNvPr id="32" name="Rounded Rectangle 31"/>
          <p:cNvSpPr/>
          <p:nvPr/>
        </p:nvSpPr>
        <p:spPr>
          <a:xfrm>
            <a:off x="7326441" y="4583966"/>
            <a:ext cx="1714210" cy="297911"/>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74295" tIns="37148" rIns="74295" bIns="37148" numCol="1" spcCol="0" rtlCol="0" fromWordArt="0" anchor="ctr" anchorCtr="0" forceAA="0" compatLnSpc="1">
            <a:prstTxWarp prst="textNoShape">
              <a:avLst/>
            </a:prstTxWarp>
            <a:noAutofit/>
          </a:bodyPr>
          <a:lstStyle/>
          <a:p>
            <a:pPr algn="ctr" fontAlgn="auto">
              <a:lnSpc>
                <a:spcPct val="107000"/>
              </a:lnSpc>
              <a:spcBef>
                <a:spcPts val="0"/>
              </a:spcBef>
              <a:spcAft>
                <a:spcPts val="650"/>
              </a:spcAft>
            </a:pPr>
            <a:r>
              <a:rPr lang="en-US" sz="894" dirty="0" err="1">
                <a:solidFill>
                  <a:schemeClr val="bg1"/>
                </a:solidFill>
                <a:effectLst>
                  <a:outerShdw blurRad="38100" dist="19050" dir="2700000" algn="tl">
                    <a:prstClr val="black">
                      <a:alpha val="40000"/>
                    </a:prstClr>
                  </a:outerShdw>
                </a:effectLst>
                <a:ea typeface="Calibri" panose="020F0502020204030204" pitchFamily="34" charset="0"/>
                <a:cs typeface="Times New Roman" panose="02020603050405020304" pitchFamily="18" charset="0"/>
              </a:rPr>
              <a:t>Tidak</a:t>
            </a:r>
            <a:r>
              <a:rPr lang="en-US" sz="894" dirty="0">
                <a:solidFill>
                  <a:schemeClr val="bg1"/>
                </a:solidFill>
                <a:effectLst>
                  <a:outerShdw blurRad="38100" dist="19050" dir="2700000" algn="tl">
                    <a:prstClr val="black">
                      <a:alpha val="40000"/>
                    </a:prstClr>
                  </a:outerShdw>
                </a:effectLst>
                <a:ea typeface="Calibri" panose="020F0502020204030204" pitchFamily="34" charset="0"/>
                <a:cs typeface="Times New Roman" panose="02020603050405020304" pitchFamily="18" charset="0"/>
              </a:rPr>
              <a:t> </a:t>
            </a:r>
            <a:r>
              <a:rPr lang="en-US" sz="894" dirty="0" err="1">
                <a:solidFill>
                  <a:schemeClr val="bg1"/>
                </a:solidFill>
                <a:effectLst>
                  <a:outerShdw blurRad="38100" dist="19050" dir="2700000" algn="tl">
                    <a:prstClr val="black">
                      <a:alpha val="40000"/>
                    </a:prstClr>
                  </a:outerShdw>
                </a:effectLst>
                <a:ea typeface="Calibri" panose="020F0502020204030204" pitchFamily="34" charset="0"/>
                <a:cs typeface="Times New Roman" panose="02020603050405020304" pitchFamily="18" charset="0"/>
              </a:rPr>
              <a:t>Merusak</a:t>
            </a:r>
            <a:r>
              <a:rPr lang="en-US" sz="894" dirty="0">
                <a:solidFill>
                  <a:schemeClr val="bg1"/>
                </a:solidFill>
                <a:effectLst>
                  <a:outerShdw blurRad="38100" dist="19050" dir="2700000" algn="tl">
                    <a:prstClr val="black">
                      <a:alpha val="40000"/>
                    </a:prstClr>
                  </a:outerShdw>
                </a:effectLst>
                <a:ea typeface="Calibri" panose="020F0502020204030204" pitchFamily="34" charset="0"/>
                <a:cs typeface="Times New Roman" panose="02020603050405020304" pitchFamily="18" charset="0"/>
              </a:rPr>
              <a:t> </a:t>
            </a:r>
            <a:r>
              <a:rPr lang="en-US" sz="894" dirty="0" err="1">
                <a:solidFill>
                  <a:schemeClr val="bg1"/>
                </a:solidFill>
                <a:effectLst>
                  <a:outerShdw blurRad="38100" dist="19050" dir="2700000" algn="tl">
                    <a:prstClr val="black">
                      <a:alpha val="40000"/>
                    </a:prstClr>
                  </a:outerShdw>
                </a:effectLst>
                <a:ea typeface="Calibri" panose="020F0502020204030204" pitchFamily="34" charset="0"/>
                <a:cs typeface="Times New Roman" panose="02020603050405020304" pitchFamily="18" charset="0"/>
              </a:rPr>
              <a:t>Lingkungan</a:t>
            </a:r>
            <a:endParaRPr lang="en-US" sz="894" dirty="0">
              <a:solidFill>
                <a:schemeClr val="bg1"/>
              </a:solidFill>
              <a:ea typeface="Calibri" panose="020F0502020204030204" pitchFamily="34" charset="0"/>
              <a:cs typeface="Times New Roman" panose="02020603050405020304" pitchFamily="18" charset="0"/>
            </a:endParaRPr>
          </a:p>
        </p:txBody>
      </p:sp>
      <p:cxnSp>
        <p:nvCxnSpPr>
          <p:cNvPr id="33" name="Straight Arrow Connector 32"/>
          <p:cNvCxnSpPr/>
          <p:nvPr/>
        </p:nvCxnSpPr>
        <p:spPr>
          <a:xfrm>
            <a:off x="7534273" y="4302502"/>
            <a:ext cx="696234" cy="273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H="1">
            <a:off x="8261681" y="4310780"/>
            <a:ext cx="550753" cy="264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ounded Rectangle 34"/>
          <p:cNvSpPr/>
          <p:nvPr/>
        </p:nvSpPr>
        <p:spPr>
          <a:xfrm>
            <a:off x="4136233" y="3714740"/>
            <a:ext cx="2047137" cy="6457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4295" tIns="37148" rIns="74295" bIns="37148" numCol="1" spcCol="0" rtlCol="0" fromWordArt="0" anchor="ctr" anchorCtr="0" forceAA="0" compatLnSpc="1">
            <a:prstTxWarp prst="textNoShape">
              <a:avLst/>
            </a:prstTxWarp>
            <a:noAutofit/>
          </a:bodyPr>
          <a:lstStyle/>
          <a:p>
            <a:pPr algn="ctr" fontAlgn="auto">
              <a:lnSpc>
                <a:spcPct val="107000"/>
              </a:lnSpc>
              <a:spcBef>
                <a:spcPts val="0"/>
              </a:spcBef>
              <a:spcAft>
                <a:spcPts val="650"/>
              </a:spcAft>
            </a:pPr>
            <a:r>
              <a:rPr lang="en-US" sz="975" b="1">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Identifikasi Aspek Dampak Lingkungan</a:t>
            </a:r>
            <a:endParaRPr lang="en-US" sz="894">
              <a:solidFill>
                <a:prstClr val="white"/>
              </a:solidFill>
              <a:ea typeface="Calibri" panose="020F0502020204030204" pitchFamily="34" charset="0"/>
              <a:cs typeface="Times New Roman" panose="02020603050405020304" pitchFamily="18" charset="0"/>
            </a:endParaRPr>
          </a:p>
        </p:txBody>
      </p:sp>
      <p:sp>
        <p:nvSpPr>
          <p:cNvPr id="36" name="Text Box 40"/>
          <p:cNvSpPr txBox="1"/>
          <p:nvPr/>
        </p:nvSpPr>
        <p:spPr>
          <a:xfrm>
            <a:off x="2535888" y="734535"/>
            <a:ext cx="5548818" cy="342595"/>
          </a:xfrm>
          <a:prstGeom prst="rect">
            <a:avLst/>
          </a:prstGeom>
          <a:noFill/>
          <a:ln>
            <a:noFill/>
          </a:ln>
          <a:effectLst/>
        </p:spPr>
        <p:txBody>
          <a:bodyPr rot="0" spcFirstLastPara="0" vert="horz" wrap="square" lIns="74295" tIns="37148" rIns="74295" bIns="37148" numCol="1" spcCol="0" rtlCol="0" fromWordArt="0" anchor="t" anchorCtr="0" forceAA="0" compatLnSpc="1">
            <a:prstTxWarp prst="textNoShape">
              <a:avLst/>
            </a:prstTxWarp>
            <a:spAutoFit/>
          </a:bodyPr>
          <a:lstStyle/>
          <a:p>
            <a:pPr algn="ctr" fontAlgn="auto">
              <a:lnSpc>
                <a:spcPct val="107000"/>
              </a:lnSpc>
              <a:spcBef>
                <a:spcPts val="0"/>
              </a:spcBef>
              <a:spcAft>
                <a:spcPts val="650"/>
              </a:spcAft>
            </a:pPr>
            <a:r>
              <a:rPr lang="en-US" sz="1625" dirty="0">
                <a:solidFill>
                  <a:srgbClr val="000000"/>
                </a:solidFill>
                <a:effectLst>
                  <a:outerShdw blurRad="38100" dist="19050" dir="2700000" algn="tl">
                    <a:prstClr val="black">
                      <a:alpha val="40000"/>
                    </a:prstClr>
                  </a:outerShdw>
                </a:effectLst>
                <a:latin typeface="Tahoma" panose="020B0604030504040204" pitchFamily="34" charset="0"/>
                <a:ea typeface="Calibri" panose="020F0502020204030204" pitchFamily="34" charset="0"/>
                <a:cs typeface="Times New Roman" panose="02020603050405020304" pitchFamily="18" charset="0"/>
              </a:rPr>
              <a:t>LIFE CYCLE PERSPECTIVE </a:t>
            </a:r>
            <a:endParaRPr lang="en-US" sz="89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A31C3DC3-F74B-4763-8E9D-C8025D25D069}"/>
              </a:ext>
            </a:extLst>
          </p:cNvPr>
          <p:cNvSpPr>
            <a:spLocks noGrp="1"/>
          </p:cNvSpPr>
          <p:nvPr>
            <p:ph type="ftr" sz="quarter" idx="11"/>
          </p:nvPr>
        </p:nvSpPr>
        <p:spPr/>
        <p:txBody>
          <a:bodyPr/>
          <a:lstStyle/>
          <a:p>
            <a:r>
              <a:rPr lang="en-US"/>
              <a:t>Identifikasi Aspek dampak 2/Rev 0 © Copyright, Sentral Sistem, April 2019</a:t>
            </a:r>
          </a:p>
        </p:txBody>
      </p:sp>
    </p:spTree>
    <p:extLst>
      <p:ext uri="{BB962C8B-B14F-4D97-AF65-F5344CB8AC3E}">
        <p14:creationId xmlns:p14="http://schemas.microsoft.com/office/powerpoint/2010/main" val="2104886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27665" name="Picture 17" descr="D:\glb.png"/>
          <p:cNvPicPr>
            <a:picLocks noChangeAspect="1" noChangeArrowheads="1"/>
          </p:cNvPicPr>
          <p:nvPr/>
        </p:nvPicPr>
        <p:blipFill>
          <a:blip r:embed="rId2" cstate="print"/>
          <a:srcRect/>
          <a:stretch>
            <a:fillRect/>
          </a:stretch>
        </p:blipFill>
        <p:spPr bwMode="auto">
          <a:xfrm>
            <a:off x="1" y="0"/>
            <a:ext cx="9906000" cy="6858000"/>
          </a:xfrm>
          <a:prstGeom prst="rect">
            <a:avLst/>
          </a:prstGeom>
          <a:noFill/>
        </p:spPr>
      </p:pic>
      <p:sp>
        <p:nvSpPr>
          <p:cNvPr id="30" name="Rectangle 29"/>
          <p:cNvSpPr/>
          <p:nvPr/>
        </p:nvSpPr>
        <p:spPr>
          <a:xfrm>
            <a:off x="5238752" y="3643314"/>
            <a:ext cx="4500594" cy="27146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4" name="Rectangle 4"/>
          <p:cNvSpPr>
            <a:spLocks noChangeArrowheads="1"/>
          </p:cNvSpPr>
          <p:nvPr/>
        </p:nvSpPr>
        <p:spPr bwMode="auto">
          <a:xfrm>
            <a:off x="71438" y="4481904"/>
            <a:ext cx="4857784" cy="391389"/>
          </a:xfrm>
          <a:prstGeom prst="rect">
            <a:avLst/>
          </a:prstGeom>
          <a:noFill/>
          <a:ln w="12700">
            <a:noFill/>
            <a:miter lim="800000"/>
            <a:headEnd/>
            <a:tailEnd/>
          </a:ln>
          <a:effectLst/>
        </p:spPr>
        <p:txBody>
          <a:bodyPr wrap="square" lIns="90488" tIns="44450" rIns="90488" bIns="44450">
            <a:spAutoFit/>
          </a:bodyPr>
          <a:lstStyle/>
          <a:p>
            <a:pPr defTabSz="762000">
              <a:lnSpc>
                <a:spcPct val="70000"/>
              </a:lnSpc>
              <a:defRPr/>
            </a:pPr>
            <a:r>
              <a:rPr lang="en-US" sz="2800" b="1" dirty="0" err="1">
                <a:ln>
                  <a:solidFill>
                    <a:schemeClr val="bg1"/>
                  </a:solidFill>
                </a:ln>
                <a:solidFill>
                  <a:srgbClr val="FF0000"/>
                </a:solidFill>
                <a:effectLst>
                  <a:outerShdw blurRad="38100" dist="38100" dir="2700000" algn="tl">
                    <a:srgbClr val="000000">
                      <a:alpha val="43137"/>
                    </a:srgbClr>
                  </a:outerShdw>
                </a:effectLst>
              </a:rPr>
              <a:t>Dasar</a:t>
            </a:r>
            <a:r>
              <a:rPr lang="en-US" sz="2800" b="1" dirty="0">
                <a:ln>
                  <a:solidFill>
                    <a:schemeClr val="bg1"/>
                  </a:solidFill>
                </a:ln>
                <a:solidFill>
                  <a:srgbClr val="FF0000"/>
                </a:solidFill>
                <a:effectLst>
                  <a:outerShdw blurRad="38100" dist="38100" dir="2700000" algn="tl">
                    <a:srgbClr val="000000">
                      <a:alpha val="43137"/>
                    </a:srgbClr>
                  </a:outerShdw>
                </a:effectLst>
              </a:rPr>
              <a:t> </a:t>
            </a:r>
            <a:r>
              <a:rPr lang="id-ID" sz="2800" b="1" dirty="0">
                <a:ln>
                  <a:solidFill>
                    <a:schemeClr val="bg1"/>
                  </a:solidFill>
                </a:ln>
                <a:solidFill>
                  <a:srgbClr val="FF0000"/>
                </a:solidFill>
                <a:effectLst>
                  <a:outerShdw blurRad="38100" dist="38100" dir="2700000" algn="tl">
                    <a:srgbClr val="000000">
                      <a:alpha val="43137"/>
                    </a:srgbClr>
                  </a:outerShdw>
                </a:effectLst>
              </a:rPr>
              <a:t>Penyebab</a:t>
            </a:r>
            <a:endParaRPr lang="en-US" sz="2800" b="1" dirty="0">
              <a:ln>
                <a:solidFill>
                  <a:schemeClr val="bg1"/>
                </a:solidFill>
              </a:ln>
              <a:solidFill>
                <a:srgbClr val="FF0000"/>
              </a:solidFill>
              <a:effectLst>
                <a:outerShdw blurRad="38100" dist="38100" dir="2700000" algn="tl">
                  <a:srgbClr val="000000">
                    <a:alpha val="43137"/>
                  </a:srgbClr>
                </a:outerShdw>
              </a:effectLst>
            </a:endParaRPr>
          </a:p>
        </p:txBody>
      </p:sp>
      <p:sp>
        <p:nvSpPr>
          <p:cNvPr id="39941" name="Rectangle 7"/>
          <p:cNvSpPr>
            <a:spLocks noChangeArrowheads="1"/>
          </p:cNvSpPr>
          <p:nvPr/>
        </p:nvSpPr>
        <p:spPr bwMode="auto">
          <a:xfrm>
            <a:off x="7524769" y="5709166"/>
            <a:ext cx="2071702" cy="385234"/>
          </a:xfrm>
          <a:prstGeom prst="rect">
            <a:avLst/>
          </a:prstGeom>
          <a:noFill/>
          <a:ln w="12700">
            <a:solidFill>
              <a:schemeClr val="tx1">
                <a:lumMod val="50000"/>
                <a:lumOff val="50000"/>
              </a:schemeClr>
            </a:solidFill>
            <a:miter lim="800000"/>
            <a:headEnd/>
            <a:tailEnd/>
          </a:ln>
        </p:spPr>
        <p:txBody>
          <a:bodyPr wrap="square" lIns="90488" tIns="44450" rIns="90488" bIns="44450">
            <a:spAutoFit/>
          </a:bodyPr>
          <a:lstStyle/>
          <a:p>
            <a:pPr algn="ctr" defTabSz="762000">
              <a:lnSpc>
                <a:spcPct val="80000"/>
              </a:lnSpc>
            </a:pPr>
            <a:r>
              <a:rPr lang="en-US" sz="1200" b="1" dirty="0" err="1"/>
              <a:t>Pembukaan</a:t>
            </a:r>
            <a:r>
              <a:rPr lang="en-US" sz="1200" b="1" dirty="0"/>
              <a:t> </a:t>
            </a:r>
            <a:r>
              <a:rPr lang="en-US" sz="1200" b="1" dirty="0" err="1"/>
              <a:t>lahan</a:t>
            </a:r>
            <a:endParaRPr lang="en-US" sz="1200" b="1" dirty="0"/>
          </a:p>
          <a:p>
            <a:pPr algn="ctr" defTabSz="762000">
              <a:lnSpc>
                <a:spcPct val="80000"/>
              </a:lnSpc>
            </a:pPr>
            <a:r>
              <a:rPr lang="en-US" sz="1200" b="1" dirty="0" err="1"/>
              <a:t>Dengan</a:t>
            </a:r>
            <a:r>
              <a:rPr lang="en-US" sz="1200" b="1" dirty="0"/>
              <a:t> </a:t>
            </a:r>
            <a:r>
              <a:rPr lang="en-US" sz="1200" b="1" dirty="0" err="1"/>
              <a:t>caradi</a:t>
            </a:r>
            <a:r>
              <a:rPr lang="en-US" sz="1200" b="1" dirty="0"/>
              <a:t> </a:t>
            </a:r>
            <a:r>
              <a:rPr lang="en-US" sz="1200" b="1" dirty="0" err="1"/>
              <a:t>bakar</a:t>
            </a:r>
            <a:endParaRPr lang="en-US" sz="1200" b="1" dirty="0"/>
          </a:p>
        </p:txBody>
      </p:sp>
      <p:sp>
        <p:nvSpPr>
          <p:cNvPr id="39942" name="Rectangle 9"/>
          <p:cNvSpPr>
            <a:spLocks noChangeArrowheads="1"/>
          </p:cNvSpPr>
          <p:nvPr/>
        </p:nvSpPr>
        <p:spPr bwMode="auto">
          <a:xfrm>
            <a:off x="5453065" y="5709166"/>
            <a:ext cx="2000265" cy="385234"/>
          </a:xfrm>
          <a:prstGeom prst="rect">
            <a:avLst/>
          </a:prstGeom>
          <a:noFill/>
          <a:ln w="12700">
            <a:solidFill>
              <a:schemeClr val="tx1">
                <a:lumMod val="50000"/>
                <a:lumOff val="50000"/>
              </a:schemeClr>
            </a:solidFill>
            <a:miter lim="800000"/>
            <a:headEnd/>
            <a:tailEnd/>
          </a:ln>
        </p:spPr>
        <p:txBody>
          <a:bodyPr wrap="square" lIns="90488" tIns="44450" rIns="90488" bIns="44450">
            <a:spAutoFit/>
          </a:bodyPr>
          <a:lstStyle/>
          <a:p>
            <a:pPr algn="ctr" defTabSz="762000">
              <a:lnSpc>
                <a:spcPct val="80000"/>
              </a:lnSpc>
            </a:pPr>
            <a:r>
              <a:rPr lang="en-US" sz="1200" b="1" dirty="0" err="1"/>
              <a:t>Buang</a:t>
            </a:r>
            <a:r>
              <a:rPr lang="en-US" sz="1200" b="1" dirty="0"/>
              <a:t> </a:t>
            </a:r>
            <a:r>
              <a:rPr lang="en-US" sz="1200" b="1" dirty="0" err="1"/>
              <a:t>sampah</a:t>
            </a:r>
            <a:r>
              <a:rPr lang="en-US" sz="1200" b="1" dirty="0"/>
              <a:t> </a:t>
            </a:r>
            <a:r>
              <a:rPr lang="en-US" sz="1200" b="1" dirty="0" err="1"/>
              <a:t>sembarangan</a:t>
            </a:r>
            <a:endParaRPr lang="en-US" sz="1200" b="1" dirty="0"/>
          </a:p>
        </p:txBody>
      </p:sp>
      <p:pic>
        <p:nvPicPr>
          <p:cNvPr id="39950" name="Picture 6"/>
          <p:cNvPicPr>
            <a:picLocks noChangeAspect="1" noChangeArrowheads="1"/>
          </p:cNvPicPr>
          <p:nvPr/>
        </p:nvPicPr>
        <p:blipFill>
          <a:blip r:embed="rId3" cstate="print"/>
          <a:srcRect/>
          <a:stretch>
            <a:fillRect/>
          </a:stretch>
        </p:blipFill>
        <p:spPr bwMode="auto">
          <a:xfrm>
            <a:off x="5453067" y="4214818"/>
            <a:ext cx="2003227" cy="1428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9953" name="Text Box 12"/>
          <p:cNvSpPr txBox="1">
            <a:spLocks noChangeArrowheads="1"/>
          </p:cNvSpPr>
          <p:nvPr/>
        </p:nvSpPr>
        <p:spPr bwMode="auto">
          <a:xfrm>
            <a:off x="6524636" y="3714752"/>
            <a:ext cx="2160587" cy="400110"/>
          </a:xfrm>
          <a:prstGeom prst="rect">
            <a:avLst/>
          </a:prstGeom>
          <a:noFill/>
          <a:ln w="9525">
            <a:noFill/>
            <a:miter lim="800000"/>
            <a:headEnd/>
            <a:tailEnd/>
          </a:ln>
        </p:spPr>
        <p:txBody>
          <a:bodyPr>
            <a:spAutoFit/>
          </a:bodyPr>
          <a:lstStyle/>
          <a:p>
            <a:pPr algn="ctr">
              <a:spcBef>
                <a:spcPct val="50000"/>
              </a:spcBef>
            </a:pPr>
            <a:r>
              <a:rPr lang="en-US" u="sng" dirty="0" err="1">
                <a:solidFill>
                  <a:srgbClr val="FF0000"/>
                </a:solidFill>
                <a:latin typeface="Cooper Black" pitchFamily="18" charset="0"/>
              </a:rPr>
              <a:t>UnSafe</a:t>
            </a:r>
            <a:r>
              <a:rPr lang="en-US" u="sng" dirty="0">
                <a:solidFill>
                  <a:srgbClr val="FF0000"/>
                </a:solidFill>
                <a:latin typeface="Cooper Black" pitchFamily="18" charset="0"/>
              </a:rPr>
              <a:t> Action</a:t>
            </a:r>
          </a:p>
        </p:txBody>
      </p:sp>
      <p:pic>
        <p:nvPicPr>
          <p:cNvPr id="39957" name="Picture 22"/>
          <p:cNvPicPr>
            <a:picLocks noChangeAspect="1" noChangeArrowheads="1"/>
          </p:cNvPicPr>
          <p:nvPr/>
        </p:nvPicPr>
        <p:blipFill>
          <a:blip r:embed="rId4" cstate="print"/>
          <a:srcRect/>
          <a:stretch>
            <a:fillRect/>
          </a:stretch>
        </p:blipFill>
        <p:spPr bwMode="auto">
          <a:xfrm>
            <a:off x="7524769" y="4214818"/>
            <a:ext cx="2065340" cy="1428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Footer Placeholder 23"/>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27652" name="AutoShape 4" descr="data:image/jpeg;base64,/9j/4AAQSkZJRgABAQAAAQABAAD/2wCEAAkGBhISEBUUEhQVFRQWFRgXGBgYFRUVFxUYFxQXFBQWFRQXHCYeGBokGhQUHy8gIycpLCwsFx4xNTAqNSYrLSkBCQoKDgwOGg8PGiwkHyQpLCksLC8pLCksKSwpLCwsLCwsLCksLCwpKSwsLCwsLCwpLCwsLCwsLCwpLCwsKSkpLP/AABEIAQsAvQMBIgACEQEDEQH/xAAcAAABBAMBAAAAAAAAAAAAAAAAAQQFBgIDBwj/xABHEAACAQIEAwUEBgYHBwUAAAABAgMAEQQSITEFQVEGEyJhcQcygZEjQlJyobEUYoKiwfAVM0OS0eHxRFNjc7KzwggkNKPS/8QAGgEBAAIDAQAAAAAAAAAAAAAAAAMEAQIFBv/EACoRAAICAQQBBAEDBQAAAAAAAAABAgMRBBIhMUEFIjJREyNhwTNxgaGx/9oADAMBAAIRAxEAPwDuNFFFAFFIaZw8VRpe7AcNlLeKN0BAYK2UsBmsWXb7QoBOL4sxR5xawePNe/uNIqudNbhST8KROKIzMiZnZTYkK2QEbqZbZLjmLkjpem/a2O+BxFmKkQu6sDYqyKZEb4MoNq29m5xJg8PICxzwxvdrZjmRWu36xvc+dASVFIa14fEK4upvYkHyINiD0oDYTSZqrfbvETrhfoL3zePKbPkANyp5a2uelRPszwrjvZJAbsFGYhtdWYhWO66j8DUDtasUMGcF7paKKnMBRRRQBRRRQBRRRQBRRRQBRRRQBRRRQBRRRQDXiHe5D3OTPpbPmyjXc5dTbU28uVMpuzwkdXllmYqpAyv3IGa2bWEK9jlXQsRoPWpeigInF8BVonjSSSMOpW4bvAAVKnwTB1tYm4tr661DdjuNumXA4xVixMKhY7aR4mJFCrLBffQeJBqp6XsLcRVC9t+CRuCzsygtGYmQndWM0aEg8vC7D40BNRTPicTMsU0iwJlVmULZpRmWWKOVgbBQq5suzMQGUhhUwpiw0QBIRF5kncm5JZjckkkkkkkmq12P4kkfC+HgkIXw8Z+CIryG25voPVxVhfCLOv0q3U5WVToRbUFvPy5fOtZZxwZWM8j5SCL9aW1AW1LWTAUUUVkBRRRQBRRRQBRRRQBRRRQBRRRQBRRRQBRRRQBTTiiSGFxDbvCpC3YqASLXzBWtbfbl8ad0UBWeA9rS0gw2NQYbGa2S7NHOFAPeYeUgBxr7t8y2Nxpem3tRaJ+DY3Owy90bEH+0Vl7tbjn3gUWqx8T4RBiIzHPGkqE3yuoYX5Gx2PnXBvbL7PF4egmwRkTDTPlmiDsUV/ejIH2TZtDexAtvYAdT9leEQ8Nw01y8jwIuZreBUGURIAPCgKnTmbk3Jq5VC9jUjHD8L3K5Y/0eIqNNAY1Ottzcm563qaoAoopKAWiiigAmiiigEY0cqR72038/xoZwN9qAUCi9Yyg20NjQI7ix1/jQGdFJai9ALRWpZ7kCx1vy6VtoAooooAooooAooooAqs+0TANieF4uGMB5DCSF3JIOcAD7Xh087VYyT/POqh/TCjiyIkkkYmzCSN4mAleGK8ZjLgEAozXYaf8At1GlxmAiPYT2h/SeGCJjd8K5j31yG7REjpYsv7FdIrhPsz40mH7R8QikYRLM8yqpIVC6Ygsg10vlL29TXdTtrQETxqZ4R3+a6RXaRbAHubfSEG+62V/MIQNWpxHh3Zi+cgNlsoA0AJOpa+99coHrzqH7WYKZsNKkUxzvGVtIisjfqNkAKBhmUtrYG52FYp2vXEYONoDkxGIJjSM2LxSggTB06Ras3kB9oAgWmhaKAaAWsQtZUUAhFI1tjQ5PIXpTQC0l6xR7ja3rShd760BleikVbC1LQBRRRQBRRRQBRRRQCE0ivfahqQE86Azqv9ssBiniSTBlf0iCQSqjWCzDKySQlj7uZHNjyIG24n70WoDyD2yxUv8ASMs7QSYaR3EvdyDVJNC5UkC65wSDb516w4PIWw0LOwkZooyzgAB2KLdgBoATraqb7bezJxfC3ZFzSYdhMNNSoBEoH7JLW55R5Vv9jnaRcXwqEXvJAO4cc/APoz6FMvyPSgLyaoPaPhUWD4phMeiAGeX9Ent4bmcARStyuGQA9QRzFXwA330/m/8ACoHt5wU4vh2IgRQztGcgP+8WzRm9xY3Asb0BLcP4iky5kN9SCOYIJGo5bX9CKdVRvZDjZp8AZ5ypeSQ3AFiDEiwO0n/Edoix9R1q4I5zNmGgOnly/KgHVIDWMjgC5NhSQyAi42oDJmrFCTe40vp5+dNsVxEJfMDoBb9a+igeZOgHM05iYkAm3w2+B50Apa1ydhTd8SHsqmxPO1bMVEWWw3rDC4TLqd/yrV5yZ4wOL0FxTSRUlLAHxIyqbHVWAWQAjY6Mht0NMuBYzvkWZpBmlRXyAqRGrgFE63Fjc8zm0GgGxgmfypaKKAKKKQCgFpCaWigEvVe7S8JkfxxswItcAk/EJsasFLaobqlbBxZvXY65bkVfspDiULCUHJYAbjXrZttByJ3q0CsGjBBHI1mKxRV+KG3OTNk98twjGuC9leJrwntNicKTkw88mQDZVL2lw5sNgM+QdA9d5Cb+fneuN/8AqG7JF4o8dEo+iGSYj3srECJj1AYsv7YqcjOyk0tcy9jXbv8ASsEUxEw77D6OXYAtF9SRmPS+Un9UX1apjjHtWwkVxEGnI5r4Y7/8xtxtqob+FaSnGPyZsouXRr7BYgRY/imDtYpiv0ldd1xSK5FvIr+/V3Zhz5a151ftfjhxbEYzDoIhiEVG2awVUAYZ7Xa8e5X6x0FSM/a7Gt4nxUo62cIP7qAAelqgs1VcMef7EsaJPl8HdHk1AIuDr5C1962rYaDTyrjfDe0uOKXfES7+G+UErYWv4bnXNvytT6PtTjR/tDn1SA/MmO/410Yaac4qS8nCs9X09djreeP8o6S+CLyZm0A1AFveGgZrjUgE2Gw33tZ+BXN8N2/xanxiGQfdaM/MM35H0qawPtGhbSaN4j1H0qfNBn+aCtZUTj2izVr6LfjL+C2Nte2vL/WsXmCrmcgWGp5Cm2E4gk4DQyI6cypDfC42+OtQnb/FSRcPkMZvM0kSxKVzB5GnQRx5ejbH1NRF0Z4gS4zG4iHDy93hRHGuJcBs7SkFikLC2RjCYg73NgyAAMLi0cP4XHCioioqoLKFRVCjawA200pj2Q4I2EwkcTsHlsWmkuT3krHNI5ZtWudLnkBtU1agCi1LRQBRWOfW3O16yoApBQTTfFYwKDqb9ApY/IUA4zUXqDAxDliSIdvCgV5GIFwXZwyJ6ANpbxHYSkGEA+s59XY/5VjIHNFFNsZj0iUtIwVQCWY6KoG5JOgFZ6BkRpZdANNr+lc99pXtAwgw2IwiDv5HjeNsp8EZKkasAczAkeFQbW1K1E9sfaBJibxYctHBqC2qyS8t9408tGPOwuDRZMAraEm3MA5QRqApA+qOm2/U1z7NdCMsIt16aUlllD4YkveK0ehzWBNst7XsS2mwOlXuKGYgZ5ADz7tQP3nv+AFb0iVbjTxMWN7XJuD+Fl+Qp7FGbhVAzEXN9AoFrk2F7agADcn1Iq2XS1MlGuP+skqUNNFynIaIlup8yST86e8JiUyMTqVC5fK5YE+ugF/8TTlOGH60hP3VC/8AVmp3BAEGnPcnUmunoPTLKrVZZg836r6zRfQ6qm8vyZ0VkGrI6ivSOR46NKfTMKCQASbADUk6AAbknlSMwAJOgAuT0AqBxGLaXU6JuqfkX6tztsOWutUdbrIaaOX34R1/TfT56ueI8JdsVMc4lMyPIjm9irujBNlGh6AG3U9akuG+0hpsfhY8WxlhwxeViqeIuVyRNIo98pmJ0F/FsSKiKxGHDMAFBcmw5HqTmGoA1J/jXk6dXN2N8tvwe/lp666kukvJ6JwWNjlRZI2V0YXVlIII8jW+1cV7NYvFYKUtHIpQjxR2YI7XWxIucrWBGca7XBAtXVeC8fTEpmjFiDZ0JAaM2vqOfkRoRqK7qjJRTksHLVkJNqDySipb41lWIcXtzFLehuLRWJNh1pQaAGHnagrelooDEKKU0VoxM+XXly9dd/wrDBnPOqKWYhVUEkk2AAFySeQArina3tdJjZCASuHViUT7VjpI468wv1fXWpb2jdrXlkbCx6RoQJLamWTQ5PugkC3Ngb6DWmPG43jkvyGRtTyAYDLr61zNVZOfsrT/AHLtEYQ902hKxzDa4v0/yqUg4IosZDnPNbDJe3S12A8zbTanhwUdrd2lumRbfK1Zq9HnJZnLBVu9YhB4hHI04PhUMWYqpLMxuQGuAxC2J5WA/PmSX6xge6oUdAAPjpWdtKSvSUVRril9cHk9VZK2Tf2CrWVvKkzUZ6k3MgVKx0YlaUGlvpSVunlEMq9suDXjsNniZQbFlIvy101tUBIpVirCzb23BHVTzH4jmBVl5fz1ptjcIJFscu9wWUtb0swI+Brm63RLUx75XR2/T9bLSSxjh9kHDC7+4pPmdFHqx3+F6l+H8O7u7MbuRa9rADey8+lyd7DawFMcRFj4wO5OGkVQAFKPGbDkDnI286a4HtmO87rFRth5PM3Q/E7euo86h02jq07y+/tl7Uaq7Up7Wtv0izCt2CxskMgkiNnGmvuut7lHHNT8wdRrWqsWNX5clSrMXk6twHi8eJj71NNbMp95GAF1a2+412IIPSpK1ci4Dx84ScSa92fDKvVftgfaW5I6jMOYt1uKQMoYEEEAgjUEEXBB6VSlHDOpXPcsmdFFFakgUUUUAjCo3ivEhAkkr/1ca5jtdjyVb8ySAPWpOqH7TuKWEWHB1Y96/wB1DaMH1c5h/wAr0pjJiT2rJRYsLeVppDmd2ZugUuSXy9feIv09Td8DTNHrej1arjGKwkc+cnN5ZttUNx/tLHhrLYyStbLGu5voCegPLmelSmLxIjjZ291FLH0UXqv9leCm5xeI1nl8Qv8A2an3bDkSLegsOtbuT6REq48yl1/03YODGTANPJ3A37uILmtyDO2a34/CpmCEKLXY+bMWPzJ/AWppxbiq4dSxFzluBew0sLsbGwvYcyeQ6VXDdv5TJ9IkSp5Z2I9Tfb0BPkaKcYdmsqJ3LhcF5Zb1r7s9abwcTzEBhlLDMuoZXXfNG40YW+I5gU476pNyZXdEocM2BaK19/WXej0rZTRC6X2Z3/L+J/wNQx7V4cyd3G3eNe3haJQT0UyOuY/dvWrjV8TLFhEk7sTzJCX82IZhbmFUqSL6l0HWon2qezGPhSwPFM0iyllKuFDBlANwV3Bv0003vVadzTwjpUaOLW6ZbYMYrErZlcalHXK1trjkw5XUkVq4rweLEx5JVuOR+sp6qeR/A86jOx07Y7h/ib6fDvlWQ6keG8bN1FsysOYFb4+0JI/qrEXDBpAMrA5WXRW2YEVHLUwjH9R4Jlo5bv0jDs2ZIs+GmNzFYxv9uImy781Itblty1lZpgNSQB5kAfM1DTcQkZlbwKVBAsGbRrXB1FxcKfVRWmRi5u5zHlcCw9ANvzOlUbPU6oL28l6Hp9k3l8EnNj4x9dfgwJ+Q1roHsy7QCSJsOWB7sZoyDe8ZNio+4xt5BkFcqJABPkdqlOzXEThZ4pydnDOBtkZQkijrZNddyo25a6fVy1DftwkZt0y02OezvlFIrXFxtS1aMBRRSXoANca7Z8Q73iExvohEQ9I1s3/2NJ8LV2RntXn2XF947yfbd3/vuXH4EVlENz4wOketyPTJHrcr1MmU8G3G4fvYyh2YqD5rnUsPioI+NPg1Mket8cmo9R+dSJmO+Cvf0auOx2Gw8jtGmIklkYqQGZIg6QRoToL5JCPOY6HS7P2qdiYMBJD+jtKglV7xu5crlygMDYHKc1tb6qfSoztfERDgWFwDhQL9GWS5t53amPCOE4jiEkpEgZ0haVmmkOZljA8Id73O2lVXyzpRWFguPs5f9KwUuHkDOYXBVlPiQPcqVa2hDK5B/WttpUvhsQfGkgHex6NpYN9l1HIEDbkQRyqM9hOCkkfGEHKAkd9L3Jd8o+AVqm+1GFMcveb2PdyHqjmyk/dk7v4Ma3rltZDdWpxMO+5lTbrSyzqova+l/gBc/gDWlnbINrGw87U244foZAD/AGLj4ZSPyqy5cFGNSyVLttDIEwd7ozK8pOo8cjhiR0toB0CionisGPxMBxUzTTwxFYzK7lwhbZfEb9L26i+4q++0zs7JJgUnFm/R28VhqI3sC22wYJ8ya5OMbIEMYd+7ZgxTMcpYCwYrexIudTVJnVxg6b7EobrjOlofn9L/AArfxWHJipl5ErIP21yt+9G3zq0ezHs02E4XmkBEmIbvSCLFUy5YgR1tdv2x0qudov8A5r/8mP8A7k1U9cv0WWdM8WIZUtqQ0V5w65rxB8JtudB5k6D8adPYC24tb1FN8OL2c8/d8lOx9SNfjbrfJ3r0WjpdMOe2ed1t/wCWeF4O3dguJGbh8LE3ZVMTHmTETHc+ZCgn1qw1z32PYy8M8f2JVf0EkYW3ziY/tV0Kroi8oZcX4mmHiaR72HQXJJ0A+JtXHOL9ppsQ5LOz2OgXSNeW58K8xpdjXUe03Z58WFXvcka6lct8zbC5uNAL/M1CJ7NRc/TcwPc+qN9zv05a86oaiNs5YiuCRYHnYziMj4R3l1eIFQ/IhVzWUHUW0uTe/wAgON4VrIo6Ko/dFeiIeHokQiQWQLlA8iLa9TXm/Cuci3+yv5C9WoJxikyvcSSPW1ZKYq9bleplIqj1XraslMlkqY4NwkzBmJsqb1IpBLLIzEdmjjeHtFH/AF+HkcRjYMM2cJ5Zo5EseoHqOTyxyK5jZSHBylSGDA7WKnW/lXaOD8QWHGeHSOYBNdfpEv3bftKSvqqDnXTOFyRFhIyIXAsHKqXA8ntf8ajfZei8orXsl7ANhcCWxAZZ52zsuxRbfRowN7NqSRyzW3BrZ2v4Kn6PMi3u0b67m4UlfkQDV7kxS20qo9o8QMjk8lYn0AJrBsUPDziSJTyZVb+8ob+NaOJw5oZAPe7p1HrkNvxrTw1rQRDmIo/wjH8/CnPeVZzwc/pl37N41XjU6FXUGxsQVZb2IOhBB2NZ4T2a8JjlEy4Vc4OYAs7Rg9REzFdOlqqfZLiPdgwk6x6r5xMSUI+7qh+4OtW8cT03qtgvp5WR3xvG3vXMY8VC2LmaUErnCAgnTu1CnQbjOX+VWjjHGVUqCdXcKo3ud9ugALE8gKokKZVA6Dc7nmSfMm5+Nc/XXbIqP2XNNXubbLNxrgUSw99EwtpoCdQTbb471WMS1kY/qn8jTly63Q5gOa30OxBt8qaTy6FQLkj4C4NiT/DeuW3+WxbY4+y5/Sg9zNxNtBsNPltWl3rHNYegrU7132+DzXk6N7GJ/p8SvLu4m/ekFdWrknsUF8Rijy7qIfvyGut1vHot1/FBSUtFbG4hrzdxbD91iZ4/sTSL8BI2X8LV6RNcM9q3DjFxJmAJE6LILD6yr3b+X9mrfteYrSfCyR2RclwVtXraslM4QzGwuOpIIt5WPP8A16XcNg9NGbNyJJ35aCw/Cqc9XCDw2bV6OyxZHCyU7g4g6KVViFbcA71FLIb2Isd97ix2IPwPIbVJYfBFoHl+yQB6aZj+8KtxmpLKKrhKMsGuVQylTsfmNbgg8iCAQeoFXfhXH1Vo4me8jRq4uLZ7jxEcidyQNgQdqoXeU54pZmAYXASP4WjWxHQ+YqTOTNctp1T+ldN6qPbTiwMRhB8c1003VNpX8gFJX7zLVYj4niFFlxElv1ljc/B3Qt8ya0ruWJZna2ZmOZjbYE8gOQAAHShLK1Y4HveUneU27yk72s7irgXGSEDOhKugLKwtcaag33U8wd9OYFna9o8Ta2WEn7WaQfHJY/LNTIvTaxX3dR9knb7rfwPzFVdQ7cZrLulnWuLB7h2Zpg8jZn2vawUb5UX6ouL9TpcmwrVGL2Hp+NLgZwzaHUXJGxHhJ1FIptby/hXAnKblmfZ3YqOPYWPtTw0iISoPEAAfS9rnrl3+dVEaC348yTzNdPEkcuFBuCCD8jv/ABrlcj6131CEfcvJwtROT9rYryVpZqxZ61M9atlVI657D8Me6xUnJpET4ohc/wDeWun1UPZVw7uuFwkixlzTH0kN0/cCVb6sxWEW4rCCiiitjYKoXtb4WHw8U4F2hksT0SUZWv5Z1i+Qq+1qxOGWRGRxmVlKsDsVIsQfga0sjvi4/ZtGW1pnnakNbsZhDFLJETcxyOl+ZyMVBPmQAfjTPGylY2I3A36XNr/C9/hXl9jU9v74O3u9u4b4mQd5pyWzeRuCo9dW+Yq79isMs2GZehYEetj+RtXO1an3D+MSwkmJyt99iD8DXfpxXFRPO2W7rHPA/wCM4HuJWS9wNR1sb2B/nz50nE3+lI6BB8o1FRmIxbOWZiWY3JJ3OlPeNtbESDo1vkoFS7iB+TDPS97TUSUjubGxsbG3ryNZ3Gox4v2mWIlEAZxv9kHztufL/Sq3ieOTvvI1ugOUfIVJ4fswL3ke/kv/AOj/AIVKwcPiT3UX1Iufmda23pE+6EeioRYqW91Z/gzfwNWDgfFZ2fLIGZftEWK2FxdrajS2tTHeUhlrDmmYdia6HUFi+vJXI6j6JzoeXwpuZD9pv7xpxwmFpHNhoEkFz17phoOdiRfb4621jhzc3HwX/FqqW21r5YJ6qbmvYaROwBAZrHfxNr661pZ6zxOGdNTqOo5eo5eu3pTNpayrFJe0hnXOMsSXJsaSnHB+GNisRFh03lcJf7IPvt8FzH4UxlBFrhhfa6sL+lxrXVfYh2YuXxsg01ih/DvXHyCA/fraC3SMKDzhnWsNh1RFRRZVUKB0AFgPkK20UVdLAUUUUAUUUUBQu3/YUzE4jDj6Wwzp/vQAAGX/AIgAA/WAA5CuTYqQd055ZW/IrbyN9Lda9KkVyb2r+zhmzYzCKSfeniW5zG2syIN3t7wAudxrfNRv0kZy3rssQ1DhFx7OTLJWYlpoGrMPUeTmMdrJT3i2MWTESupurOSD1GwP4VECSshJW6kB33lL3lNO8pe8puMDrvKTvabd5SF/5/ypuMjkyVg8un8/O1apJrm+ULcDRdBuRe3L/Ks8LA0hsvIak7D4cz5Vq54WWSRrzPEeS1cIxCwk6EjIVFreWpv1tv502FYxJYAdAB8has64spt8HpIxxyJWEcKr7qgegA/Ks6yRCxCqCzMQqqBcsx0CgcyTWsc9Iy8ds3YHgbYyRcOg8Uh3+wB70h+7v5kgc675wvhyQQpDGoVI1CqB0AsPjzJ63qC7D9khg4iXsZ5LGQjUKB7san7IubnmST0As4r0WlpdUMPs5F9isllC0UUVbIAooooAooooApKWigOU+0P2Sd6WxGBAEhN5IdFWQndotgrk6kbHyO/HZYmVirAqykqVYFWUjcMp1B8jXre1Vntf7P8AC8QF5FKTAWWVLB/INydfI+diKgnUpco0lDPR5roq2dpvZljsGS2Tvohf6SIFrDq8fvJ66jzqpg1UlFx7IWsC3ovSUtamAvRekooBQNdBqbD1J0FWHh2C7tbE3JNz06WH46+dQMHvrbfMv/ULVaKqaqTSS+zq6CCeZAKBSFgOe+g8z0HWrJwLsBi8SQSphjP15VIJH6kWjH45R5mqldM7PijozsjFZbICDDu7qiKXdjZVUXLHyH5nYDUkCus9iOwowo76azYgjlqsII1VDzY82+AsL3luznZHD4NT3S3cizSNYu3O1xoq/qiwqbAruabRqr3PlnNu1Ds4XQtFFFXiqFFFFAFFFFAFFFFAFFFFAFFFIzWoAIquce9nuAxZLSwKHP8AaR/RufMsls37V6mZuJItR+I7TKvKsNZBz3ifsEGpw+KI6LNGG/fQr/01W8Z7GOJofCsMn3Jrf9xVrqmI7b5dlFR0/tHI+r+FRuqL8Gjgmcsk9l3FB/srH0khP/nWUXsr4q3+zEfekhH/AJ10VvaoR9X92tsXtOJ+r+FY/BEbEU3hXsV4gXVpGgjANyDIztpqNEWx1sfe5VdOH+yFBrPO7beGNVjHmMzZmt6WNPYPaBf6oqRw/bAHdaOitvLRLCcoLEWPuEdlcLhdYYVVubnxSH1ka7fC9qlqjIOPo3KnsWMVtjUqSXRhvPZupaQGlrJgKKKKAKKKKAbcRVzE4jNnynLtv5X0v0vULwnDYlUcXe/dn+scyZpeRXNqq6G428QttVjrGgK932PKMcoViwCghDYSBmzHX+zzxqRfXu2OtxRJicdZSqC7DMV8BMeZmQITfUqHje/PunHMVYKU0BF8QSTMrL3pULIGVCFzHL4SBp4iRob2F+VMWhn7tMolD95cDO1kGZLoWZ8zC2bxMCPe8IuoqxUUBA4RcUqSMxdpGijyg5MqvkJkAVbAHMee9gL2rHEy4uxyBz4fBmSIZtXuZLHwsBksBYHmNSBYBQKAr0fDZzJZyWTMRcqg8PdIwbwi/wDWF19ANOdZz9nianxS0BTp+yhPKmUvY2/1av1FAc6PYr9WlXsX+rXQ6KAokXZEjlT2Dsww5Vb6KAgIOBEVIwcOtzp9RQGKLasqKKAKKKKAKKKKA//Z"/>
          <p:cNvSpPr>
            <a:spLocks noChangeAspect="1" noChangeArrowheads="1"/>
          </p:cNvSpPr>
          <p:nvPr/>
        </p:nvSpPr>
        <p:spPr bwMode="auto">
          <a:xfrm>
            <a:off x="155576" y="-1828800"/>
            <a:ext cx="2695575" cy="3810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654" name="AutoShape 6" descr="data:image/jpeg;base64,/9j/4AAQSkZJRgABAQAAAQABAAD/2wCEAAkGBhISEBUUEhQVFRQWFRgXGBgYFRUVFxUYFxQXFBQWFRQXHCYeGBokGhQUHy8gIycpLCwsFx4xNTAqNSYrLSkBCQoKDgwOGg8PGiwkHyQpLCksLC8pLCksKSwpLCwsLCwsLCksLCwpKSwsLCwsLCwpLCwsLCwsLCwpLCwsKSkpLP/AABEIAQsAvQMBIgACEQEDEQH/xAAcAAABBAMBAAAAAAAAAAAAAAAAAQQFBgIDBwj/xABHEAACAQIEAwUEBgYHBwUAAAABAgMAEQQSITEFQVEGEyJhcQcygZEjQlJyobEUYoKiwfAVM0OS0eHxRFNjc7KzwggkNKPS/8QAGgEBAAIDAQAAAAAAAAAAAAAAAAMEAQIFBv/EACoRAAICAQQBBAEDBQAAAAAAAAABAgMRBBIhMUEFIjJREyNhwTNxgaGx/9oADAMBAAIRAxEAPwDuNFFFAFFIaZw8VRpe7AcNlLeKN0BAYK2UsBmsWXb7QoBOL4sxR5xawePNe/uNIqudNbhST8KROKIzMiZnZTYkK2QEbqZbZLjmLkjpem/a2O+BxFmKkQu6sDYqyKZEb4MoNq29m5xJg8PICxzwxvdrZjmRWu36xvc+dASVFIa14fEK4upvYkHyINiD0oDYTSZqrfbvETrhfoL3zePKbPkANyp5a2uelRPszwrjvZJAbsFGYhtdWYhWO66j8DUDtasUMGcF7paKKnMBRRRQBRRRQBRRRQBRRRQBRRRQBRRRQBRRRQDXiHe5D3OTPpbPmyjXc5dTbU28uVMpuzwkdXllmYqpAyv3IGa2bWEK9jlXQsRoPWpeigInF8BVonjSSSMOpW4bvAAVKnwTB1tYm4tr661DdjuNumXA4xVixMKhY7aR4mJFCrLBffQeJBqp6XsLcRVC9t+CRuCzsygtGYmQndWM0aEg8vC7D40BNRTPicTMsU0iwJlVmULZpRmWWKOVgbBQq5suzMQGUhhUwpiw0QBIRF5kncm5JZjckkkkkkkmq12P4kkfC+HgkIXw8Z+CIryG25voPVxVhfCLOv0q3U5WVToRbUFvPy5fOtZZxwZWM8j5SCL9aW1AW1LWTAUUUVkBRRRQBRRRQBRRRQBRRRQBRRRQBRRRQBRRRQBTTiiSGFxDbvCpC3YqASLXzBWtbfbl8ad0UBWeA9rS0gw2NQYbGa2S7NHOFAPeYeUgBxr7t8y2Nxpem3tRaJ+DY3Owy90bEH+0Vl7tbjn3gUWqx8T4RBiIzHPGkqE3yuoYX5Gx2PnXBvbL7PF4egmwRkTDTPlmiDsUV/ejIH2TZtDexAtvYAdT9leEQ8Nw01y8jwIuZreBUGURIAPCgKnTmbk3Jq5VC9jUjHD8L3K5Y/0eIqNNAY1Ottzcm563qaoAoopKAWiiigAmiiigEY0cqR72038/xoZwN9qAUCi9Yyg20NjQI7ix1/jQGdFJai9ALRWpZ7kCx1vy6VtoAooooAooooAooooAqs+0TANieF4uGMB5DCSF3JIOcAD7Xh087VYyT/POqh/TCjiyIkkkYmzCSN4mAleGK8ZjLgEAozXYaf8At1GlxmAiPYT2h/SeGCJjd8K5j31yG7REjpYsv7FdIrhPsz40mH7R8QikYRLM8yqpIVC6Ygsg10vlL29TXdTtrQETxqZ4R3+a6RXaRbAHubfSEG+62V/MIQNWpxHh3Zi+cgNlsoA0AJOpa+99coHrzqH7WYKZsNKkUxzvGVtIisjfqNkAKBhmUtrYG52FYp2vXEYONoDkxGIJjSM2LxSggTB06Ras3kB9oAgWmhaKAaAWsQtZUUAhFI1tjQ5PIXpTQC0l6xR7ja3rShd760BleikVbC1LQBRRRQBRRRQBRRRQCE0ivfahqQE86Azqv9ssBiniSTBlf0iCQSqjWCzDKySQlj7uZHNjyIG24n70WoDyD2yxUv8ASMs7QSYaR3EvdyDVJNC5UkC65wSDb516w4PIWw0LOwkZooyzgAB2KLdgBoATraqb7bezJxfC3ZFzSYdhMNNSoBEoH7JLW55R5Vv9jnaRcXwqEXvJAO4cc/APoz6FMvyPSgLyaoPaPhUWD4phMeiAGeX9Ent4bmcARStyuGQA9QRzFXwA330/m/8ACoHt5wU4vh2IgRQztGcgP+8WzRm9xY3Asb0BLcP4iky5kN9SCOYIJGo5bX9CKdVRvZDjZp8AZ5ypeSQ3AFiDEiwO0n/Edoix9R1q4I5zNmGgOnly/KgHVIDWMjgC5NhSQyAi42oDJmrFCTe40vp5+dNsVxEJfMDoBb9a+igeZOgHM05iYkAm3w2+B50Apa1ydhTd8SHsqmxPO1bMVEWWw3rDC4TLqd/yrV5yZ4wOL0FxTSRUlLAHxIyqbHVWAWQAjY6Mht0NMuBYzvkWZpBmlRXyAqRGrgFE63Fjc8zm0GgGxgmfypaKKAKKKQCgFpCaWigEvVe7S8JkfxxswItcAk/EJsasFLaobqlbBxZvXY65bkVfspDiULCUHJYAbjXrZttByJ3q0CsGjBBHI1mKxRV+KG3OTNk98twjGuC9leJrwntNicKTkw88mQDZVL2lw5sNgM+QdA9d5Cb+fneuN/8AqG7JF4o8dEo+iGSYj3srECJj1AYsv7YqcjOyk0tcy9jXbv8ASsEUxEw77D6OXYAtF9SRmPS+Un9UX1apjjHtWwkVxEGnI5r4Y7/8xtxtqob+FaSnGPyZsouXRr7BYgRY/imDtYpiv0ldd1xSK5FvIr+/V3Zhz5a151ftfjhxbEYzDoIhiEVG2awVUAYZ7Xa8e5X6x0FSM/a7Gt4nxUo62cIP7qAAelqgs1VcMef7EsaJPl8HdHk1AIuDr5C1962rYaDTyrjfDe0uOKXfES7+G+UErYWv4bnXNvytT6PtTjR/tDn1SA/MmO/410Yaac4qS8nCs9X09djreeP8o6S+CLyZm0A1AFveGgZrjUgE2Gw33tZ+BXN8N2/xanxiGQfdaM/MM35H0qawPtGhbSaN4j1H0qfNBn+aCtZUTj2izVr6LfjL+C2Nte2vL/WsXmCrmcgWGp5Cm2E4gk4DQyI6cypDfC42+OtQnb/FSRcPkMZvM0kSxKVzB5GnQRx5ejbH1NRF0Z4gS4zG4iHDy93hRHGuJcBs7SkFikLC2RjCYg73NgyAAMLi0cP4XHCioioqoLKFRVCjawA200pj2Q4I2EwkcTsHlsWmkuT3krHNI5ZtWudLnkBtU1agCi1LRQBRWOfW3O16yoApBQTTfFYwKDqb9ApY/IUA4zUXqDAxDliSIdvCgV5GIFwXZwyJ6ANpbxHYSkGEA+s59XY/5VjIHNFFNsZj0iUtIwVQCWY6KoG5JOgFZ6BkRpZdANNr+lc99pXtAwgw2IwiDv5HjeNsp8EZKkasAczAkeFQbW1K1E9sfaBJibxYctHBqC2qyS8t9408tGPOwuDRZMAraEm3MA5QRqApA+qOm2/U1z7NdCMsIt16aUlllD4YkveK0ehzWBNst7XsS2mwOlXuKGYgZ5ADz7tQP3nv+AFb0iVbjTxMWN7XJuD+Fl+Qp7FGbhVAzEXN9AoFrk2F7agADcn1Iq2XS1MlGuP+skqUNNFynIaIlup8yST86e8JiUyMTqVC5fK5YE+ugF/8TTlOGH60hP3VC/8AVmp3BAEGnPcnUmunoPTLKrVZZg836r6zRfQ6qm8vyZ0VkGrI6ivSOR46NKfTMKCQASbADUk6AAbknlSMwAJOgAuT0AqBxGLaXU6JuqfkX6tztsOWutUdbrIaaOX34R1/TfT56ueI8JdsVMc4lMyPIjm9irujBNlGh6AG3U9akuG+0hpsfhY8WxlhwxeViqeIuVyRNIo98pmJ0F/FsSKiKxGHDMAFBcmw5HqTmGoA1J/jXk6dXN2N8tvwe/lp666kukvJ6JwWNjlRZI2V0YXVlIII8jW+1cV7NYvFYKUtHIpQjxR2YI7XWxIucrWBGca7XBAtXVeC8fTEpmjFiDZ0JAaM2vqOfkRoRqK7qjJRTksHLVkJNqDySipb41lWIcXtzFLehuLRWJNh1pQaAGHnagrelooDEKKU0VoxM+XXly9dd/wrDBnPOqKWYhVUEkk2AAFySeQArina3tdJjZCASuHViUT7VjpI468wv1fXWpb2jdrXlkbCx6RoQJLamWTQ5PugkC3Ngb6DWmPG43jkvyGRtTyAYDLr61zNVZOfsrT/AHLtEYQ902hKxzDa4v0/yqUg4IosZDnPNbDJe3S12A8zbTanhwUdrd2lumRbfK1Zq9HnJZnLBVu9YhB4hHI04PhUMWYqpLMxuQGuAxC2J5WA/PmSX6xge6oUdAAPjpWdtKSvSUVRril9cHk9VZK2Tf2CrWVvKkzUZ6k3MgVKx0YlaUGlvpSVunlEMq9suDXjsNniZQbFlIvy101tUBIpVirCzb23BHVTzH4jmBVl5fz1ptjcIJFscu9wWUtb0swI+Brm63RLUx75XR2/T9bLSSxjh9kHDC7+4pPmdFHqx3+F6l+H8O7u7MbuRa9rADey8+lyd7DawFMcRFj4wO5OGkVQAFKPGbDkDnI286a4HtmO87rFRth5PM3Q/E7euo86h02jq07y+/tl7Uaq7Up7Wtv0izCt2CxskMgkiNnGmvuut7lHHNT8wdRrWqsWNX5clSrMXk6twHi8eJj71NNbMp95GAF1a2+412IIPSpK1ci4Dx84ScSa92fDKvVftgfaW5I6jMOYt1uKQMoYEEEAgjUEEXBB6VSlHDOpXPcsmdFFFakgUUUUAjCo3ivEhAkkr/1ca5jtdjyVb8ySAPWpOqH7TuKWEWHB1Y96/wB1DaMH1c5h/wAr0pjJiT2rJRYsLeVppDmd2ZugUuSXy9feIv09Td8DTNHrej1arjGKwkc+cnN5ZttUNx/tLHhrLYyStbLGu5voCegPLmelSmLxIjjZ291FLH0UXqv9leCm5xeI1nl8Qv8A2an3bDkSLegsOtbuT6REq48yl1/03YODGTANPJ3A37uILmtyDO2a34/CpmCEKLXY+bMWPzJ/AWppxbiq4dSxFzluBew0sLsbGwvYcyeQ6VXDdv5TJ9IkSp5Z2I9Tfb0BPkaKcYdmsqJ3LhcF5Zb1r7s9abwcTzEBhlLDMuoZXXfNG40YW+I5gU476pNyZXdEocM2BaK19/WXej0rZTRC6X2Z3/L+J/wNQx7V4cyd3G3eNe3haJQT0UyOuY/dvWrjV8TLFhEk7sTzJCX82IZhbmFUqSL6l0HWon2qezGPhSwPFM0iyllKuFDBlANwV3Bv0003vVadzTwjpUaOLW6ZbYMYrErZlcalHXK1trjkw5XUkVq4rweLEx5JVuOR+sp6qeR/A86jOx07Y7h/ib6fDvlWQ6keG8bN1FsysOYFb4+0JI/qrEXDBpAMrA5WXRW2YEVHLUwjH9R4Jlo5bv0jDs2ZIs+GmNzFYxv9uImy781Itblty1lZpgNSQB5kAfM1DTcQkZlbwKVBAsGbRrXB1FxcKfVRWmRi5u5zHlcCw9ANvzOlUbPU6oL28l6Hp9k3l8EnNj4x9dfgwJ+Q1roHsy7QCSJsOWB7sZoyDe8ZNio+4xt5BkFcqJABPkdqlOzXEThZ4pydnDOBtkZQkijrZNddyo25a6fVy1DftwkZt0y02OezvlFIrXFxtS1aMBRRSXoANca7Z8Q73iExvohEQ9I1s3/2NJ8LV2RntXn2XF947yfbd3/vuXH4EVlENz4wOketyPTJHrcr1MmU8G3G4fvYyh2YqD5rnUsPioI+NPg1Mket8cmo9R+dSJmO+Cvf0auOx2Gw8jtGmIklkYqQGZIg6QRoToL5JCPOY6HS7P2qdiYMBJD+jtKglV7xu5crlygMDYHKc1tb6qfSoztfERDgWFwDhQL9GWS5t53amPCOE4jiEkpEgZ0haVmmkOZljA8Id73O2lVXyzpRWFguPs5f9KwUuHkDOYXBVlPiQPcqVa2hDK5B/WttpUvhsQfGkgHex6NpYN9l1HIEDbkQRyqM9hOCkkfGEHKAkd9L3Jd8o+AVqm+1GFMcveb2PdyHqjmyk/dk7v4Ma3rltZDdWpxMO+5lTbrSyzqova+l/gBc/gDWlnbINrGw87U244foZAD/AGLj4ZSPyqy5cFGNSyVLttDIEwd7ozK8pOo8cjhiR0toB0CionisGPxMBxUzTTwxFYzK7lwhbZfEb9L26i+4q++0zs7JJgUnFm/R28VhqI3sC22wYJ8ya5OMbIEMYd+7ZgxTMcpYCwYrexIudTVJnVxg6b7EobrjOlofn9L/AArfxWHJipl5ErIP21yt+9G3zq0ezHs02E4XmkBEmIbvSCLFUy5YgR1tdv2x0qudov8A5r/8mP8A7k1U9cv0WWdM8WIZUtqQ0V5w65rxB8JtudB5k6D8adPYC24tb1FN8OL2c8/d8lOx9SNfjbrfJ3r0WjpdMOe2ed1t/wCWeF4O3dguJGbh8LE3ZVMTHmTETHc+ZCgn1qw1z32PYy8M8f2JVf0EkYW3ziY/tV0Kroi8oZcX4mmHiaR72HQXJJ0A+JtXHOL9ppsQ5LOz2OgXSNeW58K8xpdjXUe03Z58WFXvcka6lct8zbC5uNAL/M1CJ7NRc/TcwPc+qN9zv05a86oaiNs5YiuCRYHnYziMj4R3l1eIFQ/IhVzWUHUW0uTe/wAgON4VrIo6Ko/dFeiIeHokQiQWQLlA8iLa9TXm/Cuci3+yv5C9WoJxikyvcSSPW1ZKYq9bleplIqj1XraslMlkqY4NwkzBmJsqb1IpBLLIzEdmjjeHtFH/AF+HkcRjYMM2cJ5Zo5EseoHqOTyxyK5jZSHBylSGDA7WKnW/lXaOD8QWHGeHSOYBNdfpEv3bftKSvqqDnXTOFyRFhIyIXAsHKqXA8ntf8ajfZei8orXsl7ANhcCWxAZZ52zsuxRbfRowN7NqSRyzW3BrZ2v4Kn6PMi3u0b67m4UlfkQDV7kxS20qo9o8QMjk8lYn0AJrBsUPDziSJTyZVb+8ob+NaOJw5oZAPe7p1HrkNvxrTw1rQRDmIo/wjH8/CnPeVZzwc/pl37N41XjU6FXUGxsQVZb2IOhBB2NZ4T2a8JjlEy4Vc4OYAs7Rg9REzFdOlqqfZLiPdgwk6x6r5xMSUI+7qh+4OtW8cT03qtgvp5WR3xvG3vXMY8VC2LmaUErnCAgnTu1CnQbjOX+VWjjHGVUqCdXcKo3ud9ugALE8gKokKZVA6Dc7nmSfMm5+Nc/XXbIqP2XNNXubbLNxrgUSw99EwtpoCdQTbb471WMS1kY/qn8jTly63Q5gOa30OxBt8qaTy6FQLkj4C4NiT/DeuW3+WxbY4+y5/Sg9zNxNtBsNPltWl3rHNYegrU7132+DzXk6N7GJ/p8SvLu4m/ekFdWrknsUF8Rijy7qIfvyGut1vHot1/FBSUtFbG4hrzdxbD91iZ4/sTSL8BI2X8LV6RNcM9q3DjFxJmAJE6LILD6yr3b+X9mrfteYrSfCyR2RclwVtXraslM4QzGwuOpIIt5WPP8A16XcNg9NGbNyJJ35aCw/Cqc9XCDw2bV6OyxZHCyU7g4g6KVViFbcA71FLIb2Isd97ix2IPwPIbVJYfBFoHl+yQB6aZj+8KtxmpLKKrhKMsGuVQylTsfmNbgg8iCAQeoFXfhXH1Vo4me8jRq4uLZ7jxEcidyQNgQdqoXeU54pZmAYXASP4WjWxHQ+YqTOTNctp1T+ldN6qPbTiwMRhB8c1003VNpX8gFJX7zLVYj4niFFlxElv1ljc/B3Qt8ya0ruWJZna2ZmOZjbYE8gOQAAHShLK1Y4HveUneU27yk72s7irgXGSEDOhKugLKwtcaag33U8wd9OYFna9o8Ta2WEn7WaQfHJY/LNTIvTaxX3dR9knb7rfwPzFVdQ7cZrLulnWuLB7h2Zpg8jZn2vawUb5UX6ouL9TpcmwrVGL2Hp+NLgZwzaHUXJGxHhJ1FIptby/hXAnKblmfZ3YqOPYWPtTw0iISoPEAAfS9rnrl3+dVEaC348yTzNdPEkcuFBuCCD8jv/ABrlcj6131CEfcvJwtROT9rYryVpZqxZ61M9atlVI657D8Me6xUnJpET4ohc/wDeWun1UPZVw7uuFwkixlzTH0kN0/cCVb6sxWEW4rCCiiitjYKoXtb4WHw8U4F2hksT0SUZWv5Z1i+Qq+1qxOGWRGRxmVlKsDsVIsQfga0sjvi4/ZtGW1pnnakNbsZhDFLJETcxyOl+ZyMVBPmQAfjTPGylY2I3A36XNr/C9/hXl9jU9v74O3u9u4b4mQd5pyWzeRuCo9dW+Yq79isMs2GZehYEetj+RtXO1an3D+MSwkmJyt99iD8DXfpxXFRPO2W7rHPA/wCM4HuJWS9wNR1sb2B/nz50nE3+lI6BB8o1FRmIxbOWZiWY3JJ3OlPeNtbESDo1vkoFS7iB+TDPS97TUSUjubGxsbG3ryNZ3Gox4v2mWIlEAZxv9kHztufL/Sq3ieOTvvI1ugOUfIVJ4fswL3ke/kv/AOj/AIVKwcPiT3UX1Iufmda23pE+6EeioRYqW91Z/gzfwNWDgfFZ2fLIGZftEWK2FxdrajS2tTHeUhlrDmmYdia6HUFi+vJXI6j6JzoeXwpuZD9pv7xpxwmFpHNhoEkFz17phoOdiRfb4621jhzc3HwX/FqqW21r5YJ6qbmvYaROwBAZrHfxNr661pZ6zxOGdNTqOo5eo5eu3pTNpayrFJe0hnXOMsSXJsaSnHB+GNisRFh03lcJf7IPvt8FzH4UxlBFrhhfa6sL+lxrXVfYh2YuXxsg01ih/DvXHyCA/fraC3SMKDzhnWsNh1RFRRZVUKB0AFgPkK20UVdLAUUUUAUUUUBQu3/YUzE4jDj6Wwzp/vQAAGX/AIgAA/WAA5CuTYqQd055ZW/IrbyN9Lda9KkVyb2r+zhmzYzCKSfeniW5zG2syIN3t7wAudxrfNRv0kZy3rssQ1DhFx7OTLJWYlpoGrMPUeTmMdrJT3i2MWTESupurOSD1GwP4VECSshJW6kB33lL3lNO8pe8puMDrvKTvabd5SF/5/ypuMjkyVg8un8/O1apJrm+ULcDRdBuRe3L/Ks8LA0hsvIak7D4cz5Vq54WWSRrzPEeS1cIxCwk6EjIVFreWpv1tv502FYxJYAdAB8has64spt8HpIxxyJWEcKr7qgegA/Ks6yRCxCqCzMQqqBcsx0CgcyTWsc9Iy8ds3YHgbYyRcOg8Uh3+wB70h+7v5kgc675wvhyQQpDGoVI1CqB0AsPjzJ63qC7D9khg4iXsZ5LGQjUKB7san7IubnmST0As4r0WlpdUMPs5F9isllC0UUVbIAooooAooooApKWigOU+0P2Sd6WxGBAEhN5IdFWQndotgrk6kbHyO/HZYmVirAqykqVYFWUjcMp1B8jXre1Vntf7P8AC8QF5FKTAWWVLB/INydfI+diKgnUpco0lDPR5roq2dpvZljsGS2Tvohf6SIFrDq8fvJ66jzqpg1UlFx7IWsC3ovSUtamAvRekooBQNdBqbD1J0FWHh2C7tbE3JNz06WH46+dQMHvrbfMv/ULVaKqaqTSS+zq6CCeZAKBSFgOe+g8z0HWrJwLsBi8SQSphjP15VIJH6kWjH45R5mqldM7PijozsjFZbICDDu7qiKXdjZVUXLHyH5nYDUkCus9iOwowo76azYgjlqsII1VDzY82+AsL3luznZHD4NT3S3cizSNYu3O1xoq/qiwqbAruabRqr3PlnNu1Ds4XQtFFFXiqFFFFAFFFFAFFFFAFFFFAFFFIzWoAIquce9nuAxZLSwKHP8AaR/RufMsls37V6mZuJItR+I7TKvKsNZBz3ifsEGpw+KI6LNGG/fQr/01W8Z7GOJofCsMn3Jrf9xVrqmI7b5dlFR0/tHI+r+FRuqL8Gjgmcsk9l3FB/srH0khP/nWUXsr4q3+zEfekhH/AJ10VvaoR9X92tsXtOJ+r+FY/BEbEU3hXsV4gXVpGgjANyDIztpqNEWx1sfe5VdOH+yFBrPO7beGNVjHmMzZmt6WNPYPaBf6oqRw/bAHdaOitvLRLCcoLEWPuEdlcLhdYYVVubnxSH1ka7fC9qlqjIOPo3KnsWMVtjUqSXRhvPZupaQGlrJgKKKKAKKKKAbcRVzE4jNnynLtv5X0v0vULwnDYlUcXe/dn+scyZpeRXNqq6G428QttVjrGgK932PKMcoViwCghDYSBmzHX+zzxqRfXu2OtxRJicdZSqC7DMV8BMeZmQITfUqHje/PunHMVYKU0BF8QSTMrL3pULIGVCFzHL4SBp4iRob2F+VMWhn7tMolD95cDO1kGZLoWZ8zC2bxMCPe8IuoqxUUBA4RcUqSMxdpGijyg5MqvkJkAVbAHMee9gL2rHEy4uxyBz4fBmSIZtXuZLHwsBksBYHmNSBYBQKAr0fDZzJZyWTMRcqg8PdIwbwi/wDWF19ANOdZz9nianxS0BTp+yhPKmUvY2/1av1FAc6PYr9WlXsX+rXQ6KAokXZEjlT2Dsww5Vb6KAgIOBEVIwcOtzp9RQGKLasqKKAKKKKAKKKKA//Z"/>
          <p:cNvSpPr>
            <a:spLocks noChangeAspect="1" noChangeArrowheads="1"/>
          </p:cNvSpPr>
          <p:nvPr/>
        </p:nvSpPr>
        <p:spPr bwMode="auto">
          <a:xfrm>
            <a:off x="155576" y="-1828800"/>
            <a:ext cx="2695575" cy="3810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 name="Rectangle 30"/>
          <p:cNvSpPr/>
          <p:nvPr/>
        </p:nvSpPr>
        <p:spPr>
          <a:xfrm>
            <a:off x="5238752" y="428604"/>
            <a:ext cx="4500594" cy="30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 y="5357828"/>
            <a:ext cx="5238935" cy="1015663"/>
          </a:xfrm>
          <a:prstGeom prst="rect">
            <a:avLst/>
          </a:prstGeom>
        </p:spPr>
        <p:txBody>
          <a:bodyPr wrap="none">
            <a:spAutoFit/>
          </a:bodyPr>
          <a:lstStyle/>
          <a:p>
            <a:r>
              <a:rPr lang="en-US" sz="6000" b="1" dirty="0" err="1">
                <a:ln>
                  <a:solidFill>
                    <a:schemeClr val="bg1"/>
                  </a:solidFill>
                </a:ln>
                <a:solidFill>
                  <a:srgbClr val="FF9900"/>
                </a:solidFill>
                <a:effectLst>
                  <a:outerShdw blurRad="38100" dist="38100" dir="2700000" algn="tl">
                    <a:srgbClr val="000000">
                      <a:alpha val="43137"/>
                    </a:srgbClr>
                  </a:outerShdw>
                </a:effectLst>
              </a:rPr>
              <a:t>Lingkungan</a:t>
            </a:r>
            <a:endParaRPr lang="en-US" sz="6000" dirty="0">
              <a:ln>
                <a:solidFill>
                  <a:schemeClr val="bg1"/>
                </a:solidFill>
              </a:ln>
              <a:solidFill>
                <a:srgbClr val="FF9900"/>
              </a:solidFill>
              <a:effectLst>
                <a:outerShdw blurRad="38100" dist="38100" dir="2700000" algn="tl">
                  <a:srgbClr val="000000">
                    <a:alpha val="43137"/>
                  </a:srgbClr>
                </a:outerShdw>
              </a:effectLst>
            </a:endParaRPr>
          </a:p>
        </p:txBody>
      </p:sp>
      <p:sp>
        <p:nvSpPr>
          <p:cNvPr id="53" name="Rectangle 52"/>
          <p:cNvSpPr/>
          <p:nvPr/>
        </p:nvSpPr>
        <p:spPr>
          <a:xfrm>
            <a:off x="0" y="4643448"/>
            <a:ext cx="5428196" cy="1015663"/>
          </a:xfrm>
          <a:prstGeom prst="rect">
            <a:avLst/>
          </a:prstGeom>
        </p:spPr>
        <p:txBody>
          <a:bodyPr wrap="square">
            <a:spAutoFit/>
          </a:bodyPr>
          <a:lstStyle/>
          <a:p>
            <a:r>
              <a:rPr lang="en-US" sz="6000" b="1" dirty="0" err="1">
                <a:ln>
                  <a:solidFill>
                    <a:schemeClr val="bg1"/>
                  </a:solidFill>
                </a:ln>
                <a:solidFill>
                  <a:srgbClr val="FF9900"/>
                </a:solidFill>
                <a:effectLst>
                  <a:outerShdw blurRad="38100" dist="38100" dir="2700000" algn="tl">
                    <a:srgbClr val="000000">
                      <a:alpha val="43137"/>
                    </a:srgbClr>
                  </a:outerShdw>
                </a:effectLst>
              </a:rPr>
              <a:t>Kerusakan</a:t>
            </a:r>
            <a:endParaRPr lang="en-US" sz="6000" dirty="0">
              <a:ln>
                <a:solidFill>
                  <a:schemeClr val="bg1"/>
                </a:solidFill>
              </a:ln>
              <a:solidFill>
                <a:srgbClr val="FF9900"/>
              </a:solidFill>
              <a:effectLst>
                <a:outerShdw blurRad="38100" dist="38100" dir="2700000" algn="tl">
                  <a:srgbClr val="000000">
                    <a:alpha val="43137"/>
                  </a:srgbClr>
                </a:outerShdw>
              </a:effectLst>
            </a:endParaRPr>
          </a:p>
        </p:txBody>
      </p:sp>
      <p:sp>
        <p:nvSpPr>
          <p:cNvPr id="39940" name="Rectangle 5"/>
          <p:cNvSpPr>
            <a:spLocks noChangeArrowheads="1"/>
          </p:cNvSpPr>
          <p:nvPr/>
        </p:nvSpPr>
        <p:spPr bwMode="auto">
          <a:xfrm>
            <a:off x="7524769" y="2629620"/>
            <a:ext cx="2071702" cy="680699"/>
          </a:xfrm>
          <a:prstGeom prst="rect">
            <a:avLst/>
          </a:prstGeom>
          <a:noFill/>
          <a:ln w="12700">
            <a:solidFill>
              <a:schemeClr val="tx1">
                <a:lumMod val="50000"/>
                <a:lumOff val="50000"/>
              </a:schemeClr>
            </a:solidFill>
            <a:miter lim="800000"/>
            <a:headEnd/>
            <a:tailEnd/>
          </a:ln>
        </p:spPr>
        <p:txBody>
          <a:bodyPr wrap="square" lIns="90488" tIns="44450" rIns="90488" bIns="44450">
            <a:spAutoFit/>
          </a:bodyPr>
          <a:lstStyle/>
          <a:p>
            <a:pPr algn="ctr" defTabSz="762000">
              <a:lnSpc>
                <a:spcPct val="80000"/>
              </a:lnSpc>
            </a:pPr>
            <a:r>
              <a:rPr lang="en-US" sz="1200" b="1" dirty="0" err="1"/>
              <a:t>Tidak</a:t>
            </a:r>
            <a:r>
              <a:rPr lang="en-US" sz="1200" b="1" dirty="0"/>
              <a:t> </a:t>
            </a:r>
            <a:r>
              <a:rPr lang="en-US" sz="1200" b="1" dirty="0" err="1"/>
              <a:t>ada</a:t>
            </a:r>
            <a:r>
              <a:rPr lang="en-US" sz="1200" b="1" dirty="0"/>
              <a:t> </a:t>
            </a:r>
            <a:r>
              <a:rPr lang="en-US" sz="1200" b="1" dirty="0" err="1"/>
              <a:t>pemisahan</a:t>
            </a:r>
            <a:r>
              <a:rPr lang="en-US" sz="1200" b="1" dirty="0"/>
              <a:t> </a:t>
            </a:r>
            <a:r>
              <a:rPr lang="en-US" sz="1200" b="1" dirty="0" err="1"/>
              <a:t>antara</a:t>
            </a:r>
            <a:r>
              <a:rPr lang="en-US" sz="1200" b="1" dirty="0"/>
              <a:t> </a:t>
            </a:r>
            <a:r>
              <a:rPr lang="en-US" sz="1200" b="1" dirty="0" err="1"/>
              <a:t>tempat</a:t>
            </a:r>
            <a:r>
              <a:rPr lang="en-US" sz="1200" b="1" dirty="0"/>
              <a:t> </a:t>
            </a:r>
            <a:r>
              <a:rPr lang="en-US" sz="1200" b="1" dirty="0" err="1"/>
              <a:t>pencucian</a:t>
            </a:r>
            <a:r>
              <a:rPr lang="en-US" sz="1200" b="1" dirty="0"/>
              <a:t> </a:t>
            </a:r>
            <a:r>
              <a:rPr lang="en-US" sz="1200" b="1" dirty="0" err="1"/>
              <a:t>peralatan</a:t>
            </a:r>
            <a:r>
              <a:rPr lang="en-US" sz="1200" b="1" dirty="0"/>
              <a:t> </a:t>
            </a:r>
            <a:r>
              <a:rPr lang="en-US" sz="1200" b="1" dirty="0" err="1"/>
              <a:t>tercemar</a:t>
            </a:r>
            <a:r>
              <a:rPr lang="en-US" sz="1200" b="1" dirty="0"/>
              <a:t> </a:t>
            </a:r>
            <a:r>
              <a:rPr lang="en-US" sz="1200" b="1" dirty="0" err="1"/>
              <a:t>limbah</a:t>
            </a:r>
            <a:r>
              <a:rPr lang="en-US" sz="1200" b="1" dirty="0"/>
              <a:t> B3</a:t>
            </a:r>
          </a:p>
        </p:txBody>
      </p:sp>
      <p:sp>
        <p:nvSpPr>
          <p:cNvPr id="39943" name="Rectangle 12"/>
          <p:cNvSpPr>
            <a:spLocks noChangeArrowheads="1"/>
          </p:cNvSpPr>
          <p:nvPr/>
        </p:nvSpPr>
        <p:spPr bwMode="auto">
          <a:xfrm>
            <a:off x="5381628" y="2643184"/>
            <a:ext cx="2071703" cy="680699"/>
          </a:xfrm>
          <a:prstGeom prst="rect">
            <a:avLst/>
          </a:prstGeom>
          <a:noFill/>
          <a:ln w="12700">
            <a:solidFill>
              <a:schemeClr val="tx1">
                <a:lumMod val="50000"/>
                <a:lumOff val="50000"/>
              </a:schemeClr>
            </a:solidFill>
            <a:miter lim="800000"/>
            <a:headEnd/>
            <a:tailEnd/>
          </a:ln>
        </p:spPr>
        <p:txBody>
          <a:bodyPr wrap="square" lIns="90488" tIns="44450" rIns="90488" bIns="44450">
            <a:spAutoFit/>
          </a:bodyPr>
          <a:lstStyle/>
          <a:p>
            <a:pPr algn="ctr" defTabSz="762000">
              <a:lnSpc>
                <a:spcPct val="80000"/>
              </a:lnSpc>
            </a:pPr>
            <a:r>
              <a:rPr lang="en-US" sz="1200" b="1" dirty="0" err="1"/>
              <a:t>Belum</a:t>
            </a:r>
            <a:r>
              <a:rPr lang="en-US" sz="1200" b="1" dirty="0"/>
              <a:t> </a:t>
            </a:r>
            <a:r>
              <a:rPr lang="en-US" sz="1200" b="1" dirty="0" err="1"/>
              <a:t>tersedianya</a:t>
            </a:r>
            <a:r>
              <a:rPr lang="en-US" sz="1200" b="1" dirty="0"/>
              <a:t> TPA (</a:t>
            </a:r>
            <a:r>
              <a:rPr lang="en-US" sz="1200" b="1" dirty="0" err="1"/>
              <a:t>Tempat</a:t>
            </a:r>
            <a:r>
              <a:rPr lang="en-US" sz="1200" b="1" dirty="0"/>
              <a:t> </a:t>
            </a:r>
            <a:r>
              <a:rPr lang="en-US" sz="1200" b="1" dirty="0" err="1"/>
              <a:t>Pengolahan</a:t>
            </a:r>
            <a:r>
              <a:rPr lang="en-US" sz="1200" b="1" dirty="0"/>
              <a:t> </a:t>
            </a:r>
            <a:r>
              <a:rPr lang="en-US" sz="1200" b="1" dirty="0" err="1"/>
              <a:t>Akhir</a:t>
            </a:r>
            <a:r>
              <a:rPr lang="en-US" sz="1200" b="1" dirty="0"/>
              <a:t>)</a:t>
            </a:r>
          </a:p>
          <a:p>
            <a:pPr algn="ctr" defTabSz="762000">
              <a:lnSpc>
                <a:spcPct val="80000"/>
              </a:lnSpc>
            </a:pPr>
            <a:endParaRPr lang="en-US" sz="1200" b="1" dirty="0"/>
          </a:p>
        </p:txBody>
      </p:sp>
      <p:pic>
        <p:nvPicPr>
          <p:cNvPr id="39948" name="Picture 2"/>
          <p:cNvPicPr>
            <a:picLocks noChangeAspect="1" noChangeArrowheads="1"/>
          </p:cNvPicPr>
          <p:nvPr/>
        </p:nvPicPr>
        <p:blipFill>
          <a:blip r:embed="rId5" cstate="print"/>
          <a:srcRect/>
          <a:stretch>
            <a:fillRect/>
          </a:stretch>
        </p:blipFill>
        <p:spPr bwMode="auto">
          <a:xfrm>
            <a:off x="7524769" y="1000108"/>
            <a:ext cx="2065341" cy="1582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9949" name="Picture 4"/>
          <p:cNvPicPr>
            <a:picLocks noChangeAspect="1" noChangeArrowheads="1"/>
          </p:cNvPicPr>
          <p:nvPr/>
        </p:nvPicPr>
        <p:blipFill>
          <a:blip r:embed="rId6" cstate="print"/>
          <a:srcRect/>
          <a:stretch>
            <a:fillRect/>
          </a:stretch>
        </p:blipFill>
        <p:spPr bwMode="auto">
          <a:xfrm>
            <a:off x="5381628" y="1000108"/>
            <a:ext cx="2071702" cy="1571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9952" name="Text Box 14"/>
          <p:cNvSpPr txBox="1">
            <a:spLocks noChangeArrowheads="1"/>
          </p:cNvSpPr>
          <p:nvPr/>
        </p:nvSpPr>
        <p:spPr bwMode="auto">
          <a:xfrm>
            <a:off x="6096008" y="500042"/>
            <a:ext cx="2794000" cy="400050"/>
          </a:xfrm>
          <a:prstGeom prst="rect">
            <a:avLst/>
          </a:prstGeom>
          <a:noFill/>
          <a:ln w="9525">
            <a:noFill/>
            <a:miter lim="800000"/>
            <a:headEnd/>
            <a:tailEnd/>
          </a:ln>
        </p:spPr>
        <p:txBody>
          <a:bodyPr>
            <a:spAutoFit/>
          </a:bodyPr>
          <a:lstStyle/>
          <a:p>
            <a:pPr algn="ctr">
              <a:spcBef>
                <a:spcPct val="50000"/>
              </a:spcBef>
            </a:pPr>
            <a:r>
              <a:rPr lang="en-US" u="sng" dirty="0" err="1">
                <a:solidFill>
                  <a:srgbClr val="FF0000"/>
                </a:solidFill>
                <a:latin typeface="Cooper Black" pitchFamily="18" charset="0"/>
              </a:rPr>
              <a:t>UnSafe</a:t>
            </a:r>
            <a:r>
              <a:rPr lang="en-US" u="sng" dirty="0">
                <a:solidFill>
                  <a:srgbClr val="FF0000"/>
                </a:solidFill>
                <a:latin typeface="Cooper Black" pitchFamily="18" charset="0"/>
              </a:rPr>
              <a:t> Condition</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357290"/>
          </a:xfrm>
          <a:solidFill>
            <a:schemeClr val="accent1">
              <a:lumMod val="75000"/>
            </a:schemeClr>
          </a:solidFill>
        </p:spPr>
        <p:txBody>
          <a:bodyPr>
            <a:normAutofit fontScale="90000"/>
          </a:bodyPr>
          <a:lstStyle/>
          <a:p>
            <a:r>
              <a:rPr lang="en-US" b="1" dirty="0">
                <a:solidFill>
                  <a:schemeClr val="bg1"/>
                </a:solidFill>
              </a:rPr>
              <a:t>	</a:t>
            </a:r>
            <a:br>
              <a:rPr lang="en-US" b="1" dirty="0">
                <a:solidFill>
                  <a:schemeClr val="bg1"/>
                </a:solidFill>
              </a:rPr>
            </a:br>
            <a:r>
              <a:rPr lang="en-US" dirty="0">
                <a:solidFill>
                  <a:schemeClr val="bg1"/>
                </a:solidFill>
              </a:rPr>
              <a:t>	</a:t>
            </a:r>
            <a:r>
              <a:rPr lang="id-ID" b="1" dirty="0">
                <a:solidFill>
                  <a:schemeClr val="bg1"/>
                </a:solidFill>
                <a:latin typeface="Arial Black" pitchFamily="34" charset="0"/>
              </a:rPr>
              <a:t>WORKSHOP</a:t>
            </a:r>
            <a:br>
              <a:rPr lang="id-ID" b="1" dirty="0">
                <a:solidFill>
                  <a:schemeClr val="bg1"/>
                </a:solidFill>
              </a:rPr>
            </a:br>
            <a:r>
              <a:rPr lang="en-US" b="1" dirty="0">
                <a:solidFill>
                  <a:schemeClr val="bg1"/>
                </a:solidFill>
              </a:rPr>
              <a:t>	</a:t>
            </a:r>
            <a:endParaRPr lang="id-ID" sz="3200" b="1" dirty="0">
              <a:solidFill>
                <a:schemeClr val="bg1"/>
              </a:solidFill>
            </a:endParaRPr>
          </a:p>
        </p:txBody>
      </p:sp>
      <p:sp>
        <p:nvSpPr>
          <p:cNvPr id="8" name="Footer Placeholder 7"/>
          <p:cNvSpPr>
            <a:spLocks noGrp="1"/>
          </p:cNvSpPr>
          <p:nvPr>
            <p:ph type="ftr" sz="quarter" idx="11"/>
          </p:nvPr>
        </p:nvSpPr>
        <p:spPr/>
        <p:txBody>
          <a:bodyPr/>
          <a:lstStyle/>
          <a:p>
            <a:pPr>
              <a:defRPr/>
            </a:pPr>
            <a:r>
              <a:rPr lang="id-ID"/>
              <a:t>Identifikasi Aspek dampak 2/Rev 0 © Copyright, Sentral Sistem, April 2019</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754546021"/>
              </p:ext>
            </p:extLst>
          </p:nvPr>
        </p:nvGraphicFramePr>
        <p:xfrm>
          <a:off x="1381101" y="2786058"/>
          <a:ext cx="7757797" cy="3437824"/>
        </p:xfrm>
        <a:graphic>
          <a:graphicData uri="http://schemas.openxmlformats.org/drawingml/2006/table">
            <a:tbl>
              <a:tblPr/>
              <a:tblGrid>
                <a:gridCol w="3960868">
                  <a:extLst>
                    <a:ext uri="{9D8B030D-6E8A-4147-A177-3AD203B41FA5}">
                      <a16:colId xmlns:a16="http://schemas.microsoft.com/office/drawing/2014/main" val="20000"/>
                    </a:ext>
                  </a:extLst>
                </a:gridCol>
                <a:gridCol w="3796929">
                  <a:extLst>
                    <a:ext uri="{9D8B030D-6E8A-4147-A177-3AD203B41FA5}">
                      <a16:colId xmlns:a16="http://schemas.microsoft.com/office/drawing/2014/main" val="20001"/>
                    </a:ext>
                  </a:extLst>
                </a:gridCol>
              </a:tblGrid>
              <a:tr h="3437824">
                <a:tc>
                  <a:txBody>
                    <a:bodyPr/>
                    <a:lstStyle/>
                    <a:p>
                      <a:pPr marL="342900" lvl="0" indent="-342900">
                        <a:lnSpc>
                          <a:spcPct val="115000"/>
                        </a:lnSpc>
                        <a:spcAft>
                          <a:spcPts val="0"/>
                        </a:spcAft>
                        <a:buFont typeface="+mj-lt"/>
                        <a:buAutoNum type="arabicPeriod"/>
                      </a:pPr>
                      <a:r>
                        <a:rPr lang="id-ID" sz="1600" b="1" dirty="0">
                          <a:latin typeface="Calibri"/>
                          <a:ea typeface="Calibri"/>
                          <a:cs typeface="Times New Roman"/>
                        </a:rPr>
                        <a:t>Tidak ada kebijakan yang tepat</a:t>
                      </a:r>
                    </a:p>
                    <a:p>
                      <a:pPr marL="342900" lvl="0" indent="-342900">
                        <a:lnSpc>
                          <a:spcPct val="115000"/>
                        </a:lnSpc>
                        <a:spcAft>
                          <a:spcPts val="0"/>
                        </a:spcAft>
                        <a:buFont typeface="+mj-lt"/>
                        <a:buAutoNum type="arabicPeriod"/>
                      </a:pPr>
                      <a:r>
                        <a:rPr lang="id-ID" sz="1600" b="1" dirty="0">
                          <a:latin typeface="Calibri"/>
                          <a:ea typeface="Calibri"/>
                          <a:cs typeface="Times New Roman"/>
                        </a:rPr>
                        <a:t>Tidak ada kebijakan inspeksi</a:t>
                      </a:r>
                    </a:p>
                    <a:p>
                      <a:pPr marL="342900" lvl="0" indent="-342900">
                        <a:lnSpc>
                          <a:spcPct val="115000"/>
                        </a:lnSpc>
                        <a:spcAft>
                          <a:spcPts val="0"/>
                        </a:spcAft>
                        <a:buFont typeface="+mj-lt"/>
                        <a:buAutoNum type="arabicPeriod"/>
                      </a:pPr>
                      <a:r>
                        <a:rPr lang="id-ID" sz="1600" b="1" dirty="0">
                          <a:latin typeface="Calibri"/>
                          <a:ea typeface="Calibri"/>
                          <a:cs typeface="Times New Roman"/>
                        </a:rPr>
                        <a:t>Tidak memadai rencana pelatihan</a:t>
                      </a:r>
                    </a:p>
                    <a:p>
                      <a:pPr marL="342900" lvl="0" indent="-342900">
                        <a:lnSpc>
                          <a:spcPct val="115000"/>
                        </a:lnSpc>
                        <a:spcAft>
                          <a:spcPts val="0"/>
                        </a:spcAft>
                        <a:buFont typeface="+mj-lt"/>
                        <a:buAutoNum type="arabicPeriod"/>
                      </a:pPr>
                      <a:r>
                        <a:rPr lang="id-ID" sz="1600" b="1" dirty="0">
                          <a:latin typeface="Calibri"/>
                          <a:ea typeface="Calibri"/>
                          <a:cs typeface="Times New Roman"/>
                        </a:rPr>
                        <a:t>Tidak ada orientasi proses</a:t>
                      </a:r>
                    </a:p>
                    <a:p>
                      <a:pPr marL="342900" lvl="0" indent="-342900">
                        <a:lnSpc>
                          <a:spcPct val="115000"/>
                        </a:lnSpc>
                        <a:spcAft>
                          <a:spcPts val="0"/>
                        </a:spcAft>
                        <a:buFont typeface="+mj-lt"/>
                        <a:buAutoNum type="arabicPeriod"/>
                      </a:pPr>
                      <a:r>
                        <a:rPr lang="id-ID" sz="1600" b="1" dirty="0">
                          <a:latin typeface="Calibri"/>
                          <a:ea typeface="Calibri"/>
                          <a:cs typeface="Times New Roman"/>
                        </a:rPr>
                        <a:t>Rencana tidak dipahami</a:t>
                      </a:r>
                    </a:p>
                    <a:p>
                      <a:pPr marL="342900" lvl="0" indent="-342900">
                        <a:lnSpc>
                          <a:spcPct val="115000"/>
                        </a:lnSpc>
                        <a:spcAft>
                          <a:spcPts val="0"/>
                        </a:spcAft>
                        <a:buFont typeface="+mj-lt"/>
                        <a:buAutoNum type="arabicPeriod"/>
                      </a:pPr>
                      <a:r>
                        <a:rPr lang="id-ID" sz="1600" b="1" dirty="0">
                          <a:latin typeface="Calibri"/>
                          <a:ea typeface="Calibri"/>
                          <a:cs typeface="Times New Roman"/>
                        </a:rPr>
                        <a:t>Tidak disiplin prosedur</a:t>
                      </a:r>
                    </a:p>
                    <a:p>
                      <a:pPr marL="342900" lvl="0" indent="-342900">
                        <a:lnSpc>
                          <a:spcPct val="115000"/>
                        </a:lnSpc>
                        <a:spcAft>
                          <a:spcPts val="0"/>
                        </a:spcAft>
                        <a:buFont typeface="+mj-lt"/>
                        <a:buAutoNum type="arabicPeriod"/>
                      </a:pPr>
                      <a:r>
                        <a:rPr lang="id-ID" sz="1600" b="1" dirty="0">
                          <a:latin typeface="Calibri"/>
                          <a:ea typeface="Calibri"/>
                          <a:cs typeface="Times New Roman"/>
                        </a:rPr>
                        <a:t>Prosedur pelabelan tidak dilakukan</a:t>
                      </a:r>
                    </a:p>
                    <a:p>
                      <a:pPr marL="342900" lvl="0" indent="-342900">
                        <a:lnSpc>
                          <a:spcPct val="115000"/>
                        </a:lnSpc>
                        <a:spcAft>
                          <a:spcPts val="0"/>
                        </a:spcAft>
                        <a:buFont typeface="+mj-lt"/>
                        <a:buAutoNum type="arabicPeriod"/>
                      </a:pPr>
                      <a:r>
                        <a:rPr lang="id-ID" sz="1600" b="1" dirty="0">
                          <a:latin typeface="Calibri"/>
                          <a:ea typeface="Calibri"/>
                          <a:cs typeface="Times New Roman"/>
                        </a:rPr>
                        <a:t>Prosedur kadaluarsa</a:t>
                      </a:r>
                    </a:p>
                    <a:p>
                      <a:pPr marL="342900" lvl="0" indent="-342900">
                        <a:lnSpc>
                          <a:spcPct val="115000"/>
                        </a:lnSpc>
                        <a:spcAft>
                          <a:spcPts val="0"/>
                        </a:spcAft>
                        <a:buFont typeface="+mj-lt"/>
                        <a:buAutoNum type="arabicPeriod"/>
                      </a:pPr>
                      <a:r>
                        <a:rPr lang="id-ID" sz="1600" b="1" dirty="0">
                          <a:latin typeface="Calibri"/>
                          <a:ea typeface="Calibri"/>
                          <a:cs typeface="Times New Roman"/>
                        </a:rPr>
                        <a:t>Pelatihan tidak cukup</a:t>
                      </a:r>
                    </a:p>
                    <a:p>
                      <a:pPr marL="342900" lvl="0" indent="-342900">
                        <a:lnSpc>
                          <a:spcPct val="115000"/>
                        </a:lnSpc>
                        <a:spcAft>
                          <a:spcPts val="0"/>
                        </a:spcAft>
                        <a:buFont typeface="+mj-lt"/>
                        <a:buAutoNum type="arabicPeriod"/>
                      </a:pPr>
                      <a:r>
                        <a:rPr lang="id-ID" sz="1600" b="1" dirty="0">
                          <a:latin typeface="Calibri"/>
                          <a:ea typeface="Calibri"/>
                          <a:cs typeface="Times New Roman"/>
                        </a:rPr>
                        <a:t>Tidak taat peraturan</a:t>
                      </a:r>
                    </a:p>
                    <a:p>
                      <a:pPr marL="342900" lvl="0" indent="-342900">
                        <a:lnSpc>
                          <a:spcPct val="115000"/>
                        </a:lnSpc>
                        <a:spcAft>
                          <a:spcPts val="0"/>
                        </a:spcAft>
                        <a:buFont typeface="+mj-lt"/>
                        <a:buAutoNum type="arabicPeriod"/>
                      </a:pPr>
                      <a:r>
                        <a:rPr lang="id-ID" sz="1600" b="1" dirty="0">
                          <a:latin typeface="Calibri"/>
                          <a:ea typeface="Calibri"/>
                          <a:cs typeface="Times New Roman"/>
                        </a:rPr>
                        <a:t>Terlalu banyak bekerja</a:t>
                      </a:r>
                    </a:p>
                    <a:p>
                      <a:pPr marL="342900" lvl="0" indent="-342900">
                        <a:lnSpc>
                          <a:spcPct val="115000"/>
                        </a:lnSpc>
                        <a:spcAft>
                          <a:spcPts val="0"/>
                        </a:spcAft>
                        <a:buFont typeface="+mj-lt"/>
                        <a:buAutoNum type="arabicPeriod"/>
                      </a:pPr>
                      <a:r>
                        <a:rPr lang="id-ID" sz="1600" b="1" dirty="0">
                          <a:latin typeface="Calibri"/>
                          <a:ea typeface="Calibri"/>
                          <a:cs typeface="Times New Roman"/>
                        </a:rPr>
                        <a:t>Kelebihan waktu</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15000"/>
                        </a:lnSpc>
                        <a:spcAft>
                          <a:spcPts val="0"/>
                        </a:spcAft>
                        <a:buFont typeface="+mj-lt"/>
                        <a:buAutoNum type="arabicPeriod" startAt="13"/>
                      </a:pPr>
                      <a:r>
                        <a:rPr lang="id-ID" sz="1600" b="1" dirty="0">
                          <a:latin typeface="Calibri"/>
                          <a:ea typeface="Calibri"/>
                          <a:cs typeface="Times New Roman"/>
                        </a:rPr>
                        <a:t>Gagal Pelatihan </a:t>
                      </a:r>
                    </a:p>
                    <a:p>
                      <a:pPr marL="342900" lvl="0" indent="-342900">
                        <a:lnSpc>
                          <a:spcPct val="115000"/>
                        </a:lnSpc>
                        <a:spcAft>
                          <a:spcPts val="0"/>
                        </a:spcAft>
                        <a:buFont typeface="+mj-lt"/>
                        <a:buAutoNum type="arabicPeriod" startAt="13"/>
                      </a:pPr>
                      <a:r>
                        <a:rPr lang="id-ID" sz="1600" b="1" dirty="0">
                          <a:latin typeface="Calibri"/>
                          <a:ea typeface="Calibri"/>
                          <a:cs typeface="Times New Roman"/>
                        </a:rPr>
                        <a:t>Gagal menyelesaikan pekerjaan</a:t>
                      </a:r>
                    </a:p>
                    <a:p>
                      <a:pPr marL="342900" lvl="0" indent="-342900">
                        <a:lnSpc>
                          <a:spcPct val="115000"/>
                        </a:lnSpc>
                        <a:spcAft>
                          <a:spcPts val="0"/>
                        </a:spcAft>
                        <a:buFont typeface="+mj-lt"/>
                        <a:buAutoNum type="arabicPeriod" startAt="13"/>
                      </a:pPr>
                      <a:r>
                        <a:rPr lang="id-ID" sz="1600" b="1" dirty="0">
                          <a:latin typeface="Calibri"/>
                          <a:ea typeface="Calibri"/>
                          <a:cs typeface="Times New Roman"/>
                        </a:rPr>
                        <a:t>Gagal Inspeksi</a:t>
                      </a:r>
                    </a:p>
                    <a:p>
                      <a:pPr marL="342900" lvl="0" indent="-342900">
                        <a:lnSpc>
                          <a:spcPct val="115000"/>
                        </a:lnSpc>
                        <a:spcAft>
                          <a:spcPts val="0"/>
                        </a:spcAft>
                        <a:buFont typeface="+mj-lt"/>
                        <a:buAutoNum type="arabicPeriod" startAt="13"/>
                      </a:pPr>
                      <a:r>
                        <a:rPr lang="id-ID" sz="1600" b="1" dirty="0">
                          <a:latin typeface="Calibri"/>
                          <a:ea typeface="Calibri"/>
                          <a:cs typeface="Times New Roman"/>
                        </a:rPr>
                        <a:t>Gagal Melaporkan kejadian</a:t>
                      </a:r>
                    </a:p>
                    <a:p>
                      <a:pPr marL="342900" lvl="0" indent="-342900">
                        <a:lnSpc>
                          <a:spcPct val="115000"/>
                        </a:lnSpc>
                        <a:spcAft>
                          <a:spcPts val="0"/>
                        </a:spcAft>
                        <a:buFont typeface="+mj-lt"/>
                        <a:buAutoNum type="arabicPeriod" startAt="13"/>
                      </a:pPr>
                      <a:r>
                        <a:rPr lang="id-ID" sz="1600" b="1" dirty="0">
                          <a:latin typeface="Calibri"/>
                          <a:ea typeface="Calibri"/>
                          <a:cs typeface="Times New Roman"/>
                        </a:rPr>
                        <a:t>Pekerja tak terlatih</a:t>
                      </a:r>
                    </a:p>
                    <a:p>
                      <a:pPr marL="342900" lvl="0" indent="-342900">
                        <a:lnSpc>
                          <a:spcPct val="115000"/>
                        </a:lnSpc>
                        <a:spcAft>
                          <a:spcPts val="0"/>
                        </a:spcAft>
                        <a:buFont typeface="+mj-lt"/>
                        <a:buAutoNum type="arabicPeriod" startAt="13"/>
                      </a:pPr>
                      <a:r>
                        <a:rPr lang="id-ID" sz="1600" b="1" dirty="0">
                          <a:latin typeface="Calibri"/>
                          <a:ea typeface="Calibri"/>
                          <a:cs typeface="Times New Roman"/>
                        </a:rPr>
                        <a:t>Tanpa APD</a:t>
                      </a:r>
                    </a:p>
                    <a:p>
                      <a:pPr marL="342900" lvl="0" indent="-342900">
                        <a:lnSpc>
                          <a:spcPct val="115000"/>
                        </a:lnSpc>
                        <a:spcAft>
                          <a:spcPts val="0"/>
                        </a:spcAft>
                        <a:buFont typeface="+mj-lt"/>
                        <a:buAutoNum type="arabicPeriod" startAt="13"/>
                      </a:pPr>
                      <a:r>
                        <a:rPr lang="id-ID" sz="1600" b="1" dirty="0">
                          <a:latin typeface="Calibri"/>
                          <a:ea typeface="Calibri"/>
                          <a:cs typeface="Times New Roman"/>
                        </a:rPr>
                        <a:t>Mengabaikan aspek lingkungan</a:t>
                      </a:r>
                    </a:p>
                    <a:p>
                      <a:pPr marL="342900" lvl="0" indent="-342900">
                        <a:lnSpc>
                          <a:spcPct val="115000"/>
                        </a:lnSpc>
                        <a:spcAft>
                          <a:spcPts val="0"/>
                        </a:spcAft>
                        <a:buFont typeface="+mj-lt"/>
                        <a:buAutoNum type="arabicPeriod" startAt="13"/>
                      </a:pPr>
                      <a:r>
                        <a:rPr lang="id-ID" sz="1600" b="1" dirty="0">
                          <a:latin typeface="Calibri"/>
                          <a:ea typeface="Calibri"/>
                          <a:cs typeface="Times New Roman"/>
                        </a:rPr>
                        <a:t>Menciptakan aspek lingkungan</a:t>
                      </a:r>
                    </a:p>
                    <a:p>
                      <a:pPr marL="342900" lvl="0" indent="-342900">
                        <a:lnSpc>
                          <a:spcPct val="115000"/>
                        </a:lnSpc>
                        <a:spcAft>
                          <a:spcPts val="0"/>
                        </a:spcAft>
                        <a:buFont typeface="+mj-lt"/>
                        <a:buAutoNum type="arabicPeriod" startAt="13"/>
                      </a:pPr>
                      <a:r>
                        <a:rPr lang="id-ID" sz="1600" b="1" dirty="0">
                          <a:latin typeface="Calibri"/>
                          <a:ea typeface="Calibri"/>
                          <a:cs typeface="Times New Roman"/>
                        </a:rPr>
                        <a:t>Tidak</a:t>
                      </a:r>
                      <a:r>
                        <a:rPr lang="id-ID" sz="1600" b="1" baseline="0" dirty="0">
                          <a:latin typeface="Calibri"/>
                          <a:ea typeface="Calibri"/>
                          <a:cs typeface="Times New Roman"/>
                        </a:rPr>
                        <a:t> tersedia tempat sampah</a:t>
                      </a:r>
                      <a:endParaRPr lang="id-ID" sz="1600" b="1" dirty="0">
                        <a:latin typeface="Calibri"/>
                        <a:ea typeface="Calibri"/>
                        <a:cs typeface="Times New Roman"/>
                      </a:endParaRPr>
                    </a:p>
                    <a:p>
                      <a:pPr marL="342900" lvl="0" indent="-342900">
                        <a:lnSpc>
                          <a:spcPct val="115000"/>
                        </a:lnSpc>
                        <a:spcAft>
                          <a:spcPts val="0"/>
                        </a:spcAft>
                        <a:buFont typeface="+mj-lt"/>
                        <a:buAutoNum type="arabicPeriod" startAt="13"/>
                      </a:pPr>
                      <a:r>
                        <a:rPr lang="id-ID" sz="1600" b="1" dirty="0">
                          <a:latin typeface="Calibri"/>
                          <a:ea typeface="Calibri"/>
                          <a:cs typeface="Times New Roman"/>
                        </a:rPr>
                        <a:t>Peralatan Rusak</a:t>
                      </a:r>
                    </a:p>
                    <a:p>
                      <a:pPr marL="342900" lvl="0" indent="-342900">
                        <a:lnSpc>
                          <a:spcPct val="115000"/>
                        </a:lnSpc>
                        <a:spcAft>
                          <a:spcPts val="0"/>
                        </a:spcAft>
                        <a:buFont typeface="+mj-lt"/>
                        <a:buAutoNum type="arabicPeriod" startAt="13"/>
                      </a:pPr>
                      <a:r>
                        <a:rPr lang="id-ID" sz="1600" b="1" dirty="0">
                          <a:latin typeface="Calibri"/>
                          <a:ea typeface="Calibri"/>
                          <a:cs typeface="Times New Roman"/>
                        </a:rPr>
                        <a:t>Mesin tanpa penampung</a:t>
                      </a:r>
                    </a:p>
                    <a:p>
                      <a:pPr marL="342900" lvl="0" indent="-342900">
                        <a:lnSpc>
                          <a:spcPct val="115000"/>
                        </a:lnSpc>
                        <a:spcAft>
                          <a:spcPts val="0"/>
                        </a:spcAft>
                        <a:buFont typeface="+mj-lt"/>
                        <a:buAutoNum type="arabicPeriod" startAt="13"/>
                      </a:pPr>
                      <a:r>
                        <a:rPr lang="id-ID" sz="1600" b="1" dirty="0">
                          <a:latin typeface="Calibri"/>
                          <a:ea typeface="Calibri"/>
                          <a:cs typeface="Times New Roman"/>
                        </a:rPr>
                        <a:t>Tindakan ugal - ugalan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Text Box 10"/>
          <p:cNvSpPr txBox="1">
            <a:spLocks noChangeArrowheads="1"/>
          </p:cNvSpPr>
          <p:nvPr/>
        </p:nvSpPr>
        <p:spPr bwMode="auto">
          <a:xfrm>
            <a:off x="1309662" y="1714488"/>
            <a:ext cx="7923548" cy="861774"/>
          </a:xfrm>
          <a:prstGeom prst="rect">
            <a:avLst/>
          </a:prstGeom>
          <a:noFill/>
          <a:ln w="9525">
            <a:noFill/>
            <a:miter lim="800000"/>
            <a:headEnd/>
            <a:tailEnd/>
          </a:ln>
        </p:spPr>
        <p:txBody>
          <a:bodyPr wrap="square">
            <a:spAutoFit/>
          </a:bodyPr>
          <a:lstStyle/>
          <a:p>
            <a:pPr marL="342900" indent="-342900">
              <a:spcBef>
                <a:spcPct val="50000"/>
              </a:spcBef>
            </a:pPr>
            <a:r>
              <a:rPr lang="en-US" sz="2000" b="0" dirty="0" err="1">
                <a:latin typeface="Cooper Black" pitchFamily="18" charset="0"/>
              </a:rPr>
              <a:t>Identifikasi</a:t>
            </a:r>
            <a:r>
              <a:rPr lang="en-US" sz="2000" b="0" dirty="0">
                <a:latin typeface="Cooper Black" pitchFamily="18" charset="0"/>
              </a:rPr>
              <a:t> problem </a:t>
            </a:r>
            <a:r>
              <a:rPr lang="en-US" sz="2000" b="0" dirty="0" err="1">
                <a:latin typeface="Cooper Black" pitchFamily="18" charset="0"/>
              </a:rPr>
              <a:t>dibawah</a:t>
            </a:r>
            <a:r>
              <a:rPr lang="en-US" sz="2000" b="0" dirty="0">
                <a:latin typeface="Cooper Black" pitchFamily="18" charset="0"/>
              </a:rPr>
              <a:t> </a:t>
            </a:r>
            <a:r>
              <a:rPr lang="en-US" sz="2000" b="0" dirty="0" err="1">
                <a:latin typeface="Cooper Black" pitchFamily="18" charset="0"/>
              </a:rPr>
              <a:t>ini</a:t>
            </a:r>
            <a:r>
              <a:rPr lang="en-US" sz="2000" b="0" dirty="0">
                <a:latin typeface="Cooper Black" pitchFamily="18" charset="0"/>
              </a:rPr>
              <a:t> </a:t>
            </a:r>
            <a:r>
              <a:rPr lang="en-US" sz="2000" b="0" dirty="0" err="1">
                <a:latin typeface="Cooper Black" pitchFamily="18" charset="0"/>
              </a:rPr>
              <a:t>apakah</a:t>
            </a:r>
            <a:r>
              <a:rPr lang="en-US" sz="2000" b="0" dirty="0">
                <a:latin typeface="Cooper Black" pitchFamily="18" charset="0"/>
              </a:rPr>
              <a:t> </a:t>
            </a:r>
            <a:r>
              <a:rPr lang="en-US" sz="2000" b="0" dirty="0" err="1">
                <a:latin typeface="Cooper Black" pitchFamily="18" charset="0"/>
              </a:rPr>
              <a:t>termasuk</a:t>
            </a:r>
            <a:endParaRPr lang="en-US" sz="2000" b="0" dirty="0">
              <a:latin typeface="Cooper Black" pitchFamily="18" charset="0"/>
            </a:endParaRPr>
          </a:p>
          <a:p>
            <a:pPr marL="342900" indent="-342900">
              <a:spcBef>
                <a:spcPct val="50000"/>
              </a:spcBef>
            </a:pPr>
            <a:r>
              <a:rPr lang="en-US" sz="2000" b="0" dirty="0">
                <a:latin typeface="Cooper Black" pitchFamily="18" charset="0"/>
              </a:rPr>
              <a:t> unsafe act </a:t>
            </a:r>
            <a:r>
              <a:rPr lang="en-US" sz="2000" b="0" dirty="0" err="1">
                <a:latin typeface="Cooper Black" pitchFamily="18" charset="0"/>
              </a:rPr>
              <a:t>atau</a:t>
            </a:r>
            <a:r>
              <a:rPr lang="en-US" sz="2000" b="0" dirty="0">
                <a:latin typeface="Cooper Black" pitchFamily="18" charset="0"/>
              </a:rPr>
              <a:t> unsafe condition</a:t>
            </a:r>
            <a:endParaRPr lang="id-ID" sz="2000" b="0" dirty="0">
              <a:latin typeface="Cooper Black" pitchFamily="18" charset="0"/>
            </a:endParaRPr>
          </a:p>
        </p:txBody>
      </p:sp>
      <p:sp>
        <p:nvSpPr>
          <p:cNvPr id="9" name="Rectangle 8"/>
          <p:cNvSpPr/>
          <p:nvPr/>
        </p:nvSpPr>
        <p:spPr>
          <a:xfrm>
            <a:off x="928695" y="885750"/>
            <a:ext cx="7453330" cy="400110"/>
          </a:xfrm>
          <a:prstGeom prst="rect">
            <a:avLst/>
          </a:prstGeom>
        </p:spPr>
        <p:txBody>
          <a:bodyPr wrap="square">
            <a:spAutoFit/>
          </a:bodyPr>
          <a:lstStyle/>
          <a:p>
            <a:r>
              <a:rPr lang="id-ID" b="1" dirty="0">
                <a:solidFill>
                  <a:schemeClr val="bg1"/>
                </a:solidFill>
              </a:rPr>
              <a:t>UNSAFE ACT – UNSAFE CONDITION</a:t>
            </a:r>
            <a:endParaRPr lang="en-US" dirty="0"/>
          </a:p>
        </p:txBody>
      </p:sp>
    </p:spTree>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155"/>
          <p:cNvGrpSpPr>
            <a:grpSpLocks/>
          </p:cNvGrpSpPr>
          <p:nvPr/>
        </p:nvGrpSpPr>
        <p:grpSpPr bwMode="auto">
          <a:xfrm>
            <a:off x="0" y="71438"/>
            <a:ext cx="9906000" cy="6786562"/>
            <a:chOff x="18" y="295"/>
            <a:chExt cx="4319" cy="5352"/>
          </a:xfrm>
        </p:grpSpPr>
        <p:sp>
          <p:nvSpPr>
            <p:cNvPr id="40965" name="Text Box 128"/>
            <p:cNvSpPr txBox="1">
              <a:spLocks noChangeArrowheads="1"/>
            </p:cNvSpPr>
            <p:nvPr/>
          </p:nvSpPr>
          <p:spPr bwMode="auto">
            <a:xfrm>
              <a:off x="391" y="5329"/>
              <a:ext cx="2177" cy="170"/>
            </a:xfrm>
            <a:prstGeom prst="rect">
              <a:avLst/>
            </a:prstGeom>
            <a:noFill/>
            <a:ln w="12700">
              <a:noFill/>
              <a:miter lim="800000"/>
              <a:headEnd type="none" w="sm" len="sm"/>
              <a:tailEnd type="none" w="sm" len="sm"/>
            </a:ln>
          </p:spPr>
          <p:txBody>
            <a:bodyPr>
              <a:spAutoFit/>
            </a:bodyPr>
            <a:lstStyle/>
            <a:p>
              <a:pPr>
                <a:spcBef>
                  <a:spcPct val="50000"/>
                </a:spcBef>
              </a:pPr>
              <a:r>
                <a:rPr lang="en-US" sz="800" b="1" i="1"/>
                <a:t>Jelaskan Gambaran Pohon Kecelakaan ?</a:t>
              </a:r>
            </a:p>
          </p:txBody>
        </p:sp>
        <p:sp>
          <p:nvSpPr>
            <p:cNvPr id="40966" name="Rectangle 2"/>
            <p:cNvSpPr>
              <a:spLocks noChangeArrowheads="1"/>
            </p:cNvSpPr>
            <p:nvPr/>
          </p:nvSpPr>
          <p:spPr bwMode="auto">
            <a:xfrm>
              <a:off x="122" y="347"/>
              <a:ext cx="2016" cy="170"/>
            </a:xfrm>
            <a:prstGeom prst="rect">
              <a:avLst/>
            </a:prstGeom>
            <a:noFill/>
            <a:ln w="9525">
              <a:noFill/>
              <a:miter lim="800000"/>
              <a:headEnd/>
              <a:tailEnd/>
            </a:ln>
          </p:spPr>
          <p:txBody>
            <a:bodyPr lIns="92075" tIns="46038" rIns="92075" bIns="46038" anchor="ctr">
              <a:spAutoFit/>
            </a:bodyPr>
            <a:lstStyle/>
            <a:p>
              <a:r>
                <a:rPr lang="en-US" sz="800" b="1" i="1" dirty="0"/>
                <a:t>ENVIRONMENT INCIDENT TREE </a:t>
              </a:r>
            </a:p>
          </p:txBody>
        </p:sp>
        <p:sp>
          <p:nvSpPr>
            <p:cNvPr id="40967" name="Rectangle 3"/>
            <p:cNvSpPr>
              <a:spLocks noChangeArrowheads="1"/>
            </p:cNvSpPr>
            <p:nvPr/>
          </p:nvSpPr>
          <p:spPr bwMode="auto">
            <a:xfrm>
              <a:off x="18" y="3583"/>
              <a:ext cx="4319" cy="2064"/>
            </a:xfrm>
            <a:prstGeom prst="rect">
              <a:avLst/>
            </a:prstGeom>
            <a:solidFill>
              <a:srgbClr val="E9E9E9"/>
            </a:solidFill>
            <a:ln w="9525">
              <a:noFill/>
              <a:miter lim="800000"/>
              <a:headEnd/>
              <a:tailEnd/>
            </a:ln>
          </p:spPr>
          <p:txBody>
            <a:bodyPr wrap="none" lIns="92075" tIns="46038" rIns="92075" bIns="46038" anchor="ctr"/>
            <a:lstStyle/>
            <a:p>
              <a:pPr algn="ctr">
                <a:lnSpc>
                  <a:spcPct val="90000"/>
                </a:lnSpc>
              </a:pPr>
              <a:endParaRPr lang="id-ID" sz="800"/>
            </a:p>
          </p:txBody>
        </p:sp>
        <p:pic>
          <p:nvPicPr>
            <p:cNvPr id="40968" name="Picture 4"/>
            <p:cNvPicPr>
              <a:picLocks noChangeArrowheads="1"/>
            </p:cNvPicPr>
            <p:nvPr/>
          </p:nvPicPr>
          <p:blipFill>
            <a:blip r:embed="rId2" cstate="print"/>
            <a:srcRect/>
            <a:stretch>
              <a:fillRect/>
            </a:stretch>
          </p:blipFill>
          <p:spPr bwMode="auto">
            <a:xfrm>
              <a:off x="2331" y="739"/>
              <a:ext cx="611" cy="583"/>
            </a:xfrm>
            <a:prstGeom prst="rect">
              <a:avLst/>
            </a:prstGeom>
            <a:noFill/>
            <a:ln w="9525">
              <a:noFill/>
              <a:miter lim="800000"/>
              <a:headEnd/>
              <a:tailEnd/>
            </a:ln>
          </p:spPr>
        </p:pic>
        <p:pic>
          <p:nvPicPr>
            <p:cNvPr id="40969" name="Picture 5"/>
            <p:cNvPicPr>
              <a:picLocks noChangeArrowheads="1"/>
            </p:cNvPicPr>
            <p:nvPr/>
          </p:nvPicPr>
          <p:blipFill>
            <a:blip r:embed="rId3" cstate="print"/>
            <a:srcRect/>
            <a:stretch>
              <a:fillRect/>
            </a:stretch>
          </p:blipFill>
          <p:spPr bwMode="auto">
            <a:xfrm>
              <a:off x="1367" y="598"/>
              <a:ext cx="559" cy="599"/>
            </a:xfrm>
            <a:prstGeom prst="rect">
              <a:avLst/>
            </a:prstGeom>
            <a:noFill/>
            <a:ln w="9525">
              <a:noFill/>
              <a:miter lim="800000"/>
              <a:headEnd/>
              <a:tailEnd/>
            </a:ln>
          </p:spPr>
        </p:pic>
        <p:sp>
          <p:nvSpPr>
            <p:cNvPr id="40970" name="Freeform 6"/>
            <p:cNvSpPr>
              <a:spLocks/>
            </p:cNvSpPr>
            <p:nvPr/>
          </p:nvSpPr>
          <p:spPr bwMode="auto">
            <a:xfrm>
              <a:off x="2047" y="1606"/>
              <a:ext cx="289" cy="377"/>
            </a:xfrm>
            <a:custGeom>
              <a:avLst/>
              <a:gdLst>
                <a:gd name="T0" fmla="*/ 288 w 289"/>
                <a:gd name="T1" fmla="*/ 0 h 377"/>
                <a:gd name="T2" fmla="*/ 258 w 289"/>
                <a:gd name="T3" fmla="*/ 12 h 377"/>
                <a:gd name="T4" fmla="*/ 229 w 289"/>
                <a:gd name="T5" fmla="*/ 27 h 377"/>
                <a:gd name="T6" fmla="*/ 201 w 289"/>
                <a:gd name="T7" fmla="*/ 43 h 377"/>
                <a:gd name="T8" fmla="*/ 175 w 289"/>
                <a:gd name="T9" fmla="*/ 60 h 377"/>
                <a:gd name="T10" fmla="*/ 151 w 289"/>
                <a:gd name="T11" fmla="*/ 80 h 377"/>
                <a:gd name="T12" fmla="*/ 127 w 289"/>
                <a:gd name="T13" fmla="*/ 101 h 377"/>
                <a:gd name="T14" fmla="*/ 107 w 289"/>
                <a:gd name="T15" fmla="*/ 123 h 377"/>
                <a:gd name="T16" fmla="*/ 87 w 289"/>
                <a:gd name="T17" fmla="*/ 147 h 377"/>
                <a:gd name="T18" fmla="*/ 68 w 289"/>
                <a:gd name="T19" fmla="*/ 173 h 377"/>
                <a:gd name="T20" fmla="*/ 53 w 289"/>
                <a:gd name="T21" fmla="*/ 199 h 377"/>
                <a:gd name="T22" fmla="*/ 38 w 289"/>
                <a:gd name="T23" fmla="*/ 226 h 377"/>
                <a:gd name="T24" fmla="*/ 26 w 289"/>
                <a:gd name="T25" fmla="*/ 255 h 377"/>
                <a:gd name="T26" fmla="*/ 17 w 289"/>
                <a:gd name="T27" fmla="*/ 284 h 377"/>
                <a:gd name="T28" fmla="*/ 9 w 289"/>
                <a:gd name="T29" fmla="*/ 314 h 377"/>
                <a:gd name="T30" fmla="*/ 4 w 289"/>
                <a:gd name="T31" fmla="*/ 344 h 377"/>
                <a:gd name="T32" fmla="*/ 0 w 289"/>
                <a:gd name="T33" fmla="*/ 376 h 37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9"/>
                <a:gd name="T52" fmla="*/ 0 h 377"/>
                <a:gd name="T53" fmla="*/ 289 w 289"/>
                <a:gd name="T54" fmla="*/ 377 h 37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9" h="377">
                  <a:moveTo>
                    <a:pt x="288" y="0"/>
                  </a:moveTo>
                  <a:lnTo>
                    <a:pt x="258" y="12"/>
                  </a:lnTo>
                  <a:lnTo>
                    <a:pt x="229" y="27"/>
                  </a:lnTo>
                  <a:lnTo>
                    <a:pt x="201" y="43"/>
                  </a:lnTo>
                  <a:lnTo>
                    <a:pt x="175" y="60"/>
                  </a:lnTo>
                  <a:lnTo>
                    <a:pt x="151" y="80"/>
                  </a:lnTo>
                  <a:lnTo>
                    <a:pt x="127" y="101"/>
                  </a:lnTo>
                  <a:lnTo>
                    <a:pt x="107" y="123"/>
                  </a:lnTo>
                  <a:lnTo>
                    <a:pt x="87" y="147"/>
                  </a:lnTo>
                  <a:lnTo>
                    <a:pt x="68" y="173"/>
                  </a:lnTo>
                  <a:lnTo>
                    <a:pt x="53" y="199"/>
                  </a:lnTo>
                  <a:lnTo>
                    <a:pt x="38" y="226"/>
                  </a:lnTo>
                  <a:lnTo>
                    <a:pt x="26" y="255"/>
                  </a:lnTo>
                  <a:lnTo>
                    <a:pt x="17" y="284"/>
                  </a:lnTo>
                  <a:lnTo>
                    <a:pt x="9" y="314"/>
                  </a:lnTo>
                  <a:lnTo>
                    <a:pt x="4" y="344"/>
                  </a:lnTo>
                  <a:lnTo>
                    <a:pt x="0" y="376"/>
                  </a:lnTo>
                </a:path>
              </a:pathLst>
            </a:custGeom>
            <a:noFill/>
            <a:ln w="101600" cap="rnd">
              <a:solidFill>
                <a:srgbClr val="919191"/>
              </a:solidFill>
              <a:round/>
              <a:headEnd type="none" w="sm" len="sm"/>
              <a:tailEnd type="none" w="sm" len="sm"/>
            </a:ln>
          </p:spPr>
          <p:txBody>
            <a:bodyPr/>
            <a:lstStyle/>
            <a:p>
              <a:endParaRPr lang="id-ID"/>
            </a:p>
          </p:txBody>
        </p:sp>
        <p:sp>
          <p:nvSpPr>
            <p:cNvPr id="40971" name="Freeform 7"/>
            <p:cNvSpPr>
              <a:spLocks/>
            </p:cNvSpPr>
            <p:nvPr/>
          </p:nvSpPr>
          <p:spPr bwMode="auto">
            <a:xfrm>
              <a:off x="2018" y="3274"/>
              <a:ext cx="287" cy="189"/>
            </a:xfrm>
            <a:custGeom>
              <a:avLst/>
              <a:gdLst>
                <a:gd name="T0" fmla="*/ 286 w 287"/>
                <a:gd name="T1" fmla="*/ 5 h 189"/>
                <a:gd name="T2" fmla="*/ 260 w 287"/>
                <a:gd name="T3" fmla="*/ 1 h 189"/>
                <a:gd name="T4" fmla="*/ 234 w 287"/>
                <a:gd name="T5" fmla="*/ 0 h 189"/>
                <a:gd name="T6" fmla="*/ 211 w 287"/>
                <a:gd name="T7" fmla="*/ 1 h 189"/>
                <a:gd name="T8" fmla="*/ 189 w 287"/>
                <a:gd name="T9" fmla="*/ 4 h 189"/>
                <a:gd name="T10" fmla="*/ 167 w 287"/>
                <a:gd name="T11" fmla="*/ 8 h 189"/>
                <a:gd name="T12" fmla="*/ 146 w 287"/>
                <a:gd name="T13" fmla="*/ 15 h 189"/>
                <a:gd name="T14" fmla="*/ 126 w 287"/>
                <a:gd name="T15" fmla="*/ 22 h 189"/>
                <a:gd name="T16" fmla="*/ 108 w 287"/>
                <a:gd name="T17" fmla="*/ 32 h 189"/>
                <a:gd name="T18" fmla="*/ 90 w 287"/>
                <a:gd name="T19" fmla="*/ 42 h 189"/>
                <a:gd name="T20" fmla="*/ 74 w 287"/>
                <a:gd name="T21" fmla="*/ 54 h 189"/>
                <a:gd name="T22" fmla="*/ 58 w 287"/>
                <a:gd name="T23" fmla="*/ 67 h 189"/>
                <a:gd name="T24" fmla="*/ 45 w 287"/>
                <a:gd name="T25" fmla="*/ 82 h 189"/>
                <a:gd name="T26" fmla="*/ 33 w 287"/>
                <a:gd name="T27" fmla="*/ 97 h 189"/>
                <a:gd name="T28" fmla="*/ 23 w 287"/>
                <a:gd name="T29" fmla="*/ 114 h 189"/>
                <a:gd name="T30" fmla="*/ 14 w 287"/>
                <a:gd name="T31" fmla="*/ 132 h 189"/>
                <a:gd name="T32" fmla="*/ 8 w 287"/>
                <a:gd name="T33" fmla="*/ 149 h 189"/>
                <a:gd name="T34" fmla="*/ 3 w 287"/>
                <a:gd name="T35" fmla="*/ 168 h 189"/>
                <a:gd name="T36" fmla="*/ 0 w 287"/>
                <a:gd name="T37" fmla="*/ 188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7"/>
                <a:gd name="T58" fmla="*/ 0 h 189"/>
                <a:gd name="T59" fmla="*/ 287 w 287"/>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7" h="189">
                  <a:moveTo>
                    <a:pt x="286" y="5"/>
                  </a:moveTo>
                  <a:lnTo>
                    <a:pt x="260" y="1"/>
                  </a:lnTo>
                  <a:lnTo>
                    <a:pt x="234" y="0"/>
                  </a:lnTo>
                  <a:lnTo>
                    <a:pt x="211" y="1"/>
                  </a:lnTo>
                  <a:lnTo>
                    <a:pt x="189" y="4"/>
                  </a:lnTo>
                  <a:lnTo>
                    <a:pt x="167" y="8"/>
                  </a:lnTo>
                  <a:lnTo>
                    <a:pt x="146" y="15"/>
                  </a:lnTo>
                  <a:lnTo>
                    <a:pt x="126" y="22"/>
                  </a:lnTo>
                  <a:lnTo>
                    <a:pt x="108" y="32"/>
                  </a:lnTo>
                  <a:lnTo>
                    <a:pt x="90" y="42"/>
                  </a:lnTo>
                  <a:lnTo>
                    <a:pt x="74" y="54"/>
                  </a:lnTo>
                  <a:lnTo>
                    <a:pt x="58" y="67"/>
                  </a:lnTo>
                  <a:lnTo>
                    <a:pt x="45" y="82"/>
                  </a:lnTo>
                  <a:lnTo>
                    <a:pt x="33" y="97"/>
                  </a:lnTo>
                  <a:lnTo>
                    <a:pt x="23" y="114"/>
                  </a:lnTo>
                  <a:lnTo>
                    <a:pt x="14" y="132"/>
                  </a:lnTo>
                  <a:lnTo>
                    <a:pt x="8" y="149"/>
                  </a:lnTo>
                  <a:lnTo>
                    <a:pt x="3" y="168"/>
                  </a:lnTo>
                  <a:lnTo>
                    <a:pt x="0" y="188"/>
                  </a:lnTo>
                </a:path>
              </a:pathLst>
            </a:custGeom>
            <a:noFill/>
            <a:ln w="101600" cap="rnd">
              <a:solidFill>
                <a:srgbClr val="919191"/>
              </a:solidFill>
              <a:round/>
              <a:headEnd type="none" w="sm" len="sm"/>
              <a:tailEnd type="none" w="sm" len="sm"/>
            </a:ln>
          </p:spPr>
          <p:txBody>
            <a:bodyPr/>
            <a:lstStyle/>
            <a:p>
              <a:endParaRPr lang="id-ID"/>
            </a:p>
          </p:txBody>
        </p:sp>
        <p:sp>
          <p:nvSpPr>
            <p:cNvPr id="40972" name="Freeform 8"/>
            <p:cNvSpPr>
              <a:spLocks/>
            </p:cNvSpPr>
            <p:nvPr/>
          </p:nvSpPr>
          <p:spPr bwMode="auto">
            <a:xfrm>
              <a:off x="1688" y="1696"/>
              <a:ext cx="329" cy="188"/>
            </a:xfrm>
            <a:custGeom>
              <a:avLst/>
              <a:gdLst>
                <a:gd name="T0" fmla="*/ 0 w 329"/>
                <a:gd name="T1" fmla="*/ 6 h 188"/>
                <a:gd name="T2" fmla="*/ 33 w 329"/>
                <a:gd name="T3" fmla="*/ 2 h 188"/>
                <a:gd name="T4" fmla="*/ 65 w 329"/>
                <a:gd name="T5" fmla="*/ 0 h 188"/>
                <a:gd name="T6" fmla="*/ 91 w 329"/>
                <a:gd name="T7" fmla="*/ 1 h 188"/>
                <a:gd name="T8" fmla="*/ 116 w 329"/>
                <a:gd name="T9" fmla="*/ 4 h 188"/>
                <a:gd name="T10" fmla="*/ 141 w 329"/>
                <a:gd name="T11" fmla="*/ 8 h 188"/>
                <a:gd name="T12" fmla="*/ 164 w 329"/>
                <a:gd name="T13" fmla="*/ 15 h 188"/>
                <a:gd name="T14" fmla="*/ 186 w 329"/>
                <a:gd name="T15" fmla="*/ 22 h 188"/>
                <a:gd name="T16" fmla="*/ 207 w 329"/>
                <a:gd name="T17" fmla="*/ 32 h 188"/>
                <a:gd name="T18" fmla="*/ 227 w 329"/>
                <a:gd name="T19" fmla="*/ 42 h 188"/>
                <a:gd name="T20" fmla="*/ 246 w 329"/>
                <a:gd name="T21" fmla="*/ 54 h 188"/>
                <a:gd name="T22" fmla="*/ 263 w 329"/>
                <a:gd name="T23" fmla="*/ 67 h 188"/>
                <a:gd name="T24" fmla="*/ 278 w 329"/>
                <a:gd name="T25" fmla="*/ 82 h 188"/>
                <a:gd name="T26" fmla="*/ 292 w 329"/>
                <a:gd name="T27" fmla="*/ 97 h 188"/>
                <a:gd name="T28" fmla="*/ 303 w 329"/>
                <a:gd name="T29" fmla="*/ 113 h 188"/>
                <a:gd name="T30" fmla="*/ 312 w 329"/>
                <a:gd name="T31" fmla="*/ 131 h 188"/>
                <a:gd name="T32" fmla="*/ 320 w 329"/>
                <a:gd name="T33" fmla="*/ 149 h 188"/>
                <a:gd name="T34" fmla="*/ 326 w 329"/>
                <a:gd name="T35" fmla="*/ 168 h 188"/>
                <a:gd name="T36" fmla="*/ 328 w 329"/>
                <a:gd name="T37" fmla="*/ 187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9"/>
                <a:gd name="T58" fmla="*/ 0 h 188"/>
                <a:gd name="T59" fmla="*/ 329 w 329"/>
                <a:gd name="T60" fmla="*/ 188 h 1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9" h="188">
                  <a:moveTo>
                    <a:pt x="0" y="6"/>
                  </a:moveTo>
                  <a:lnTo>
                    <a:pt x="33" y="2"/>
                  </a:lnTo>
                  <a:lnTo>
                    <a:pt x="65" y="0"/>
                  </a:lnTo>
                  <a:lnTo>
                    <a:pt x="91" y="1"/>
                  </a:lnTo>
                  <a:lnTo>
                    <a:pt x="116" y="4"/>
                  </a:lnTo>
                  <a:lnTo>
                    <a:pt x="141" y="8"/>
                  </a:lnTo>
                  <a:lnTo>
                    <a:pt x="164" y="15"/>
                  </a:lnTo>
                  <a:lnTo>
                    <a:pt x="186" y="22"/>
                  </a:lnTo>
                  <a:lnTo>
                    <a:pt x="207" y="32"/>
                  </a:lnTo>
                  <a:lnTo>
                    <a:pt x="227" y="42"/>
                  </a:lnTo>
                  <a:lnTo>
                    <a:pt x="246" y="54"/>
                  </a:lnTo>
                  <a:lnTo>
                    <a:pt x="263" y="67"/>
                  </a:lnTo>
                  <a:lnTo>
                    <a:pt x="278" y="82"/>
                  </a:lnTo>
                  <a:lnTo>
                    <a:pt x="292" y="97"/>
                  </a:lnTo>
                  <a:lnTo>
                    <a:pt x="303" y="113"/>
                  </a:lnTo>
                  <a:lnTo>
                    <a:pt x="312" y="131"/>
                  </a:lnTo>
                  <a:lnTo>
                    <a:pt x="320" y="149"/>
                  </a:lnTo>
                  <a:lnTo>
                    <a:pt x="326" y="168"/>
                  </a:lnTo>
                  <a:lnTo>
                    <a:pt x="328" y="187"/>
                  </a:lnTo>
                </a:path>
              </a:pathLst>
            </a:custGeom>
            <a:noFill/>
            <a:ln w="101600" cap="rnd">
              <a:solidFill>
                <a:srgbClr val="919191"/>
              </a:solidFill>
              <a:round/>
              <a:headEnd type="none" w="sm" len="sm"/>
              <a:tailEnd type="none" w="sm" len="sm"/>
            </a:ln>
          </p:spPr>
          <p:txBody>
            <a:bodyPr/>
            <a:lstStyle/>
            <a:p>
              <a:endParaRPr lang="id-ID"/>
            </a:p>
          </p:txBody>
        </p:sp>
        <p:sp>
          <p:nvSpPr>
            <p:cNvPr id="40973" name="Freeform 9"/>
            <p:cNvSpPr>
              <a:spLocks/>
            </p:cNvSpPr>
            <p:nvPr/>
          </p:nvSpPr>
          <p:spPr bwMode="auto">
            <a:xfrm>
              <a:off x="955" y="1404"/>
              <a:ext cx="810" cy="436"/>
            </a:xfrm>
            <a:custGeom>
              <a:avLst/>
              <a:gdLst>
                <a:gd name="T0" fmla="*/ 736 w 810"/>
                <a:gd name="T1" fmla="*/ 220 h 436"/>
                <a:gd name="T2" fmla="*/ 656 w 810"/>
                <a:gd name="T3" fmla="*/ 158 h 436"/>
                <a:gd name="T4" fmla="*/ 648 w 810"/>
                <a:gd name="T5" fmla="*/ 206 h 436"/>
                <a:gd name="T6" fmla="*/ 486 w 810"/>
                <a:gd name="T7" fmla="*/ 83 h 436"/>
                <a:gd name="T8" fmla="*/ 478 w 810"/>
                <a:gd name="T9" fmla="*/ 130 h 436"/>
                <a:gd name="T10" fmla="*/ 274 w 810"/>
                <a:gd name="T11" fmla="*/ 0 h 436"/>
                <a:gd name="T12" fmla="*/ 265 w 810"/>
                <a:gd name="T13" fmla="*/ 49 h 436"/>
                <a:gd name="T14" fmla="*/ 0 w 810"/>
                <a:gd name="T15" fmla="*/ 6 h 436"/>
                <a:gd name="T16" fmla="*/ 191 w 810"/>
                <a:gd name="T17" fmla="*/ 229 h 436"/>
                <a:gd name="T18" fmla="*/ 139 w 810"/>
                <a:gd name="T19" fmla="*/ 270 h 436"/>
                <a:gd name="T20" fmla="*/ 404 w 810"/>
                <a:gd name="T21" fmla="*/ 313 h 436"/>
                <a:gd name="T22" fmla="*/ 353 w 810"/>
                <a:gd name="T23" fmla="*/ 352 h 436"/>
                <a:gd name="T24" fmla="*/ 574 w 810"/>
                <a:gd name="T25" fmla="*/ 388 h 436"/>
                <a:gd name="T26" fmla="*/ 566 w 810"/>
                <a:gd name="T27" fmla="*/ 435 h 436"/>
                <a:gd name="T28" fmla="*/ 706 w 810"/>
                <a:gd name="T29" fmla="*/ 409 h 436"/>
                <a:gd name="T30" fmla="*/ 809 w 810"/>
                <a:gd name="T31" fmla="*/ 329 h 436"/>
                <a:gd name="T32" fmla="*/ 736 w 810"/>
                <a:gd name="T33" fmla="*/ 220 h 4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0"/>
                <a:gd name="T52" fmla="*/ 0 h 436"/>
                <a:gd name="T53" fmla="*/ 810 w 810"/>
                <a:gd name="T54" fmla="*/ 436 h 4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0" h="436">
                  <a:moveTo>
                    <a:pt x="736" y="220"/>
                  </a:moveTo>
                  <a:lnTo>
                    <a:pt x="656" y="158"/>
                  </a:lnTo>
                  <a:lnTo>
                    <a:pt x="648" y="206"/>
                  </a:lnTo>
                  <a:lnTo>
                    <a:pt x="486" y="83"/>
                  </a:lnTo>
                  <a:lnTo>
                    <a:pt x="478" y="130"/>
                  </a:lnTo>
                  <a:lnTo>
                    <a:pt x="274" y="0"/>
                  </a:lnTo>
                  <a:lnTo>
                    <a:pt x="265" y="49"/>
                  </a:lnTo>
                  <a:lnTo>
                    <a:pt x="0" y="6"/>
                  </a:lnTo>
                  <a:lnTo>
                    <a:pt x="191" y="229"/>
                  </a:lnTo>
                  <a:lnTo>
                    <a:pt x="139" y="270"/>
                  </a:lnTo>
                  <a:lnTo>
                    <a:pt x="404" y="313"/>
                  </a:lnTo>
                  <a:lnTo>
                    <a:pt x="353" y="352"/>
                  </a:lnTo>
                  <a:lnTo>
                    <a:pt x="574" y="388"/>
                  </a:lnTo>
                  <a:lnTo>
                    <a:pt x="566" y="435"/>
                  </a:lnTo>
                  <a:lnTo>
                    <a:pt x="706" y="409"/>
                  </a:lnTo>
                  <a:lnTo>
                    <a:pt x="809" y="329"/>
                  </a:lnTo>
                  <a:lnTo>
                    <a:pt x="736" y="220"/>
                  </a:lnTo>
                </a:path>
              </a:pathLst>
            </a:custGeom>
            <a:solidFill>
              <a:srgbClr val="919191"/>
            </a:solidFill>
            <a:ln w="9525" cap="rnd">
              <a:noFill/>
              <a:round/>
              <a:headEnd/>
              <a:tailEnd/>
            </a:ln>
          </p:spPr>
          <p:txBody>
            <a:bodyPr/>
            <a:lstStyle/>
            <a:p>
              <a:endParaRPr lang="id-ID"/>
            </a:p>
          </p:txBody>
        </p:sp>
        <p:sp>
          <p:nvSpPr>
            <p:cNvPr id="40974" name="Freeform 10"/>
            <p:cNvSpPr>
              <a:spLocks/>
            </p:cNvSpPr>
            <p:nvPr/>
          </p:nvSpPr>
          <p:spPr bwMode="auto">
            <a:xfrm>
              <a:off x="896" y="1856"/>
              <a:ext cx="834" cy="413"/>
            </a:xfrm>
            <a:custGeom>
              <a:avLst/>
              <a:gdLst>
                <a:gd name="T0" fmla="*/ 709 w 834"/>
                <a:gd name="T1" fmla="*/ 412 h 413"/>
                <a:gd name="T2" fmla="*/ 607 w 834"/>
                <a:gd name="T3" fmla="*/ 410 h 413"/>
                <a:gd name="T4" fmla="*/ 631 w 834"/>
                <a:gd name="T5" fmla="*/ 368 h 413"/>
                <a:gd name="T6" fmla="*/ 428 w 834"/>
                <a:gd name="T7" fmla="*/ 362 h 413"/>
                <a:gd name="T8" fmla="*/ 451 w 834"/>
                <a:gd name="T9" fmla="*/ 321 h 413"/>
                <a:gd name="T10" fmla="*/ 210 w 834"/>
                <a:gd name="T11" fmla="*/ 294 h 413"/>
                <a:gd name="T12" fmla="*/ 233 w 834"/>
                <a:gd name="T13" fmla="*/ 252 h 413"/>
                <a:gd name="T14" fmla="*/ 0 w 834"/>
                <a:gd name="T15" fmla="*/ 120 h 413"/>
                <a:gd name="T16" fmla="*/ 288 w 834"/>
                <a:gd name="T17" fmla="*/ 64 h 413"/>
                <a:gd name="T18" fmla="*/ 273 w 834"/>
                <a:gd name="T19" fmla="*/ 0 h 413"/>
                <a:gd name="T20" fmla="*/ 507 w 834"/>
                <a:gd name="T21" fmla="*/ 133 h 413"/>
                <a:gd name="T22" fmla="*/ 492 w 834"/>
                <a:gd name="T23" fmla="*/ 69 h 413"/>
                <a:gd name="T24" fmla="*/ 686 w 834"/>
                <a:gd name="T25" fmla="*/ 179 h 413"/>
                <a:gd name="T26" fmla="*/ 710 w 834"/>
                <a:gd name="T27" fmla="*/ 138 h 413"/>
                <a:gd name="T28" fmla="*/ 803 w 834"/>
                <a:gd name="T29" fmla="*/ 246 h 413"/>
                <a:gd name="T30" fmla="*/ 833 w 834"/>
                <a:gd name="T31" fmla="*/ 374 h 413"/>
                <a:gd name="T32" fmla="*/ 709 w 834"/>
                <a:gd name="T33" fmla="*/ 412 h 4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4"/>
                <a:gd name="T52" fmla="*/ 0 h 413"/>
                <a:gd name="T53" fmla="*/ 834 w 834"/>
                <a:gd name="T54" fmla="*/ 413 h 4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4" h="413">
                  <a:moveTo>
                    <a:pt x="709" y="412"/>
                  </a:moveTo>
                  <a:lnTo>
                    <a:pt x="607" y="410"/>
                  </a:lnTo>
                  <a:lnTo>
                    <a:pt x="631" y="368"/>
                  </a:lnTo>
                  <a:lnTo>
                    <a:pt x="428" y="362"/>
                  </a:lnTo>
                  <a:lnTo>
                    <a:pt x="451" y="321"/>
                  </a:lnTo>
                  <a:lnTo>
                    <a:pt x="210" y="294"/>
                  </a:lnTo>
                  <a:lnTo>
                    <a:pt x="233" y="252"/>
                  </a:lnTo>
                  <a:lnTo>
                    <a:pt x="0" y="120"/>
                  </a:lnTo>
                  <a:lnTo>
                    <a:pt x="288" y="64"/>
                  </a:lnTo>
                  <a:lnTo>
                    <a:pt x="273" y="0"/>
                  </a:lnTo>
                  <a:lnTo>
                    <a:pt x="507" y="133"/>
                  </a:lnTo>
                  <a:lnTo>
                    <a:pt x="492" y="69"/>
                  </a:lnTo>
                  <a:lnTo>
                    <a:pt x="686" y="179"/>
                  </a:lnTo>
                  <a:lnTo>
                    <a:pt x="710" y="138"/>
                  </a:lnTo>
                  <a:lnTo>
                    <a:pt x="803" y="246"/>
                  </a:lnTo>
                  <a:lnTo>
                    <a:pt x="833" y="374"/>
                  </a:lnTo>
                  <a:lnTo>
                    <a:pt x="709" y="412"/>
                  </a:lnTo>
                </a:path>
              </a:pathLst>
            </a:custGeom>
            <a:solidFill>
              <a:srgbClr val="919191"/>
            </a:solidFill>
            <a:ln w="9525" cap="rnd">
              <a:noFill/>
              <a:round/>
              <a:headEnd/>
              <a:tailEnd/>
            </a:ln>
          </p:spPr>
          <p:txBody>
            <a:bodyPr/>
            <a:lstStyle/>
            <a:p>
              <a:endParaRPr lang="id-ID"/>
            </a:p>
          </p:txBody>
        </p:sp>
        <p:sp>
          <p:nvSpPr>
            <p:cNvPr id="40975" name="Freeform 11"/>
            <p:cNvSpPr>
              <a:spLocks/>
            </p:cNvSpPr>
            <p:nvPr/>
          </p:nvSpPr>
          <p:spPr bwMode="auto">
            <a:xfrm>
              <a:off x="792" y="2741"/>
              <a:ext cx="650" cy="384"/>
            </a:xfrm>
            <a:custGeom>
              <a:avLst/>
              <a:gdLst>
                <a:gd name="T0" fmla="*/ 582 w 650"/>
                <a:gd name="T1" fmla="*/ 144 h 383"/>
                <a:gd name="T2" fmla="*/ 512 w 650"/>
                <a:gd name="T3" fmla="*/ 95 h 383"/>
                <a:gd name="T4" fmla="*/ 512 w 650"/>
                <a:gd name="T5" fmla="*/ 144 h 383"/>
                <a:gd name="T6" fmla="*/ 376 w 650"/>
                <a:gd name="T7" fmla="*/ 48 h 383"/>
                <a:gd name="T8" fmla="*/ 376 w 650"/>
                <a:gd name="T9" fmla="*/ 95 h 383"/>
                <a:gd name="T10" fmla="*/ 205 w 650"/>
                <a:gd name="T11" fmla="*/ 0 h 383"/>
                <a:gd name="T12" fmla="*/ 205 w 650"/>
                <a:gd name="T13" fmla="*/ 48 h 383"/>
                <a:gd name="T14" fmla="*/ 0 w 650"/>
                <a:gd name="T15" fmla="*/ 48 h 383"/>
                <a:gd name="T16" fmla="*/ 171 w 650"/>
                <a:gd name="T17" fmla="*/ 241 h 383"/>
                <a:gd name="T18" fmla="*/ 137 w 650"/>
                <a:gd name="T19" fmla="*/ 290 h 383"/>
                <a:gd name="T20" fmla="*/ 341 w 650"/>
                <a:gd name="T21" fmla="*/ 290 h 383"/>
                <a:gd name="T22" fmla="*/ 308 w 650"/>
                <a:gd name="T23" fmla="*/ 338 h 383"/>
                <a:gd name="T24" fmla="*/ 479 w 650"/>
                <a:gd name="T25" fmla="*/ 338 h 383"/>
                <a:gd name="T26" fmla="*/ 479 w 650"/>
                <a:gd name="T27" fmla="*/ 385 h 383"/>
                <a:gd name="T28" fmla="*/ 582 w 650"/>
                <a:gd name="T29" fmla="*/ 338 h 383"/>
                <a:gd name="T30" fmla="*/ 649 w 650"/>
                <a:gd name="T31" fmla="*/ 241 h 383"/>
                <a:gd name="T32" fmla="*/ 582 w 650"/>
                <a:gd name="T33" fmla="*/ 144 h 3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0"/>
                <a:gd name="T52" fmla="*/ 0 h 383"/>
                <a:gd name="T53" fmla="*/ 650 w 650"/>
                <a:gd name="T54" fmla="*/ 383 h 3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0" h="383">
                  <a:moveTo>
                    <a:pt x="582" y="144"/>
                  </a:moveTo>
                  <a:lnTo>
                    <a:pt x="512" y="95"/>
                  </a:lnTo>
                  <a:lnTo>
                    <a:pt x="512" y="144"/>
                  </a:lnTo>
                  <a:lnTo>
                    <a:pt x="376" y="48"/>
                  </a:lnTo>
                  <a:lnTo>
                    <a:pt x="376" y="95"/>
                  </a:lnTo>
                  <a:lnTo>
                    <a:pt x="205" y="0"/>
                  </a:lnTo>
                  <a:lnTo>
                    <a:pt x="205" y="48"/>
                  </a:lnTo>
                  <a:lnTo>
                    <a:pt x="0" y="48"/>
                  </a:lnTo>
                  <a:lnTo>
                    <a:pt x="171" y="238"/>
                  </a:lnTo>
                  <a:lnTo>
                    <a:pt x="137" y="287"/>
                  </a:lnTo>
                  <a:lnTo>
                    <a:pt x="341" y="287"/>
                  </a:lnTo>
                  <a:lnTo>
                    <a:pt x="308" y="335"/>
                  </a:lnTo>
                  <a:lnTo>
                    <a:pt x="479" y="335"/>
                  </a:lnTo>
                  <a:lnTo>
                    <a:pt x="479" y="382"/>
                  </a:lnTo>
                  <a:lnTo>
                    <a:pt x="582" y="335"/>
                  </a:lnTo>
                  <a:lnTo>
                    <a:pt x="649" y="238"/>
                  </a:lnTo>
                  <a:lnTo>
                    <a:pt x="582" y="144"/>
                  </a:lnTo>
                </a:path>
              </a:pathLst>
            </a:custGeom>
            <a:solidFill>
              <a:srgbClr val="919191"/>
            </a:solidFill>
            <a:ln w="9525" cap="rnd">
              <a:noFill/>
              <a:round/>
              <a:headEnd/>
              <a:tailEnd/>
            </a:ln>
          </p:spPr>
          <p:txBody>
            <a:bodyPr/>
            <a:lstStyle/>
            <a:p>
              <a:endParaRPr lang="id-ID"/>
            </a:p>
          </p:txBody>
        </p:sp>
        <p:sp>
          <p:nvSpPr>
            <p:cNvPr id="40976" name="Freeform 12"/>
            <p:cNvSpPr>
              <a:spLocks/>
            </p:cNvSpPr>
            <p:nvPr/>
          </p:nvSpPr>
          <p:spPr bwMode="auto">
            <a:xfrm>
              <a:off x="2469" y="1788"/>
              <a:ext cx="829" cy="352"/>
            </a:xfrm>
            <a:custGeom>
              <a:avLst/>
              <a:gdLst>
                <a:gd name="T0" fmla="*/ 114 w 829"/>
                <a:gd name="T1" fmla="*/ 337 h 352"/>
                <a:gd name="T2" fmla="*/ 212 w 829"/>
                <a:gd name="T3" fmla="*/ 351 h 352"/>
                <a:gd name="T4" fmla="*/ 194 w 829"/>
                <a:gd name="T5" fmla="*/ 307 h 352"/>
                <a:gd name="T6" fmla="*/ 389 w 829"/>
                <a:gd name="T7" fmla="*/ 333 h 352"/>
                <a:gd name="T8" fmla="*/ 372 w 829"/>
                <a:gd name="T9" fmla="*/ 289 h 352"/>
                <a:gd name="T10" fmla="*/ 605 w 829"/>
                <a:gd name="T11" fmla="*/ 300 h 352"/>
                <a:gd name="T12" fmla="*/ 588 w 829"/>
                <a:gd name="T13" fmla="*/ 254 h 352"/>
                <a:gd name="T14" fmla="*/ 828 w 829"/>
                <a:gd name="T15" fmla="*/ 161 h 352"/>
                <a:gd name="T16" fmla="*/ 558 w 829"/>
                <a:gd name="T17" fmla="*/ 62 h 352"/>
                <a:gd name="T18" fmla="*/ 580 w 829"/>
                <a:gd name="T19" fmla="*/ 0 h 352"/>
                <a:gd name="T20" fmla="*/ 341 w 829"/>
                <a:gd name="T21" fmla="*/ 95 h 352"/>
                <a:gd name="T22" fmla="*/ 363 w 829"/>
                <a:gd name="T23" fmla="*/ 35 h 352"/>
                <a:gd name="T24" fmla="*/ 164 w 829"/>
                <a:gd name="T25" fmla="*/ 112 h 352"/>
                <a:gd name="T26" fmla="*/ 147 w 829"/>
                <a:gd name="T27" fmla="*/ 69 h 352"/>
                <a:gd name="T28" fmla="*/ 44 w 829"/>
                <a:gd name="T29" fmla="*/ 159 h 352"/>
                <a:gd name="T30" fmla="*/ 0 w 829"/>
                <a:gd name="T31" fmla="*/ 281 h 352"/>
                <a:gd name="T32" fmla="*/ 114 w 829"/>
                <a:gd name="T33" fmla="*/ 337 h 3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9"/>
                <a:gd name="T52" fmla="*/ 0 h 352"/>
                <a:gd name="T53" fmla="*/ 829 w 829"/>
                <a:gd name="T54" fmla="*/ 352 h 3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9" h="352">
                  <a:moveTo>
                    <a:pt x="114" y="337"/>
                  </a:moveTo>
                  <a:lnTo>
                    <a:pt x="212" y="351"/>
                  </a:lnTo>
                  <a:lnTo>
                    <a:pt x="194" y="307"/>
                  </a:lnTo>
                  <a:lnTo>
                    <a:pt x="389" y="333"/>
                  </a:lnTo>
                  <a:lnTo>
                    <a:pt x="372" y="289"/>
                  </a:lnTo>
                  <a:lnTo>
                    <a:pt x="605" y="300"/>
                  </a:lnTo>
                  <a:lnTo>
                    <a:pt x="588" y="254"/>
                  </a:lnTo>
                  <a:lnTo>
                    <a:pt x="828" y="161"/>
                  </a:lnTo>
                  <a:lnTo>
                    <a:pt x="558" y="62"/>
                  </a:lnTo>
                  <a:lnTo>
                    <a:pt x="580" y="0"/>
                  </a:lnTo>
                  <a:lnTo>
                    <a:pt x="341" y="95"/>
                  </a:lnTo>
                  <a:lnTo>
                    <a:pt x="363" y="35"/>
                  </a:lnTo>
                  <a:lnTo>
                    <a:pt x="164" y="112"/>
                  </a:lnTo>
                  <a:lnTo>
                    <a:pt x="147" y="69"/>
                  </a:lnTo>
                  <a:lnTo>
                    <a:pt x="44" y="159"/>
                  </a:lnTo>
                  <a:lnTo>
                    <a:pt x="0" y="281"/>
                  </a:lnTo>
                  <a:lnTo>
                    <a:pt x="114" y="337"/>
                  </a:lnTo>
                </a:path>
              </a:pathLst>
            </a:custGeom>
            <a:solidFill>
              <a:srgbClr val="919191"/>
            </a:solidFill>
            <a:ln w="9525" cap="rnd">
              <a:noFill/>
              <a:round/>
              <a:headEnd/>
              <a:tailEnd/>
            </a:ln>
          </p:spPr>
          <p:txBody>
            <a:bodyPr/>
            <a:lstStyle/>
            <a:p>
              <a:endParaRPr lang="id-ID"/>
            </a:p>
          </p:txBody>
        </p:sp>
        <p:sp>
          <p:nvSpPr>
            <p:cNvPr id="40977" name="Freeform 13"/>
            <p:cNvSpPr>
              <a:spLocks/>
            </p:cNvSpPr>
            <p:nvPr/>
          </p:nvSpPr>
          <p:spPr bwMode="auto">
            <a:xfrm>
              <a:off x="2495" y="2397"/>
              <a:ext cx="852" cy="384"/>
            </a:xfrm>
            <a:custGeom>
              <a:avLst/>
              <a:gdLst>
                <a:gd name="T0" fmla="*/ 89 w 852"/>
                <a:gd name="T1" fmla="*/ 144 h 384"/>
                <a:gd name="T2" fmla="*/ 179 w 852"/>
                <a:gd name="T3" fmla="*/ 95 h 384"/>
                <a:gd name="T4" fmla="*/ 179 w 852"/>
                <a:gd name="T5" fmla="*/ 144 h 384"/>
                <a:gd name="T6" fmla="*/ 358 w 852"/>
                <a:gd name="T7" fmla="*/ 49 h 384"/>
                <a:gd name="T8" fmla="*/ 358 w 852"/>
                <a:gd name="T9" fmla="*/ 95 h 384"/>
                <a:gd name="T10" fmla="*/ 582 w 852"/>
                <a:gd name="T11" fmla="*/ 0 h 384"/>
                <a:gd name="T12" fmla="*/ 582 w 852"/>
                <a:gd name="T13" fmla="*/ 49 h 384"/>
                <a:gd name="T14" fmla="*/ 851 w 852"/>
                <a:gd name="T15" fmla="*/ 49 h 384"/>
                <a:gd name="T16" fmla="*/ 627 w 852"/>
                <a:gd name="T17" fmla="*/ 239 h 384"/>
                <a:gd name="T18" fmla="*/ 672 w 852"/>
                <a:gd name="T19" fmla="*/ 288 h 384"/>
                <a:gd name="T20" fmla="*/ 403 w 852"/>
                <a:gd name="T21" fmla="*/ 288 h 384"/>
                <a:gd name="T22" fmla="*/ 447 w 852"/>
                <a:gd name="T23" fmla="*/ 335 h 384"/>
                <a:gd name="T24" fmla="*/ 223 w 852"/>
                <a:gd name="T25" fmla="*/ 335 h 384"/>
                <a:gd name="T26" fmla="*/ 223 w 852"/>
                <a:gd name="T27" fmla="*/ 383 h 384"/>
                <a:gd name="T28" fmla="*/ 89 w 852"/>
                <a:gd name="T29" fmla="*/ 335 h 384"/>
                <a:gd name="T30" fmla="*/ 0 w 852"/>
                <a:gd name="T31" fmla="*/ 239 h 384"/>
                <a:gd name="T32" fmla="*/ 89 w 852"/>
                <a:gd name="T33" fmla="*/ 144 h 3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2"/>
                <a:gd name="T52" fmla="*/ 0 h 384"/>
                <a:gd name="T53" fmla="*/ 852 w 852"/>
                <a:gd name="T54" fmla="*/ 384 h 38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2" h="384">
                  <a:moveTo>
                    <a:pt x="89" y="144"/>
                  </a:moveTo>
                  <a:lnTo>
                    <a:pt x="179" y="95"/>
                  </a:lnTo>
                  <a:lnTo>
                    <a:pt x="179" y="144"/>
                  </a:lnTo>
                  <a:lnTo>
                    <a:pt x="358" y="49"/>
                  </a:lnTo>
                  <a:lnTo>
                    <a:pt x="358" y="95"/>
                  </a:lnTo>
                  <a:lnTo>
                    <a:pt x="582" y="0"/>
                  </a:lnTo>
                  <a:lnTo>
                    <a:pt x="582" y="49"/>
                  </a:lnTo>
                  <a:lnTo>
                    <a:pt x="851" y="49"/>
                  </a:lnTo>
                  <a:lnTo>
                    <a:pt x="627" y="239"/>
                  </a:lnTo>
                  <a:lnTo>
                    <a:pt x="672" y="288"/>
                  </a:lnTo>
                  <a:lnTo>
                    <a:pt x="403" y="288"/>
                  </a:lnTo>
                  <a:lnTo>
                    <a:pt x="447" y="335"/>
                  </a:lnTo>
                  <a:lnTo>
                    <a:pt x="223" y="335"/>
                  </a:lnTo>
                  <a:lnTo>
                    <a:pt x="223" y="383"/>
                  </a:lnTo>
                  <a:lnTo>
                    <a:pt x="89" y="335"/>
                  </a:lnTo>
                  <a:lnTo>
                    <a:pt x="0" y="239"/>
                  </a:lnTo>
                  <a:lnTo>
                    <a:pt x="89" y="144"/>
                  </a:lnTo>
                </a:path>
              </a:pathLst>
            </a:custGeom>
            <a:solidFill>
              <a:srgbClr val="919191"/>
            </a:solidFill>
            <a:ln w="9525" cap="rnd">
              <a:noFill/>
              <a:round/>
              <a:headEnd/>
              <a:tailEnd/>
            </a:ln>
          </p:spPr>
          <p:txBody>
            <a:bodyPr/>
            <a:lstStyle/>
            <a:p>
              <a:endParaRPr lang="id-ID"/>
            </a:p>
          </p:txBody>
        </p:sp>
        <p:sp>
          <p:nvSpPr>
            <p:cNvPr id="40978" name="Freeform 14"/>
            <p:cNvSpPr>
              <a:spLocks/>
            </p:cNvSpPr>
            <p:nvPr/>
          </p:nvSpPr>
          <p:spPr bwMode="auto">
            <a:xfrm>
              <a:off x="2002" y="1965"/>
              <a:ext cx="309" cy="188"/>
            </a:xfrm>
            <a:custGeom>
              <a:avLst/>
              <a:gdLst>
                <a:gd name="T0" fmla="*/ 308 w 309"/>
                <a:gd name="T1" fmla="*/ 5 h 188"/>
                <a:gd name="T2" fmla="*/ 278 w 309"/>
                <a:gd name="T3" fmla="*/ 2 h 188"/>
                <a:gd name="T4" fmla="*/ 247 w 309"/>
                <a:gd name="T5" fmla="*/ 0 h 188"/>
                <a:gd name="T6" fmla="*/ 223 w 309"/>
                <a:gd name="T7" fmla="*/ 1 h 188"/>
                <a:gd name="T8" fmla="*/ 200 w 309"/>
                <a:gd name="T9" fmla="*/ 4 h 188"/>
                <a:gd name="T10" fmla="*/ 176 w 309"/>
                <a:gd name="T11" fmla="*/ 8 h 188"/>
                <a:gd name="T12" fmla="*/ 155 w 309"/>
                <a:gd name="T13" fmla="*/ 15 h 188"/>
                <a:gd name="T14" fmla="*/ 133 w 309"/>
                <a:gd name="T15" fmla="*/ 22 h 188"/>
                <a:gd name="T16" fmla="*/ 114 w 309"/>
                <a:gd name="T17" fmla="*/ 32 h 188"/>
                <a:gd name="T18" fmla="*/ 95 w 309"/>
                <a:gd name="T19" fmla="*/ 42 h 188"/>
                <a:gd name="T20" fmla="*/ 77 w 309"/>
                <a:gd name="T21" fmla="*/ 54 h 188"/>
                <a:gd name="T22" fmla="*/ 62 w 309"/>
                <a:gd name="T23" fmla="*/ 67 h 188"/>
                <a:gd name="T24" fmla="*/ 47 w 309"/>
                <a:gd name="T25" fmla="*/ 82 h 188"/>
                <a:gd name="T26" fmla="*/ 34 w 309"/>
                <a:gd name="T27" fmla="*/ 96 h 188"/>
                <a:gd name="T28" fmla="*/ 24 w 309"/>
                <a:gd name="T29" fmla="*/ 113 h 188"/>
                <a:gd name="T30" fmla="*/ 15 w 309"/>
                <a:gd name="T31" fmla="*/ 131 h 188"/>
                <a:gd name="T32" fmla="*/ 7 w 309"/>
                <a:gd name="T33" fmla="*/ 149 h 188"/>
                <a:gd name="T34" fmla="*/ 3 w 309"/>
                <a:gd name="T35" fmla="*/ 167 h 188"/>
                <a:gd name="T36" fmla="*/ 0 w 309"/>
                <a:gd name="T37" fmla="*/ 187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9"/>
                <a:gd name="T58" fmla="*/ 0 h 188"/>
                <a:gd name="T59" fmla="*/ 309 w 309"/>
                <a:gd name="T60" fmla="*/ 188 h 1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9" h="188">
                  <a:moveTo>
                    <a:pt x="308" y="5"/>
                  </a:moveTo>
                  <a:lnTo>
                    <a:pt x="278" y="2"/>
                  </a:lnTo>
                  <a:lnTo>
                    <a:pt x="247" y="0"/>
                  </a:lnTo>
                  <a:lnTo>
                    <a:pt x="223" y="1"/>
                  </a:lnTo>
                  <a:lnTo>
                    <a:pt x="200" y="4"/>
                  </a:lnTo>
                  <a:lnTo>
                    <a:pt x="176" y="8"/>
                  </a:lnTo>
                  <a:lnTo>
                    <a:pt x="155" y="15"/>
                  </a:lnTo>
                  <a:lnTo>
                    <a:pt x="133" y="22"/>
                  </a:lnTo>
                  <a:lnTo>
                    <a:pt x="114" y="32"/>
                  </a:lnTo>
                  <a:lnTo>
                    <a:pt x="95" y="42"/>
                  </a:lnTo>
                  <a:lnTo>
                    <a:pt x="77" y="54"/>
                  </a:lnTo>
                  <a:lnTo>
                    <a:pt x="62" y="67"/>
                  </a:lnTo>
                  <a:lnTo>
                    <a:pt x="47" y="82"/>
                  </a:lnTo>
                  <a:lnTo>
                    <a:pt x="34" y="96"/>
                  </a:lnTo>
                  <a:lnTo>
                    <a:pt x="24" y="113"/>
                  </a:lnTo>
                  <a:lnTo>
                    <a:pt x="15" y="131"/>
                  </a:lnTo>
                  <a:lnTo>
                    <a:pt x="7" y="149"/>
                  </a:lnTo>
                  <a:lnTo>
                    <a:pt x="3" y="167"/>
                  </a:lnTo>
                  <a:lnTo>
                    <a:pt x="0" y="187"/>
                  </a:lnTo>
                </a:path>
              </a:pathLst>
            </a:custGeom>
            <a:noFill/>
            <a:ln w="101600" cap="rnd">
              <a:solidFill>
                <a:srgbClr val="919191"/>
              </a:solidFill>
              <a:round/>
              <a:headEnd type="none" w="sm" len="sm"/>
              <a:tailEnd type="none" w="sm" len="sm"/>
            </a:ln>
          </p:spPr>
          <p:txBody>
            <a:bodyPr/>
            <a:lstStyle/>
            <a:p>
              <a:endParaRPr lang="id-ID"/>
            </a:p>
          </p:txBody>
        </p:sp>
        <p:sp>
          <p:nvSpPr>
            <p:cNvPr id="40979" name="Freeform 15"/>
            <p:cNvSpPr>
              <a:spLocks/>
            </p:cNvSpPr>
            <p:nvPr/>
          </p:nvSpPr>
          <p:spPr bwMode="auto">
            <a:xfrm>
              <a:off x="2010" y="2183"/>
              <a:ext cx="264" cy="189"/>
            </a:xfrm>
            <a:custGeom>
              <a:avLst/>
              <a:gdLst>
                <a:gd name="T0" fmla="*/ 263 w 264"/>
                <a:gd name="T1" fmla="*/ 6 h 189"/>
                <a:gd name="T2" fmla="*/ 237 w 264"/>
                <a:gd name="T3" fmla="*/ 2 h 189"/>
                <a:gd name="T4" fmla="*/ 211 w 264"/>
                <a:gd name="T5" fmla="*/ 0 h 189"/>
                <a:gd name="T6" fmla="*/ 190 w 264"/>
                <a:gd name="T7" fmla="*/ 1 h 189"/>
                <a:gd name="T8" fmla="*/ 170 w 264"/>
                <a:gd name="T9" fmla="*/ 4 h 189"/>
                <a:gd name="T10" fmla="*/ 151 w 264"/>
                <a:gd name="T11" fmla="*/ 9 h 189"/>
                <a:gd name="T12" fmla="*/ 132 w 264"/>
                <a:gd name="T13" fmla="*/ 15 h 189"/>
                <a:gd name="T14" fmla="*/ 114 w 264"/>
                <a:gd name="T15" fmla="*/ 23 h 189"/>
                <a:gd name="T16" fmla="*/ 97 w 264"/>
                <a:gd name="T17" fmla="*/ 32 h 189"/>
                <a:gd name="T18" fmla="*/ 81 w 264"/>
                <a:gd name="T19" fmla="*/ 42 h 189"/>
                <a:gd name="T20" fmla="*/ 66 w 264"/>
                <a:gd name="T21" fmla="*/ 55 h 189"/>
                <a:gd name="T22" fmla="*/ 52 w 264"/>
                <a:gd name="T23" fmla="*/ 68 h 189"/>
                <a:gd name="T24" fmla="*/ 40 w 264"/>
                <a:gd name="T25" fmla="*/ 83 h 189"/>
                <a:gd name="T26" fmla="*/ 30 w 264"/>
                <a:gd name="T27" fmla="*/ 97 h 189"/>
                <a:gd name="T28" fmla="*/ 20 w 264"/>
                <a:gd name="T29" fmla="*/ 114 h 189"/>
                <a:gd name="T30" fmla="*/ 12 w 264"/>
                <a:gd name="T31" fmla="*/ 132 h 189"/>
                <a:gd name="T32" fmla="*/ 6 w 264"/>
                <a:gd name="T33" fmla="*/ 150 h 189"/>
                <a:gd name="T34" fmla="*/ 2 w 264"/>
                <a:gd name="T35" fmla="*/ 168 h 189"/>
                <a:gd name="T36" fmla="*/ 0 w 264"/>
                <a:gd name="T37" fmla="*/ 188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4"/>
                <a:gd name="T58" fmla="*/ 0 h 189"/>
                <a:gd name="T59" fmla="*/ 264 w 264"/>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4" h="189">
                  <a:moveTo>
                    <a:pt x="263" y="6"/>
                  </a:moveTo>
                  <a:lnTo>
                    <a:pt x="237" y="2"/>
                  </a:lnTo>
                  <a:lnTo>
                    <a:pt x="211" y="0"/>
                  </a:lnTo>
                  <a:lnTo>
                    <a:pt x="190" y="1"/>
                  </a:lnTo>
                  <a:lnTo>
                    <a:pt x="170" y="4"/>
                  </a:lnTo>
                  <a:lnTo>
                    <a:pt x="151" y="9"/>
                  </a:lnTo>
                  <a:lnTo>
                    <a:pt x="132" y="15"/>
                  </a:lnTo>
                  <a:lnTo>
                    <a:pt x="114" y="23"/>
                  </a:lnTo>
                  <a:lnTo>
                    <a:pt x="97" y="32"/>
                  </a:lnTo>
                  <a:lnTo>
                    <a:pt x="81" y="42"/>
                  </a:lnTo>
                  <a:lnTo>
                    <a:pt x="66" y="55"/>
                  </a:lnTo>
                  <a:lnTo>
                    <a:pt x="52" y="68"/>
                  </a:lnTo>
                  <a:lnTo>
                    <a:pt x="40" y="83"/>
                  </a:lnTo>
                  <a:lnTo>
                    <a:pt x="30" y="97"/>
                  </a:lnTo>
                  <a:lnTo>
                    <a:pt x="20" y="114"/>
                  </a:lnTo>
                  <a:lnTo>
                    <a:pt x="12" y="132"/>
                  </a:lnTo>
                  <a:lnTo>
                    <a:pt x="6" y="150"/>
                  </a:lnTo>
                  <a:lnTo>
                    <a:pt x="2" y="168"/>
                  </a:lnTo>
                  <a:lnTo>
                    <a:pt x="0" y="188"/>
                  </a:lnTo>
                </a:path>
              </a:pathLst>
            </a:custGeom>
            <a:noFill/>
            <a:ln w="101600" cap="rnd">
              <a:solidFill>
                <a:srgbClr val="919191"/>
              </a:solidFill>
              <a:round/>
              <a:headEnd type="none" w="sm" len="sm"/>
              <a:tailEnd type="none" w="sm" len="sm"/>
            </a:ln>
          </p:spPr>
          <p:txBody>
            <a:bodyPr/>
            <a:lstStyle/>
            <a:p>
              <a:endParaRPr lang="id-ID"/>
            </a:p>
          </p:txBody>
        </p:sp>
        <p:sp>
          <p:nvSpPr>
            <p:cNvPr id="40980" name="Freeform 16"/>
            <p:cNvSpPr>
              <a:spLocks/>
            </p:cNvSpPr>
            <p:nvPr/>
          </p:nvSpPr>
          <p:spPr bwMode="auto">
            <a:xfrm>
              <a:off x="2017" y="2495"/>
              <a:ext cx="384" cy="189"/>
            </a:xfrm>
            <a:custGeom>
              <a:avLst/>
              <a:gdLst>
                <a:gd name="T0" fmla="*/ 383 w 384"/>
                <a:gd name="T1" fmla="*/ 6 h 189"/>
                <a:gd name="T2" fmla="*/ 346 w 384"/>
                <a:gd name="T3" fmla="*/ 2 h 189"/>
                <a:gd name="T4" fmla="*/ 308 w 384"/>
                <a:gd name="T5" fmla="*/ 0 h 189"/>
                <a:gd name="T6" fmla="*/ 278 w 384"/>
                <a:gd name="T7" fmla="*/ 1 h 189"/>
                <a:gd name="T8" fmla="*/ 248 w 384"/>
                <a:gd name="T9" fmla="*/ 4 h 189"/>
                <a:gd name="T10" fmla="*/ 220 w 384"/>
                <a:gd name="T11" fmla="*/ 9 h 189"/>
                <a:gd name="T12" fmla="*/ 193 w 384"/>
                <a:gd name="T13" fmla="*/ 15 h 189"/>
                <a:gd name="T14" fmla="*/ 167 w 384"/>
                <a:gd name="T15" fmla="*/ 23 h 189"/>
                <a:gd name="T16" fmla="*/ 141 w 384"/>
                <a:gd name="T17" fmla="*/ 32 h 189"/>
                <a:gd name="T18" fmla="*/ 119 w 384"/>
                <a:gd name="T19" fmla="*/ 42 h 189"/>
                <a:gd name="T20" fmla="*/ 97 w 384"/>
                <a:gd name="T21" fmla="*/ 54 h 189"/>
                <a:gd name="T22" fmla="*/ 77 w 384"/>
                <a:gd name="T23" fmla="*/ 67 h 189"/>
                <a:gd name="T24" fmla="*/ 59 w 384"/>
                <a:gd name="T25" fmla="*/ 82 h 189"/>
                <a:gd name="T26" fmla="*/ 43 w 384"/>
                <a:gd name="T27" fmla="*/ 97 h 189"/>
                <a:gd name="T28" fmla="*/ 30 w 384"/>
                <a:gd name="T29" fmla="*/ 114 h 189"/>
                <a:gd name="T30" fmla="*/ 19 w 384"/>
                <a:gd name="T31" fmla="*/ 132 h 189"/>
                <a:gd name="T32" fmla="*/ 10 w 384"/>
                <a:gd name="T33" fmla="*/ 150 h 189"/>
                <a:gd name="T34" fmla="*/ 4 w 384"/>
                <a:gd name="T35" fmla="*/ 168 h 189"/>
                <a:gd name="T36" fmla="*/ 0 w 384"/>
                <a:gd name="T37" fmla="*/ 188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4"/>
                <a:gd name="T58" fmla="*/ 0 h 189"/>
                <a:gd name="T59" fmla="*/ 384 w 384"/>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4" h="189">
                  <a:moveTo>
                    <a:pt x="383" y="6"/>
                  </a:moveTo>
                  <a:lnTo>
                    <a:pt x="346" y="2"/>
                  </a:lnTo>
                  <a:lnTo>
                    <a:pt x="308" y="0"/>
                  </a:lnTo>
                  <a:lnTo>
                    <a:pt x="278" y="1"/>
                  </a:lnTo>
                  <a:lnTo>
                    <a:pt x="248" y="4"/>
                  </a:lnTo>
                  <a:lnTo>
                    <a:pt x="220" y="9"/>
                  </a:lnTo>
                  <a:lnTo>
                    <a:pt x="193" y="15"/>
                  </a:lnTo>
                  <a:lnTo>
                    <a:pt x="167" y="23"/>
                  </a:lnTo>
                  <a:lnTo>
                    <a:pt x="141" y="32"/>
                  </a:lnTo>
                  <a:lnTo>
                    <a:pt x="119" y="42"/>
                  </a:lnTo>
                  <a:lnTo>
                    <a:pt x="97" y="54"/>
                  </a:lnTo>
                  <a:lnTo>
                    <a:pt x="77" y="67"/>
                  </a:lnTo>
                  <a:lnTo>
                    <a:pt x="59" y="82"/>
                  </a:lnTo>
                  <a:lnTo>
                    <a:pt x="43" y="97"/>
                  </a:lnTo>
                  <a:lnTo>
                    <a:pt x="30" y="114"/>
                  </a:lnTo>
                  <a:lnTo>
                    <a:pt x="19" y="132"/>
                  </a:lnTo>
                  <a:lnTo>
                    <a:pt x="10" y="150"/>
                  </a:lnTo>
                  <a:lnTo>
                    <a:pt x="4" y="168"/>
                  </a:lnTo>
                  <a:lnTo>
                    <a:pt x="0" y="188"/>
                  </a:lnTo>
                </a:path>
              </a:pathLst>
            </a:custGeom>
            <a:noFill/>
            <a:ln w="101600" cap="rnd">
              <a:solidFill>
                <a:srgbClr val="919191"/>
              </a:solidFill>
              <a:round/>
              <a:headEnd type="none" w="sm" len="sm"/>
              <a:tailEnd type="none" w="sm" len="sm"/>
            </a:ln>
          </p:spPr>
          <p:txBody>
            <a:bodyPr/>
            <a:lstStyle/>
            <a:p>
              <a:endParaRPr lang="id-ID"/>
            </a:p>
          </p:txBody>
        </p:sp>
        <p:sp>
          <p:nvSpPr>
            <p:cNvPr id="40981" name="Freeform 17"/>
            <p:cNvSpPr>
              <a:spLocks/>
            </p:cNvSpPr>
            <p:nvPr/>
          </p:nvSpPr>
          <p:spPr bwMode="auto">
            <a:xfrm>
              <a:off x="1995" y="3037"/>
              <a:ext cx="279" cy="188"/>
            </a:xfrm>
            <a:custGeom>
              <a:avLst/>
              <a:gdLst>
                <a:gd name="T0" fmla="*/ 278 w 279"/>
                <a:gd name="T1" fmla="*/ 6 h 188"/>
                <a:gd name="T2" fmla="*/ 251 w 279"/>
                <a:gd name="T3" fmla="*/ 2 h 188"/>
                <a:gd name="T4" fmla="*/ 223 w 279"/>
                <a:gd name="T5" fmla="*/ 0 h 188"/>
                <a:gd name="T6" fmla="*/ 202 w 279"/>
                <a:gd name="T7" fmla="*/ 1 h 188"/>
                <a:gd name="T8" fmla="*/ 180 w 279"/>
                <a:gd name="T9" fmla="*/ 4 h 188"/>
                <a:gd name="T10" fmla="*/ 160 w 279"/>
                <a:gd name="T11" fmla="*/ 8 h 188"/>
                <a:gd name="T12" fmla="*/ 140 w 279"/>
                <a:gd name="T13" fmla="*/ 15 h 188"/>
                <a:gd name="T14" fmla="*/ 120 w 279"/>
                <a:gd name="T15" fmla="*/ 22 h 188"/>
                <a:gd name="T16" fmla="*/ 103 w 279"/>
                <a:gd name="T17" fmla="*/ 32 h 188"/>
                <a:gd name="T18" fmla="*/ 86 w 279"/>
                <a:gd name="T19" fmla="*/ 42 h 188"/>
                <a:gd name="T20" fmla="*/ 70 w 279"/>
                <a:gd name="T21" fmla="*/ 54 h 188"/>
                <a:gd name="T22" fmla="*/ 56 w 279"/>
                <a:gd name="T23" fmla="*/ 67 h 188"/>
                <a:gd name="T24" fmla="*/ 43 w 279"/>
                <a:gd name="T25" fmla="*/ 82 h 188"/>
                <a:gd name="T26" fmla="*/ 32 w 279"/>
                <a:gd name="T27" fmla="*/ 97 h 188"/>
                <a:gd name="T28" fmla="*/ 21 w 279"/>
                <a:gd name="T29" fmla="*/ 113 h 188"/>
                <a:gd name="T30" fmla="*/ 13 w 279"/>
                <a:gd name="T31" fmla="*/ 131 h 188"/>
                <a:gd name="T32" fmla="*/ 6 w 279"/>
                <a:gd name="T33" fmla="*/ 149 h 188"/>
                <a:gd name="T34" fmla="*/ 3 w 279"/>
                <a:gd name="T35" fmla="*/ 167 h 188"/>
                <a:gd name="T36" fmla="*/ 0 w 279"/>
                <a:gd name="T37" fmla="*/ 187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9"/>
                <a:gd name="T58" fmla="*/ 0 h 188"/>
                <a:gd name="T59" fmla="*/ 279 w 279"/>
                <a:gd name="T60" fmla="*/ 188 h 1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9" h="188">
                  <a:moveTo>
                    <a:pt x="278" y="6"/>
                  </a:moveTo>
                  <a:lnTo>
                    <a:pt x="251" y="2"/>
                  </a:lnTo>
                  <a:lnTo>
                    <a:pt x="223" y="0"/>
                  </a:lnTo>
                  <a:lnTo>
                    <a:pt x="202" y="1"/>
                  </a:lnTo>
                  <a:lnTo>
                    <a:pt x="180" y="4"/>
                  </a:lnTo>
                  <a:lnTo>
                    <a:pt x="160" y="8"/>
                  </a:lnTo>
                  <a:lnTo>
                    <a:pt x="140" y="15"/>
                  </a:lnTo>
                  <a:lnTo>
                    <a:pt x="120" y="22"/>
                  </a:lnTo>
                  <a:lnTo>
                    <a:pt x="103" y="32"/>
                  </a:lnTo>
                  <a:lnTo>
                    <a:pt x="86" y="42"/>
                  </a:lnTo>
                  <a:lnTo>
                    <a:pt x="70" y="54"/>
                  </a:lnTo>
                  <a:lnTo>
                    <a:pt x="56" y="67"/>
                  </a:lnTo>
                  <a:lnTo>
                    <a:pt x="43" y="82"/>
                  </a:lnTo>
                  <a:lnTo>
                    <a:pt x="32" y="97"/>
                  </a:lnTo>
                  <a:lnTo>
                    <a:pt x="21" y="113"/>
                  </a:lnTo>
                  <a:lnTo>
                    <a:pt x="13" y="131"/>
                  </a:lnTo>
                  <a:lnTo>
                    <a:pt x="6" y="149"/>
                  </a:lnTo>
                  <a:lnTo>
                    <a:pt x="3" y="167"/>
                  </a:lnTo>
                  <a:lnTo>
                    <a:pt x="0" y="187"/>
                  </a:lnTo>
                </a:path>
              </a:pathLst>
            </a:custGeom>
            <a:noFill/>
            <a:ln w="101600" cap="rnd">
              <a:solidFill>
                <a:srgbClr val="919191"/>
              </a:solidFill>
              <a:round/>
              <a:headEnd type="none" w="sm" len="sm"/>
              <a:tailEnd type="none" w="sm" len="sm"/>
            </a:ln>
          </p:spPr>
          <p:txBody>
            <a:bodyPr/>
            <a:lstStyle/>
            <a:p>
              <a:endParaRPr lang="id-ID"/>
            </a:p>
          </p:txBody>
        </p:sp>
        <p:sp>
          <p:nvSpPr>
            <p:cNvPr id="40982" name="Freeform 18"/>
            <p:cNvSpPr>
              <a:spLocks/>
            </p:cNvSpPr>
            <p:nvPr/>
          </p:nvSpPr>
          <p:spPr bwMode="auto">
            <a:xfrm>
              <a:off x="2010" y="2716"/>
              <a:ext cx="437" cy="189"/>
            </a:xfrm>
            <a:custGeom>
              <a:avLst/>
              <a:gdLst>
                <a:gd name="T0" fmla="*/ 436 w 437"/>
                <a:gd name="T1" fmla="*/ 6 h 189"/>
                <a:gd name="T2" fmla="*/ 393 w 437"/>
                <a:gd name="T3" fmla="*/ 2 h 189"/>
                <a:gd name="T4" fmla="*/ 350 w 437"/>
                <a:gd name="T5" fmla="*/ 0 h 189"/>
                <a:gd name="T6" fmla="*/ 315 w 437"/>
                <a:gd name="T7" fmla="*/ 1 h 189"/>
                <a:gd name="T8" fmla="*/ 282 w 437"/>
                <a:gd name="T9" fmla="*/ 4 h 189"/>
                <a:gd name="T10" fmla="*/ 250 w 437"/>
                <a:gd name="T11" fmla="*/ 8 h 189"/>
                <a:gd name="T12" fmla="*/ 219 w 437"/>
                <a:gd name="T13" fmla="*/ 15 h 189"/>
                <a:gd name="T14" fmla="*/ 189 w 437"/>
                <a:gd name="T15" fmla="*/ 22 h 189"/>
                <a:gd name="T16" fmla="*/ 161 w 437"/>
                <a:gd name="T17" fmla="*/ 32 h 189"/>
                <a:gd name="T18" fmla="*/ 135 w 437"/>
                <a:gd name="T19" fmla="*/ 42 h 189"/>
                <a:gd name="T20" fmla="*/ 110 w 437"/>
                <a:gd name="T21" fmla="*/ 54 h 189"/>
                <a:gd name="T22" fmla="*/ 87 w 437"/>
                <a:gd name="T23" fmla="*/ 67 h 189"/>
                <a:gd name="T24" fmla="*/ 67 w 437"/>
                <a:gd name="T25" fmla="*/ 82 h 189"/>
                <a:gd name="T26" fmla="*/ 49 w 437"/>
                <a:gd name="T27" fmla="*/ 97 h 189"/>
                <a:gd name="T28" fmla="*/ 34 w 437"/>
                <a:gd name="T29" fmla="*/ 114 h 189"/>
                <a:gd name="T30" fmla="*/ 21 w 437"/>
                <a:gd name="T31" fmla="*/ 132 h 189"/>
                <a:gd name="T32" fmla="*/ 11 w 437"/>
                <a:gd name="T33" fmla="*/ 149 h 189"/>
                <a:gd name="T34" fmla="*/ 4 w 437"/>
                <a:gd name="T35" fmla="*/ 168 h 189"/>
                <a:gd name="T36" fmla="*/ 0 w 437"/>
                <a:gd name="T37" fmla="*/ 188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7"/>
                <a:gd name="T58" fmla="*/ 0 h 189"/>
                <a:gd name="T59" fmla="*/ 437 w 437"/>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7" h="189">
                  <a:moveTo>
                    <a:pt x="436" y="6"/>
                  </a:moveTo>
                  <a:lnTo>
                    <a:pt x="393" y="2"/>
                  </a:lnTo>
                  <a:lnTo>
                    <a:pt x="350" y="0"/>
                  </a:lnTo>
                  <a:lnTo>
                    <a:pt x="315" y="1"/>
                  </a:lnTo>
                  <a:lnTo>
                    <a:pt x="282" y="4"/>
                  </a:lnTo>
                  <a:lnTo>
                    <a:pt x="250" y="8"/>
                  </a:lnTo>
                  <a:lnTo>
                    <a:pt x="219" y="15"/>
                  </a:lnTo>
                  <a:lnTo>
                    <a:pt x="189" y="22"/>
                  </a:lnTo>
                  <a:lnTo>
                    <a:pt x="161" y="32"/>
                  </a:lnTo>
                  <a:lnTo>
                    <a:pt x="135" y="42"/>
                  </a:lnTo>
                  <a:lnTo>
                    <a:pt x="110" y="54"/>
                  </a:lnTo>
                  <a:lnTo>
                    <a:pt x="87" y="67"/>
                  </a:lnTo>
                  <a:lnTo>
                    <a:pt x="67" y="82"/>
                  </a:lnTo>
                  <a:lnTo>
                    <a:pt x="49" y="97"/>
                  </a:lnTo>
                  <a:lnTo>
                    <a:pt x="34" y="114"/>
                  </a:lnTo>
                  <a:lnTo>
                    <a:pt x="21" y="132"/>
                  </a:lnTo>
                  <a:lnTo>
                    <a:pt x="11" y="149"/>
                  </a:lnTo>
                  <a:lnTo>
                    <a:pt x="4" y="168"/>
                  </a:lnTo>
                  <a:lnTo>
                    <a:pt x="0" y="188"/>
                  </a:lnTo>
                </a:path>
              </a:pathLst>
            </a:custGeom>
            <a:noFill/>
            <a:ln w="101600" cap="rnd">
              <a:solidFill>
                <a:srgbClr val="919191"/>
              </a:solidFill>
              <a:round/>
              <a:headEnd type="none" w="sm" len="sm"/>
              <a:tailEnd type="none" w="sm" len="sm"/>
            </a:ln>
          </p:spPr>
          <p:txBody>
            <a:bodyPr/>
            <a:lstStyle/>
            <a:p>
              <a:endParaRPr lang="id-ID"/>
            </a:p>
          </p:txBody>
        </p:sp>
        <p:grpSp>
          <p:nvGrpSpPr>
            <p:cNvPr id="40983" name="Group 21"/>
            <p:cNvGrpSpPr>
              <a:grpSpLocks/>
            </p:cNvGrpSpPr>
            <p:nvPr/>
          </p:nvGrpSpPr>
          <p:grpSpPr bwMode="auto">
            <a:xfrm>
              <a:off x="2293" y="2502"/>
              <a:ext cx="971" cy="419"/>
              <a:chOff x="2275" y="2472"/>
              <a:chExt cx="971" cy="419"/>
            </a:xfrm>
          </p:grpSpPr>
          <p:sp>
            <p:nvSpPr>
              <p:cNvPr id="41087" name="Freeform 19"/>
              <p:cNvSpPr>
                <a:spLocks/>
              </p:cNvSpPr>
              <p:nvPr/>
            </p:nvSpPr>
            <p:spPr bwMode="auto">
              <a:xfrm>
                <a:off x="2275" y="2472"/>
                <a:ext cx="971" cy="419"/>
              </a:xfrm>
              <a:custGeom>
                <a:avLst/>
                <a:gdLst>
                  <a:gd name="T0" fmla="*/ 82 w 971"/>
                  <a:gd name="T1" fmla="*/ 140 h 419"/>
                  <a:gd name="T2" fmla="*/ 168 w 971"/>
                  <a:gd name="T3" fmla="*/ 85 h 419"/>
                  <a:gd name="T4" fmla="*/ 198 w 971"/>
                  <a:gd name="T5" fmla="*/ 107 h 419"/>
                  <a:gd name="T6" fmla="*/ 342 w 971"/>
                  <a:gd name="T7" fmla="*/ 25 h 419"/>
                  <a:gd name="T8" fmla="*/ 442 w 971"/>
                  <a:gd name="T9" fmla="*/ 110 h 419"/>
                  <a:gd name="T10" fmla="*/ 711 w 971"/>
                  <a:gd name="T11" fmla="*/ 0 h 419"/>
                  <a:gd name="T12" fmla="*/ 692 w 971"/>
                  <a:gd name="T13" fmla="*/ 128 h 419"/>
                  <a:gd name="T14" fmla="*/ 970 w 971"/>
                  <a:gd name="T15" fmla="*/ 153 h 419"/>
                  <a:gd name="T16" fmla="*/ 761 w 971"/>
                  <a:gd name="T17" fmla="*/ 250 h 419"/>
                  <a:gd name="T18" fmla="*/ 717 w 971"/>
                  <a:gd name="T19" fmla="*/ 356 h 419"/>
                  <a:gd name="T20" fmla="*/ 473 w 971"/>
                  <a:gd name="T21" fmla="*/ 272 h 419"/>
                  <a:gd name="T22" fmla="*/ 440 w 971"/>
                  <a:gd name="T23" fmla="*/ 418 h 419"/>
                  <a:gd name="T24" fmla="*/ 230 w 971"/>
                  <a:gd name="T25" fmla="*/ 321 h 419"/>
                  <a:gd name="T26" fmla="*/ 234 w 971"/>
                  <a:gd name="T27" fmla="*/ 369 h 419"/>
                  <a:gd name="T28" fmla="*/ 96 w 971"/>
                  <a:gd name="T29" fmla="*/ 331 h 419"/>
                  <a:gd name="T30" fmla="*/ 0 w 971"/>
                  <a:gd name="T31" fmla="*/ 242 h 419"/>
                  <a:gd name="T32" fmla="*/ 82 w 971"/>
                  <a:gd name="T33" fmla="*/ 140 h 4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71"/>
                  <a:gd name="T52" fmla="*/ 0 h 419"/>
                  <a:gd name="T53" fmla="*/ 971 w 971"/>
                  <a:gd name="T54" fmla="*/ 419 h 4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71" h="419">
                    <a:moveTo>
                      <a:pt x="82" y="140"/>
                    </a:moveTo>
                    <a:lnTo>
                      <a:pt x="168" y="85"/>
                    </a:lnTo>
                    <a:lnTo>
                      <a:pt x="198" y="107"/>
                    </a:lnTo>
                    <a:lnTo>
                      <a:pt x="342" y="25"/>
                    </a:lnTo>
                    <a:lnTo>
                      <a:pt x="442" y="110"/>
                    </a:lnTo>
                    <a:lnTo>
                      <a:pt x="711" y="0"/>
                    </a:lnTo>
                    <a:lnTo>
                      <a:pt x="692" y="128"/>
                    </a:lnTo>
                    <a:lnTo>
                      <a:pt x="970" y="153"/>
                    </a:lnTo>
                    <a:lnTo>
                      <a:pt x="761" y="250"/>
                    </a:lnTo>
                    <a:lnTo>
                      <a:pt x="717" y="356"/>
                    </a:lnTo>
                    <a:lnTo>
                      <a:pt x="473" y="272"/>
                    </a:lnTo>
                    <a:lnTo>
                      <a:pt x="440" y="418"/>
                    </a:lnTo>
                    <a:lnTo>
                      <a:pt x="230" y="321"/>
                    </a:lnTo>
                    <a:lnTo>
                      <a:pt x="234" y="369"/>
                    </a:lnTo>
                    <a:lnTo>
                      <a:pt x="96" y="331"/>
                    </a:lnTo>
                    <a:lnTo>
                      <a:pt x="0" y="242"/>
                    </a:lnTo>
                    <a:lnTo>
                      <a:pt x="82" y="140"/>
                    </a:lnTo>
                  </a:path>
                </a:pathLst>
              </a:custGeom>
              <a:solidFill>
                <a:srgbClr val="E9E9E9"/>
              </a:solidFill>
              <a:ln w="9525" cap="rnd">
                <a:noFill/>
                <a:round/>
                <a:headEnd/>
                <a:tailEnd/>
              </a:ln>
            </p:spPr>
            <p:txBody>
              <a:bodyPr/>
              <a:lstStyle/>
              <a:p>
                <a:endParaRPr lang="id-ID"/>
              </a:p>
            </p:txBody>
          </p:sp>
          <p:sp>
            <p:nvSpPr>
              <p:cNvPr id="41088" name="Freeform 20"/>
              <p:cNvSpPr>
                <a:spLocks/>
              </p:cNvSpPr>
              <p:nvPr/>
            </p:nvSpPr>
            <p:spPr bwMode="auto">
              <a:xfrm>
                <a:off x="2275" y="2472"/>
                <a:ext cx="971" cy="419"/>
              </a:xfrm>
              <a:custGeom>
                <a:avLst/>
                <a:gdLst>
                  <a:gd name="T0" fmla="*/ 82 w 971"/>
                  <a:gd name="T1" fmla="*/ 140 h 419"/>
                  <a:gd name="T2" fmla="*/ 168 w 971"/>
                  <a:gd name="T3" fmla="*/ 85 h 419"/>
                  <a:gd name="T4" fmla="*/ 198 w 971"/>
                  <a:gd name="T5" fmla="*/ 107 h 419"/>
                  <a:gd name="T6" fmla="*/ 342 w 971"/>
                  <a:gd name="T7" fmla="*/ 25 h 419"/>
                  <a:gd name="T8" fmla="*/ 442 w 971"/>
                  <a:gd name="T9" fmla="*/ 110 h 419"/>
                  <a:gd name="T10" fmla="*/ 711 w 971"/>
                  <a:gd name="T11" fmla="*/ 0 h 419"/>
                  <a:gd name="T12" fmla="*/ 692 w 971"/>
                  <a:gd name="T13" fmla="*/ 128 h 419"/>
                  <a:gd name="T14" fmla="*/ 970 w 971"/>
                  <a:gd name="T15" fmla="*/ 153 h 419"/>
                  <a:gd name="T16" fmla="*/ 761 w 971"/>
                  <a:gd name="T17" fmla="*/ 250 h 419"/>
                  <a:gd name="T18" fmla="*/ 717 w 971"/>
                  <a:gd name="T19" fmla="*/ 356 h 419"/>
                  <a:gd name="T20" fmla="*/ 473 w 971"/>
                  <a:gd name="T21" fmla="*/ 272 h 419"/>
                  <a:gd name="T22" fmla="*/ 440 w 971"/>
                  <a:gd name="T23" fmla="*/ 418 h 419"/>
                  <a:gd name="T24" fmla="*/ 230 w 971"/>
                  <a:gd name="T25" fmla="*/ 321 h 419"/>
                  <a:gd name="T26" fmla="*/ 234 w 971"/>
                  <a:gd name="T27" fmla="*/ 369 h 419"/>
                  <a:gd name="T28" fmla="*/ 96 w 971"/>
                  <a:gd name="T29" fmla="*/ 331 h 419"/>
                  <a:gd name="T30" fmla="*/ 0 w 971"/>
                  <a:gd name="T31" fmla="*/ 242 h 419"/>
                  <a:gd name="T32" fmla="*/ 82 w 971"/>
                  <a:gd name="T33" fmla="*/ 140 h 4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71"/>
                  <a:gd name="T52" fmla="*/ 0 h 419"/>
                  <a:gd name="T53" fmla="*/ 971 w 971"/>
                  <a:gd name="T54" fmla="*/ 419 h 4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71" h="419">
                    <a:moveTo>
                      <a:pt x="82" y="140"/>
                    </a:moveTo>
                    <a:lnTo>
                      <a:pt x="168" y="85"/>
                    </a:lnTo>
                    <a:lnTo>
                      <a:pt x="198" y="107"/>
                    </a:lnTo>
                    <a:lnTo>
                      <a:pt x="342" y="25"/>
                    </a:lnTo>
                    <a:lnTo>
                      <a:pt x="442" y="110"/>
                    </a:lnTo>
                    <a:lnTo>
                      <a:pt x="711" y="0"/>
                    </a:lnTo>
                    <a:lnTo>
                      <a:pt x="692" y="128"/>
                    </a:lnTo>
                    <a:lnTo>
                      <a:pt x="970" y="153"/>
                    </a:lnTo>
                    <a:lnTo>
                      <a:pt x="761" y="250"/>
                    </a:lnTo>
                    <a:lnTo>
                      <a:pt x="717" y="356"/>
                    </a:lnTo>
                    <a:lnTo>
                      <a:pt x="473" y="272"/>
                    </a:lnTo>
                    <a:lnTo>
                      <a:pt x="440" y="418"/>
                    </a:lnTo>
                    <a:lnTo>
                      <a:pt x="230" y="321"/>
                    </a:lnTo>
                    <a:lnTo>
                      <a:pt x="234" y="369"/>
                    </a:lnTo>
                    <a:lnTo>
                      <a:pt x="96" y="331"/>
                    </a:lnTo>
                    <a:lnTo>
                      <a:pt x="0" y="242"/>
                    </a:lnTo>
                    <a:lnTo>
                      <a:pt x="82" y="140"/>
                    </a:lnTo>
                  </a:path>
                </a:pathLst>
              </a:custGeom>
              <a:noFill/>
              <a:ln w="12700" cap="rnd">
                <a:solidFill>
                  <a:srgbClr val="000000"/>
                </a:solidFill>
                <a:round/>
                <a:headEnd type="none" w="sm" len="sm"/>
                <a:tailEnd type="none" w="sm" len="sm"/>
              </a:ln>
            </p:spPr>
            <p:txBody>
              <a:bodyPr/>
              <a:lstStyle/>
              <a:p>
                <a:endParaRPr lang="id-ID"/>
              </a:p>
            </p:txBody>
          </p:sp>
        </p:grpSp>
        <p:sp>
          <p:nvSpPr>
            <p:cNvPr id="40984" name="Rectangle 22"/>
            <p:cNvSpPr>
              <a:spLocks noChangeArrowheads="1"/>
            </p:cNvSpPr>
            <p:nvPr/>
          </p:nvSpPr>
          <p:spPr bwMode="auto">
            <a:xfrm rot="21360000">
              <a:off x="2483" y="2647"/>
              <a:ext cx="375"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Gagal Inspeksi</a:t>
              </a:r>
            </a:p>
          </p:txBody>
        </p:sp>
        <p:sp>
          <p:nvSpPr>
            <p:cNvPr id="40985" name="Freeform 23"/>
            <p:cNvSpPr>
              <a:spLocks/>
            </p:cNvSpPr>
            <p:nvPr/>
          </p:nvSpPr>
          <p:spPr bwMode="auto">
            <a:xfrm>
              <a:off x="1716" y="3055"/>
              <a:ext cx="280" cy="189"/>
            </a:xfrm>
            <a:custGeom>
              <a:avLst/>
              <a:gdLst>
                <a:gd name="T0" fmla="*/ 0 w 280"/>
                <a:gd name="T1" fmla="*/ 6 h 189"/>
                <a:gd name="T2" fmla="*/ 28 w 280"/>
                <a:gd name="T3" fmla="*/ 2 h 189"/>
                <a:gd name="T4" fmla="*/ 56 w 280"/>
                <a:gd name="T5" fmla="*/ 0 h 189"/>
                <a:gd name="T6" fmla="*/ 77 w 280"/>
                <a:gd name="T7" fmla="*/ 1 h 189"/>
                <a:gd name="T8" fmla="*/ 99 w 280"/>
                <a:gd name="T9" fmla="*/ 4 h 189"/>
                <a:gd name="T10" fmla="*/ 119 w 280"/>
                <a:gd name="T11" fmla="*/ 8 h 189"/>
                <a:gd name="T12" fmla="*/ 139 w 280"/>
                <a:gd name="T13" fmla="*/ 15 h 189"/>
                <a:gd name="T14" fmla="*/ 158 w 280"/>
                <a:gd name="T15" fmla="*/ 22 h 189"/>
                <a:gd name="T16" fmla="*/ 176 w 280"/>
                <a:gd name="T17" fmla="*/ 32 h 189"/>
                <a:gd name="T18" fmla="*/ 193 w 280"/>
                <a:gd name="T19" fmla="*/ 42 h 189"/>
                <a:gd name="T20" fmla="*/ 209 w 280"/>
                <a:gd name="T21" fmla="*/ 54 h 189"/>
                <a:gd name="T22" fmla="*/ 223 w 280"/>
                <a:gd name="T23" fmla="*/ 67 h 189"/>
                <a:gd name="T24" fmla="*/ 236 w 280"/>
                <a:gd name="T25" fmla="*/ 82 h 189"/>
                <a:gd name="T26" fmla="*/ 247 w 280"/>
                <a:gd name="T27" fmla="*/ 97 h 189"/>
                <a:gd name="T28" fmla="*/ 257 w 280"/>
                <a:gd name="T29" fmla="*/ 114 h 189"/>
                <a:gd name="T30" fmla="*/ 266 w 280"/>
                <a:gd name="T31" fmla="*/ 132 h 189"/>
                <a:gd name="T32" fmla="*/ 272 w 280"/>
                <a:gd name="T33" fmla="*/ 149 h 189"/>
                <a:gd name="T34" fmla="*/ 276 w 280"/>
                <a:gd name="T35" fmla="*/ 168 h 189"/>
                <a:gd name="T36" fmla="*/ 279 w 280"/>
                <a:gd name="T37" fmla="*/ 188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0"/>
                <a:gd name="T58" fmla="*/ 0 h 189"/>
                <a:gd name="T59" fmla="*/ 280 w 280"/>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0" h="189">
                  <a:moveTo>
                    <a:pt x="0" y="6"/>
                  </a:moveTo>
                  <a:lnTo>
                    <a:pt x="28" y="2"/>
                  </a:lnTo>
                  <a:lnTo>
                    <a:pt x="56" y="0"/>
                  </a:lnTo>
                  <a:lnTo>
                    <a:pt x="77" y="1"/>
                  </a:lnTo>
                  <a:lnTo>
                    <a:pt x="99" y="4"/>
                  </a:lnTo>
                  <a:lnTo>
                    <a:pt x="119" y="8"/>
                  </a:lnTo>
                  <a:lnTo>
                    <a:pt x="139" y="15"/>
                  </a:lnTo>
                  <a:lnTo>
                    <a:pt x="158" y="22"/>
                  </a:lnTo>
                  <a:lnTo>
                    <a:pt x="176" y="32"/>
                  </a:lnTo>
                  <a:lnTo>
                    <a:pt x="193" y="42"/>
                  </a:lnTo>
                  <a:lnTo>
                    <a:pt x="209" y="54"/>
                  </a:lnTo>
                  <a:lnTo>
                    <a:pt x="223" y="67"/>
                  </a:lnTo>
                  <a:lnTo>
                    <a:pt x="236" y="82"/>
                  </a:lnTo>
                  <a:lnTo>
                    <a:pt x="247" y="97"/>
                  </a:lnTo>
                  <a:lnTo>
                    <a:pt x="257" y="114"/>
                  </a:lnTo>
                  <a:lnTo>
                    <a:pt x="266" y="132"/>
                  </a:lnTo>
                  <a:lnTo>
                    <a:pt x="272" y="149"/>
                  </a:lnTo>
                  <a:lnTo>
                    <a:pt x="276" y="168"/>
                  </a:lnTo>
                  <a:lnTo>
                    <a:pt x="279" y="188"/>
                  </a:lnTo>
                </a:path>
              </a:pathLst>
            </a:custGeom>
            <a:noFill/>
            <a:ln w="101600" cap="rnd">
              <a:solidFill>
                <a:srgbClr val="919191"/>
              </a:solidFill>
              <a:round/>
              <a:headEnd type="none" w="sm" len="sm"/>
              <a:tailEnd type="none" w="sm" len="sm"/>
            </a:ln>
          </p:spPr>
          <p:txBody>
            <a:bodyPr/>
            <a:lstStyle/>
            <a:p>
              <a:endParaRPr lang="id-ID"/>
            </a:p>
          </p:txBody>
        </p:sp>
        <p:sp>
          <p:nvSpPr>
            <p:cNvPr id="40986" name="Freeform 24"/>
            <p:cNvSpPr>
              <a:spLocks/>
            </p:cNvSpPr>
            <p:nvPr/>
          </p:nvSpPr>
          <p:spPr bwMode="auto">
            <a:xfrm>
              <a:off x="1794" y="1974"/>
              <a:ext cx="206" cy="352"/>
            </a:xfrm>
            <a:custGeom>
              <a:avLst/>
              <a:gdLst>
                <a:gd name="T0" fmla="*/ 0 w 206"/>
                <a:gd name="T1" fmla="*/ 3 h 352"/>
                <a:gd name="T2" fmla="*/ 13 w 206"/>
                <a:gd name="T3" fmla="*/ 1 h 352"/>
                <a:gd name="T4" fmla="*/ 26 w 206"/>
                <a:gd name="T5" fmla="*/ 0 h 352"/>
                <a:gd name="T6" fmla="*/ 39 w 206"/>
                <a:gd name="T7" fmla="*/ 1 h 352"/>
                <a:gd name="T8" fmla="*/ 52 w 206"/>
                <a:gd name="T9" fmla="*/ 3 h 352"/>
                <a:gd name="T10" fmla="*/ 73 w 206"/>
                <a:gd name="T11" fmla="*/ 9 h 352"/>
                <a:gd name="T12" fmla="*/ 92 w 206"/>
                <a:gd name="T13" fmla="*/ 17 h 352"/>
                <a:gd name="T14" fmla="*/ 109 w 206"/>
                <a:gd name="T15" fmla="*/ 28 h 352"/>
                <a:gd name="T16" fmla="*/ 126 w 206"/>
                <a:gd name="T17" fmla="*/ 42 h 352"/>
                <a:gd name="T18" fmla="*/ 141 w 206"/>
                <a:gd name="T19" fmla="*/ 58 h 352"/>
                <a:gd name="T20" fmla="*/ 155 w 206"/>
                <a:gd name="T21" fmla="*/ 77 h 352"/>
                <a:gd name="T22" fmla="*/ 167 w 206"/>
                <a:gd name="T23" fmla="*/ 97 h 352"/>
                <a:gd name="T24" fmla="*/ 177 w 206"/>
                <a:gd name="T25" fmla="*/ 120 h 352"/>
                <a:gd name="T26" fmla="*/ 186 w 206"/>
                <a:gd name="T27" fmla="*/ 144 h 352"/>
                <a:gd name="T28" fmla="*/ 194 w 206"/>
                <a:gd name="T29" fmla="*/ 170 h 352"/>
                <a:gd name="T30" fmla="*/ 199 w 206"/>
                <a:gd name="T31" fmla="*/ 197 h 352"/>
                <a:gd name="T32" fmla="*/ 203 w 206"/>
                <a:gd name="T33" fmla="*/ 226 h 352"/>
                <a:gd name="T34" fmla="*/ 205 w 206"/>
                <a:gd name="T35" fmla="*/ 256 h 352"/>
                <a:gd name="T36" fmla="*/ 205 w 206"/>
                <a:gd name="T37" fmla="*/ 287 h 352"/>
                <a:gd name="T38" fmla="*/ 203 w 206"/>
                <a:gd name="T39" fmla="*/ 319 h 352"/>
                <a:gd name="T40" fmla="*/ 199 w 206"/>
                <a:gd name="T41" fmla="*/ 351 h 3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6"/>
                <a:gd name="T64" fmla="*/ 0 h 352"/>
                <a:gd name="T65" fmla="*/ 206 w 206"/>
                <a:gd name="T66" fmla="*/ 352 h 3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6" h="352">
                  <a:moveTo>
                    <a:pt x="0" y="3"/>
                  </a:moveTo>
                  <a:lnTo>
                    <a:pt x="13" y="1"/>
                  </a:lnTo>
                  <a:lnTo>
                    <a:pt x="26" y="0"/>
                  </a:lnTo>
                  <a:lnTo>
                    <a:pt x="39" y="1"/>
                  </a:lnTo>
                  <a:lnTo>
                    <a:pt x="52" y="3"/>
                  </a:lnTo>
                  <a:lnTo>
                    <a:pt x="73" y="9"/>
                  </a:lnTo>
                  <a:lnTo>
                    <a:pt x="92" y="17"/>
                  </a:lnTo>
                  <a:lnTo>
                    <a:pt x="109" y="28"/>
                  </a:lnTo>
                  <a:lnTo>
                    <a:pt x="126" y="42"/>
                  </a:lnTo>
                  <a:lnTo>
                    <a:pt x="141" y="58"/>
                  </a:lnTo>
                  <a:lnTo>
                    <a:pt x="155" y="77"/>
                  </a:lnTo>
                  <a:lnTo>
                    <a:pt x="167" y="97"/>
                  </a:lnTo>
                  <a:lnTo>
                    <a:pt x="177" y="120"/>
                  </a:lnTo>
                  <a:lnTo>
                    <a:pt x="186" y="144"/>
                  </a:lnTo>
                  <a:lnTo>
                    <a:pt x="194" y="170"/>
                  </a:lnTo>
                  <a:lnTo>
                    <a:pt x="199" y="197"/>
                  </a:lnTo>
                  <a:lnTo>
                    <a:pt x="203" y="226"/>
                  </a:lnTo>
                  <a:lnTo>
                    <a:pt x="205" y="256"/>
                  </a:lnTo>
                  <a:lnTo>
                    <a:pt x="205" y="287"/>
                  </a:lnTo>
                  <a:lnTo>
                    <a:pt x="203" y="319"/>
                  </a:lnTo>
                  <a:lnTo>
                    <a:pt x="199" y="351"/>
                  </a:lnTo>
                </a:path>
              </a:pathLst>
            </a:custGeom>
            <a:noFill/>
            <a:ln w="101600" cap="rnd">
              <a:solidFill>
                <a:srgbClr val="919191"/>
              </a:solidFill>
              <a:round/>
              <a:headEnd type="none" w="sm" len="sm"/>
              <a:tailEnd type="none" w="sm" len="sm"/>
            </a:ln>
          </p:spPr>
          <p:txBody>
            <a:bodyPr/>
            <a:lstStyle/>
            <a:p>
              <a:endParaRPr lang="id-ID"/>
            </a:p>
          </p:txBody>
        </p:sp>
        <p:sp>
          <p:nvSpPr>
            <p:cNvPr id="40987" name="Freeform 25"/>
            <p:cNvSpPr>
              <a:spLocks/>
            </p:cNvSpPr>
            <p:nvPr/>
          </p:nvSpPr>
          <p:spPr bwMode="auto">
            <a:xfrm>
              <a:off x="1554" y="2771"/>
              <a:ext cx="436" cy="189"/>
            </a:xfrm>
            <a:custGeom>
              <a:avLst/>
              <a:gdLst>
                <a:gd name="T0" fmla="*/ 0 w 436"/>
                <a:gd name="T1" fmla="*/ 6 h 189"/>
                <a:gd name="T2" fmla="*/ 43 w 436"/>
                <a:gd name="T3" fmla="*/ 2 h 189"/>
                <a:gd name="T4" fmla="*/ 86 w 436"/>
                <a:gd name="T5" fmla="*/ 0 h 189"/>
                <a:gd name="T6" fmla="*/ 120 w 436"/>
                <a:gd name="T7" fmla="*/ 1 h 189"/>
                <a:gd name="T8" fmla="*/ 153 w 436"/>
                <a:gd name="T9" fmla="*/ 4 h 189"/>
                <a:gd name="T10" fmla="*/ 186 w 436"/>
                <a:gd name="T11" fmla="*/ 9 h 189"/>
                <a:gd name="T12" fmla="*/ 217 w 436"/>
                <a:gd name="T13" fmla="*/ 15 h 189"/>
                <a:gd name="T14" fmla="*/ 247 w 436"/>
                <a:gd name="T15" fmla="*/ 23 h 189"/>
                <a:gd name="T16" fmla="*/ 275 w 436"/>
                <a:gd name="T17" fmla="*/ 32 h 189"/>
                <a:gd name="T18" fmla="*/ 302 w 436"/>
                <a:gd name="T19" fmla="*/ 42 h 189"/>
                <a:gd name="T20" fmla="*/ 326 w 436"/>
                <a:gd name="T21" fmla="*/ 54 h 189"/>
                <a:gd name="T22" fmla="*/ 348 w 436"/>
                <a:gd name="T23" fmla="*/ 67 h 189"/>
                <a:gd name="T24" fmla="*/ 369 w 436"/>
                <a:gd name="T25" fmla="*/ 82 h 189"/>
                <a:gd name="T26" fmla="*/ 387 w 436"/>
                <a:gd name="T27" fmla="*/ 97 h 189"/>
                <a:gd name="T28" fmla="*/ 402 w 436"/>
                <a:gd name="T29" fmla="*/ 114 h 189"/>
                <a:gd name="T30" fmla="*/ 415 w 436"/>
                <a:gd name="T31" fmla="*/ 132 h 189"/>
                <a:gd name="T32" fmla="*/ 425 w 436"/>
                <a:gd name="T33" fmla="*/ 150 h 189"/>
                <a:gd name="T34" fmla="*/ 432 w 436"/>
                <a:gd name="T35" fmla="*/ 168 h 189"/>
                <a:gd name="T36" fmla="*/ 435 w 436"/>
                <a:gd name="T37" fmla="*/ 188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6"/>
                <a:gd name="T58" fmla="*/ 0 h 189"/>
                <a:gd name="T59" fmla="*/ 436 w 436"/>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6" h="189">
                  <a:moveTo>
                    <a:pt x="0" y="6"/>
                  </a:moveTo>
                  <a:lnTo>
                    <a:pt x="43" y="2"/>
                  </a:lnTo>
                  <a:lnTo>
                    <a:pt x="86" y="0"/>
                  </a:lnTo>
                  <a:lnTo>
                    <a:pt x="120" y="1"/>
                  </a:lnTo>
                  <a:lnTo>
                    <a:pt x="153" y="4"/>
                  </a:lnTo>
                  <a:lnTo>
                    <a:pt x="186" y="9"/>
                  </a:lnTo>
                  <a:lnTo>
                    <a:pt x="217" y="15"/>
                  </a:lnTo>
                  <a:lnTo>
                    <a:pt x="247" y="23"/>
                  </a:lnTo>
                  <a:lnTo>
                    <a:pt x="275" y="32"/>
                  </a:lnTo>
                  <a:lnTo>
                    <a:pt x="302" y="42"/>
                  </a:lnTo>
                  <a:lnTo>
                    <a:pt x="326" y="54"/>
                  </a:lnTo>
                  <a:lnTo>
                    <a:pt x="348" y="67"/>
                  </a:lnTo>
                  <a:lnTo>
                    <a:pt x="369" y="82"/>
                  </a:lnTo>
                  <a:lnTo>
                    <a:pt x="387" y="97"/>
                  </a:lnTo>
                  <a:lnTo>
                    <a:pt x="402" y="114"/>
                  </a:lnTo>
                  <a:lnTo>
                    <a:pt x="415" y="132"/>
                  </a:lnTo>
                  <a:lnTo>
                    <a:pt x="425" y="150"/>
                  </a:lnTo>
                  <a:lnTo>
                    <a:pt x="432" y="168"/>
                  </a:lnTo>
                  <a:lnTo>
                    <a:pt x="435" y="188"/>
                  </a:lnTo>
                </a:path>
              </a:pathLst>
            </a:custGeom>
            <a:noFill/>
            <a:ln w="101600" cap="rnd">
              <a:solidFill>
                <a:srgbClr val="919191"/>
              </a:solidFill>
              <a:round/>
              <a:headEnd type="none" w="sm" len="sm"/>
              <a:tailEnd type="none" w="sm" len="sm"/>
            </a:ln>
          </p:spPr>
          <p:txBody>
            <a:bodyPr/>
            <a:lstStyle/>
            <a:p>
              <a:endParaRPr lang="id-ID"/>
            </a:p>
          </p:txBody>
        </p:sp>
        <p:sp>
          <p:nvSpPr>
            <p:cNvPr id="40988" name="Freeform 26"/>
            <p:cNvSpPr>
              <a:spLocks/>
            </p:cNvSpPr>
            <p:nvPr/>
          </p:nvSpPr>
          <p:spPr bwMode="auto">
            <a:xfrm>
              <a:off x="1619" y="2540"/>
              <a:ext cx="384" cy="189"/>
            </a:xfrm>
            <a:custGeom>
              <a:avLst/>
              <a:gdLst>
                <a:gd name="T0" fmla="*/ 0 w 384"/>
                <a:gd name="T1" fmla="*/ 6 h 189"/>
                <a:gd name="T2" fmla="*/ 38 w 384"/>
                <a:gd name="T3" fmla="*/ 2 h 189"/>
                <a:gd name="T4" fmla="*/ 76 w 384"/>
                <a:gd name="T5" fmla="*/ 0 h 189"/>
                <a:gd name="T6" fmla="*/ 106 w 384"/>
                <a:gd name="T7" fmla="*/ 1 h 189"/>
                <a:gd name="T8" fmla="*/ 136 w 384"/>
                <a:gd name="T9" fmla="*/ 4 h 189"/>
                <a:gd name="T10" fmla="*/ 164 w 384"/>
                <a:gd name="T11" fmla="*/ 8 h 189"/>
                <a:gd name="T12" fmla="*/ 191 w 384"/>
                <a:gd name="T13" fmla="*/ 15 h 189"/>
                <a:gd name="T14" fmla="*/ 217 w 384"/>
                <a:gd name="T15" fmla="*/ 22 h 189"/>
                <a:gd name="T16" fmla="*/ 242 w 384"/>
                <a:gd name="T17" fmla="*/ 32 h 189"/>
                <a:gd name="T18" fmla="*/ 266 w 384"/>
                <a:gd name="T19" fmla="*/ 42 h 189"/>
                <a:gd name="T20" fmla="*/ 287 w 384"/>
                <a:gd name="T21" fmla="*/ 54 h 189"/>
                <a:gd name="T22" fmla="*/ 307 w 384"/>
                <a:gd name="T23" fmla="*/ 67 h 189"/>
                <a:gd name="T24" fmla="*/ 324 w 384"/>
                <a:gd name="T25" fmla="*/ 82 h 189"/>
                <a:gd name="T26" fmla="*/ 340 w 384"/>
                <a:gd name="T27" fmla="*/ 97 h 189"/>
                <a:gd name="T28" fmla="*/ 353 w 384"/>
                <a:gd name="T29" fmla="*/ 114 h 189"/>
                <a:gd name="T30" fmla="*/ 365 w 384"/>
                <a:gd name="T31" fmla="*/ 132 h 189"/>
                <a:gd name="T32" fmla="*/ 374 w 384"/>
                <a:gd name="T33" fmla="*/ 149 h 189"/>
                <a:gd name="T34" fmla="*/ 380 w 384"/>
                <a:gd name="T35" fmla="*/ 168 h 189"/>
                <a:gd name="T36" fmla="*/ 383 w 384"/>
                <a:gd name="T37" fmla="*/ 188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4"/>
                <a:gd name="T58" fmla="*/ 0 h 189"/>
                <a:gd name="T59" fmla="*/ 384 w 384"/>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4" h="189">
                  <a:moveTo>
                    <a:pt x="0" y="6"/>
                  </a:moveTo>
                  <a:lnTo>
                    <a:pt x="38" y="2"/>
                  </a:lnTo>
                  <a:lnTo>
                    <a:pt x="76" y="0"/>
                  </a:lnTo>
                  <a:lnTo>
                    <a:pt x="106" y="1"/>
                  </a:lnTo>
                  <a:lnTo>
                    <a:pt x="136" y="4"/>
                  </a:lnTo>
                  <a:lnTo>
                    <a:pt x="164" y="8"/>
                  </a:lnTo>
                  <a:lnTo>
                    <a:pt x="191" y="15"/>
                  </a:lnTo>
                  <a:lnTo>
                    <a:pt x="217" y="22"/>
                  </a:lnTo>
                  <a:lnTo>
                    <a:pt x="242" y="32"/>
                  </a:lnTo>
                  <a:lnTo>
                    <a:pt x="266" y="42"/>
                  </a:lnTo>
                  <a:lnTo>
                    <a:pt x="287" y="54"/>
                  </a:lnTo>
                  <a:lnTo>
                    <a:pt x="307" y="67"/>
                  </a:lnTo>
                  <a:lnTo>
                    <a:pt x="324" y="82"/>
                  </a:lnTo>
                  <a:lnTo>
                    <a:pt x="340" y="97"/>
                  </a:lnTo>
                  <a:lnTo>
                    <a:pt x="353" y="114"/>
                  </a:lnTo>
                  <a:lnTo>
                    <a:pt x="365" y="132"/>
                  </a:lnTo>
                  <a:lnTo>
                    <a:pt x="374" y="149"/>
                  </a:lnTo>
                  <a:lnTo>
                    <a:pt x="380" y="168"/>
                  </a:lnTo>
                  <a:lnTo>
                    <a:pt x="383" y="188"/>
                  </a:lnTo>
                </a:path>
              </a:pathLst>
            </a:custGeom>
            <a:noFill/>
            <a:ln w="101600" cap="rnd">
              <a:solidFill>
                <a:srgbClr val="919191"/>
              </a:solidFill>
              <a:round/>
              <a:headEnd type="none" w="sm" len="sm"/>
              <a:tailEnd type="none" w="sm" len="sm"/>
            </a:ln>
          </p:spPr>
          <p:txBody>
            <a:bodyPr/>
            <a:lstStyle/>
            <a:p>
              <a:endParaRPr lang="id-ID"/>
            </a:p>
          </p:txBody>
        </p:sp>
        <p:sp>
          <p:nvSpPr>
            <p:cNvPr id="40989" name="Freeform 27"/>
            <p:cNvSpPr>
              <a:spLocks/>
            </p:cNvSpPr>
            <p:nvPr/>
          </p:nvSpPr>
          <p:spPr bwMode="auto">
            <a:xfrm>
              <a:off x="1530" y="3284"/>
              <a:ext cx="481" cy="189"/>
            </a:xfrm>
            <a:custGeom>
              <a:avLst/>
              <a:gdLst>
                <a:gd name="T0" fmla="*/ 0 w 481"/>
                <a:gd name="T1" fmla="*/ 5 h 189"/>
                <a:gd name="T2" fmla="*/ 44 w 481"/>
                <a:gd name="T3" fmla="*/ 1 h 189"/>
                <a:gd name="T4" fmla="*/ 89 w 481"/>
                <a:gd name="T5" fmla="*/ 0 h 189"/>
                <a:gd name="T6" fmla="*/ 127 w 481"/>
                <a:gd name="T7" fmla="*/ 1 h 189"/>
                <a:gd name="T8" fmla="*/ 164 w 481"/>
                <a:gd name="T9" fmla="*/ 4 h 189"/>
                <a:gd name="T10" fmla="*/ 201 w 481"/>
                <a:gd name="T11" fmla="*/ 9 h 189"/>
                <a:gd name="T12" fmla="*/ 235 w 481"/>
                <a:gd name="T13" fmla="*/ 15 h 189"/>
                <a:gd name="T14" fmla="*/ 269 w 481"/>
                <a:gd name="T15" fmla="*/ 23 h 189"/>
                <a:gd name="T16" fmla="*/ 300 w 481"/>
                <a:gd name="T17" fmla="*/ 32 h 189"/>
                <a:gd name="T18" fmla="*/ 330 w 481"/>
                <a:gd name="T19" fmla="*/ 42 h 189"/>
                <a:gd name="T20" fmla="*/ 358 w 481"/>
                <a:gd name="T21" fmla="*/ 55 h 189"/>
                <a:gd name="T22" fmla="*/ 382 w 481"/>
                <a:gd name="T23" fmla="*/ 68 h 189"/>
                <a:gd name="T24" fmla="*/ 405 w 481"/>
                <a:gd name="T25" fmla="*/ 83 h 189"/>
                <a:gd name="T26" fmla="*/ 425 w 481"/>
                <a:gd name="T27" fmla="*/ 97 h 189"/>
                <a:gd name="T28" fmla="*/ 443 w 481"/>
                <a:gd name="T29" fmla="*/ 114 h 189"/>
                <a:gd name="T30" fmla="*/ 457 w 481"/>
                <a:gd name="T31" fmla="*/ 132 h 189"/>
                <a:gd name="T32" fmla="*/ 468 w 481"/>
                <a:gd name="T33" fmla="*/ 150 h 189"/>
                <a:gd name="T34" fmla="*/ 476 w 481"/>
                <a:gd name="T35" fmla="*/ 168 h 189"/>
                <a:gd name="T36" fmla="*/ 480 w 481"/>
                <a:gd name="T37" fmla="*/ 188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1"/>
                <a:gd name="T58" fmla="*/ 0 h 189"/>
                <a:gd name="T59" fmla="*/ 481 w 481"/>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1" h="189">
                  <a:moveTo>
                    <a:pt x="0" y="5"/>
                  </a:moveTo>
                  <a:lnTo>
                    <a:pt x="44" y="1"/>
                  </a:lnTo>
                  <a:lnTo>
                    <a:pt x="89" y="0"/>
                  </a:lnTo>
                  <a:lnTo>
                    <a:pt x="127" y="1"/>
                  </a:lnTo>
                  <a:lnTo>
                    <a:pt x="164" y="4"/>
                  </a:lnTo>
                  <a:lnTo>
                    <a:pt x="201" y="9"/>
                  </a:lnTo>
                  <a:lnTo>
                    <a:pt x="235" y="15"/>
                  </a:lnTo>
                  <a:lnTo>
                    <a:pt x="269" y="23"/>
                  </a:lnTo>
                  <a:lnTo>
                    <a:pt x="300" y="32"/>
                  </a:lnTo>
                  <a:lnTo>
                    <a:pt x="330" y="42"/>
                  </a:lnTo>
                  <a:lnTo>
                    <a:pt x="358" y="55"/>
                  </a:lnTo>
                  <a:lnTo>
                    <a:pt x="382" y="68"/>
                  </a:lnTo>
                  <a:lnTo>
                    <a:pt x="405" y="83"/>
                  </a:lnTo>
                  <a:lnTo>
                    <a:pt x="425" y="97"/>
                  </a:lnTo>
                  <a:lnTo>
                    <a:pt x="443" y="114"/>
                  </a:lnTo>
                  <a:lnTo>
                    <a:pt x="457" y="132"/>
                  </a:lnTo>
                  <a:lnTo>
                    <a:pt x="468" y="150"/>
                  </a:lnTo>
                  <a:lnTo>
                    <a:pt x="476" y="168"/>
                  </a:lnTo>
                  <a:lnTo>
                    <a:pt x="480" y="188"/>
                  </a:lnTo>
                </a:path>
              </a:pathLst>
            </a:custGeom>
            <a:noFill/>
            <a:ln w="101600" cap="rnd">
              <a:solidFill>
                <a:srgbClr val="919191"/>
              </a:solidFill>
              <a:round/>
              <a:headEnd type="none" w="sm" len="sm"/>
              <a:tailEnd type="none" w="sm" len="sm"/>
            </a:ln>
          </p:spPr>
          <p:txBody>
            <a:bodyPr/>
            <a:lstStyle/>
            <a:p>
              <a:endParaRPr lang="id-ID"/>
            </a:p>
          </p:txBody>
        </p:sp>
        <p:sp>
          <p:nvSpPr>
            <p:cNvPr id="40990" name="Freeform 28"/>
            <p:cNvSpPr>
              <a:spLocks/>
            </p:cNvSpPr>
            <p:nvPr/>
          </p:nvSpPr>
          <p:spPr bwMode="auto">
            <a:xfrm>
              <a:off x="421" y="4261"/>
              <a:ext cx="1593" cy="277"/>
            </a:xfrm>
            <a:custGeom>
              <a:avLst/>
              <a:gdLst>
                <a:gd name="T0" fmla="*/ 1561 w 1593"/>
                <a:gd name="T1" fmla="*/ 23 h 277"/>
                <a:gd name="T2" fmla="*/ 1498 w 1593"/>
                <a:gd name="T3" fmla="*/ 46 h 277"/>
                <a:gd name="T4" fmla="*/ 1436 w 1593"/>
                <a:gd name="T5" fmla="*/ 69 h 277"/>
                <a:gd name="T6" fmla="*/ 1375 w 1593"/>
                <a:gd name="T7" fmla="*/ 93 h 277"/>
                <a:gd name="T8" fmla="*/ 1313 w 1593"/>
                <a:gd name="T9" fmla="*/ 104 h 277"/>
                <a:gd name="T10" fmla="*/ 1240 w 1593"/>
                <a:gd name="T11" fmla="*/ 116 h 277"/>
                <a:gd name="T12" fmla="*/ 1179 w 1593"/>
                <a:gd name="T13" fmla="*/ 127 h 277"/>
                <a:gd name="T14" fmla="*/ 1112 w 1593"/>
                <a:gd name="T15" fmla="*/ 150 h 277"/>
                <a:gd name="T16" fmla="*/ 1008 w 1593"/>
                <a:gd name="T17" fmla="*/ 145 h 277"/>
                <a:gd name="T18" fmla="*/ 942 w 1593"/>
                <a:gd name="T19" fmla="*/ 145 h 277"/>
                <a:gd name="T20" fmla="*/ 880 w 1593"/>
                <a:gd name="T21" fmla="*/ 145 h 277"/>
                <a:gd name="T22" fmla="*/ 801 w 1593"/>
                <a:gd name="T23" fmla="*/ 148 h 277"/>
                <a:gd name="T24" fmla="*/ 708 w 1593"/>
                <a:gd name="T25" fmla="*/ 152 h 277"/>
                <a:gd name="T26" fmla="*/ 642 w 1593"/>
                <a:gd name="T27" fmla="*/ 152 h 277"/>
                <a:gd name="T28" fmla="*/ 564 w 1593"/>
                <a:gd name="T29" fmla="*/ 157 h 277"/>
                <a:gd name="T30" fmla="*/ 505 w 1593"/>
                <a:gd name="T31" fmla="*/ 157 h 277"/>
                <a:gd name="T32" fmla="*/ 429 w 1593"/>
                <a:gd name="T33" fmla="*/ 156 h 277"/>
                <a:gd name="T34" fmla="*/ 343 w 1593"/>
                <a:gd name="T35" fmla="*/ 140 h 277"/>
                <a:gd name="T36" fmla="*/ 288 w 1593"/>
                <a:gd name="T37" fmla="*/ 157 h 277"/>
                <a:gd name="T38" fmla="*/ 217 w 1593"/>
                <a:gd name="T39" fmla="*/ 166 h 277"/>
                <a:gd name="T40" fmla="*/ 177 w 1593"/>
                <a:gd name="T41" fmla="*/ 178 h 277"/>
                <a:gd name="T42" fmla="*/ 106 w 1593"/>
                <a:gd name="T43" fmla="*/ 184 h 277"/>
                <a:gd name="T44" fmla="*/ 106 w 1593"/>
                <a:gd name="T45" fmla="*/ 230 h 277"/>
                <a:gd name="T46" fmla="*/ 210 w 1593"/>
                <a:gd name="T47" fmla="*/ 239 h 277"/>
                <a:gd name="T48" fmla="*/ 272 w 1593"/>
                <a:gd name="T49" fmla="*/ 242 h 277"/>
                <a:gd name="T50" fmla="*/ 335 w 1593"/>
                <a:gd name="T51" fmla="*/ 248 h 277"/>
                <a:gd name="T52" fmla="*/ 380 w 1593"/>
                <a:gd name="T53" fmla="*/ 248 h 277"/>
                <a:gd name="T54" fmla="*/ 466 w 1593"/>
                <a:gd name="T55" fmla="*/ 253 h 277"/>
                <a:gd name="T56" fmla="*/ 534 w 1593"/>
                <a:gd name="T57" fmla="*/ 268 h 277"/>
                <a:gd name="T58" fmla="*/ 601 w 1593"/>
                <a:gd name="T59" fmla="*/ 276 h 277"/>
                <a:gd name="T60" fmla="*/ 674 w 1593"/>
                <a:gd name="T61" fmla="*/ 276 h 277"/>
                <a:gd name="T62" fmla="*/ 756 w 1593"/>
                <a:gd name="T63" fmla="*/ 276 h 277"/>
                <a:gd name="T64" fmla="*/ 829 w 1593"/>
                <a:gd name="T65" fmla="*/ 276 h 277"/>
                <a:gd name="T66" fmla="*/ 929 w 1593"/>
                <a:gd name="T67" fmla="*/ 274 h 277"/>
                <a:gd name="T68" fmla="*/ 973 w 1593"/>
                <a:gd name="T69" fmla="*/ 274 h 277"/>
                <a:gd name="T70" fmla="*/ 1040 w 1593"/>
                <a:gd name="T71" fmla="*/ 276 h 277"/>
                <a:gd name="T72" fmla="*/ 1122 w 1593"/>
                <a:gd name="T73" fmla="*/ 265 h 277"/>
                <a:gd name="T74" fmla="*/ 1171 w 1593"/>
                <a:gd name="T75" fmla="*/ 262 h 277"/>
                <a:gd name="T76" fmla="*/ 1276 w 1593"/>
                <a:gd name="T77" fmla="*/ 253 h 277"/>
                <a:gd name="T78" fmla="*/ 1364 w 1593"/>
                <a:gd name="T79" fmla="*/ 242 h 277"/>
                <a:gd name="T80" fmla="*/ 1427 w 1593"/>
                <a:gd name="T81" fmla="*/ 207 h 277"/>
                <a:gd name="T82" fmla="*/ 1488 w 1593"/>
                <a:gd name="T83" fmla="*/ 173 h 277"/>
                <a:gd name="T84" fmla="*/ 1550 w 1593"/>
                <a:gd name="T85" fmla="*/ 162 h 277"/>
                <a:gd name="T86" fmla="*/ 1592 w 1593"/>
                <a:gd name="T87" fmla="*/ 116 h 277"/>
                <a:gd name="T88" fmla="*/ 1592 w 1593"/>
                <a:gd name="T89" fmla="*/ 46 h 27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93"/>
                <a:gd name="T136" fmla="*/ 0 h 277"/>
                <a:gd name="T137" fmla="*/ 1593 w 1593"/>
                <a:gd name="T138" fmla="*/ 277 h 27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93" h="277">
                  <a:moveTo>
                    <a:pt x="1592" y="0"/>
                  </a:moveTo>
                  <a:lnTo>
                    <a:pt x="1561" y="23"/>
                  </a:lnTo>
                  <a:lnTo>
                    <a:pt x="1528" y="35"/>
                  </a:lnTo>
                  <a:lnTo>
                    <a:pt x="1498" y="46"/>
                  </a:lnTo>
                  <a:lnTo>
                    <a:pt x="1467" y="58"/>
                  </a:lnTo>
                  <a:lnTo>
                    <a:pt x="1436" y="69"/>
                  </a:lnTo>
                  <a:lnTo>
                    <a:pt x="1406" y="81"/>
                  </a:lnTo>
                  <a:lnTo>
                    <a:pt x="1375" y="93"/>
                  </a:lnTo>
                  <a:lnTo>
                    <a:pt x="1344" y="93"/>
                  </a:lnTo>
                  <a:lnTo>
                    <a:pt x="1313" y="104"/>
                  </a:lnTo>
                  <a:lnTo>
                    <a:pt x="1281" y="116"/>
                  </a:lnTo>
                  <a:lnTo>
                    <a:pt x="1240" y="116"/>
                  </a:lnTo>
                  <a:lnTo>
                    <a:pt x="1210" y="127"/>
                  </a:lnTo>
                  <a:lnTo>
                    <a:pt x="1179" y="127"/>
                  </a:lnTo>
                  <a:lnTo>
                    <a:pt x="1145" y="141"/>
                  </a:lnTo>
                  <a:lnTo>
                    <a:pt x="1112" y="150"/>
                  </a:lnTo>
                  <a:lnTo>
                    <a:pt x="1063" y="145"/>
                  </a:lnTo>
                  <a:lnTo>
                    <a:pt x="1008" y="145"/>
                  </a:lnTo>
                  <a:lnTo>
                    <a:pt x="981" y="141"/>
                  </a:lnTo>
                  <a:lnTo>
                    <a:pt x="942" y="145"/>
                  </a:lnTo>
                  <a:lnTo>
                    <a:pt x="912" y="145"/>
                  </a:lnTo>
                  <a:lnTo>
                    <a:pt x="880" y="145"/>
                  </a:lnTo>
                  <a:lnTo>
                    <a:pt x="852" y="148"/>
                  </a:lnTo>
                  <a:lnTo>
                    <a:pt x="801" y="148"/>
                  </a:lnTo>
                  <a:lnTo>
                    <a:pt x="745" y="148"/>
                  </a:lnTo>
                  <a:lnTo>
                    <a:pt x="708" y="152"/>
                  </a:lnTo>
                  <a:lnTo>
                    <a:pt x="674" y="150"/>
                  </a:lnTo>
                  <a:lnTo>
                    <a:pt x="642" y="152"/>
                  </a:lnTo>
                  <a:lnTo>
                    <a:pt x="612" y="150"/>
                  </a:lnTo>
                  <a:lnTo>
                    <a:pt x="564" y="157"/>
                  </a:lnTo>
                  <a:lnTo>
                    <a:pt x="544" y="159"/>
                  </a:lnTo>
                  <a:lnTo>
                    <a:pt x="505" y="157"/>
                  </a:lnTo>
                  <a:lnTo>
                    <a:pt x="466" y="156"/>
                  </a:lnTo>
                  <a:lnTo>
                    <a:pt x="429" y="156"/>
                  </a:lnTo>
                  <a:lnTo>
                    <a:pt x="388" y="150"/>
                  </a:lnTo>
                  <a:lnTo>
                    <a:pt x="343" y="140"/>
                  </a:lnTo>
                  <a:lnTo>
                    <a:pt x="324" y="144"/>
                  </a:lnTo>
                  <a:lnTo>
                    <a:pt x="288" y="157"/>
                  </a:lnTo>
                  <a:lnTo>
                    <a:pt x="225" y="163"/>
                  </a:lnTo>
                  <a:lnTo>
                    <a:pt x="217" y="166"/>
                  </a:lnTo>
                  <a:lnTo>
                    <a:pt x="204" y="174"/>
                  </a:lnTo>
                  <a:lnTo>
                    <a:pt x="177" y="178"/>
                  </a:lnTo>
                  <a:lnTo>
                    <a:pt x="149" y="184"/>
                  </a:lnTo>
                  <a:lnTo>
                    <a:pt x="106" y="184"/>
                  </a:lnTo>
                  <a:lnTo>
                    <a:pt x="0" y="209"/>
                  </a:lnTo>
                  <a:lnTo>
                    <a:pt x="106" y="230"/>
                  </a:lnTo>
                  <a:lnTo>
                    <a:pt x="149" y="230"/>
                  </a:lnTo>
                  <a:lnTo>
                    <a:pt x="210" y="239"/>
                  </a:lnTo>
                  <a:lnTo>
                    <a:pt x="240" y="236"/>
                  </a:lnTo>
                  <a:lnTo>
                    <a:pt x="272" y="242"/>
                  </a:lnTo>
                  <a:lnTo>
                    <a:pt x="305" y="252"/>
                  </a:lnTo>
                  <a:lnTo>
                    <a:pt x="335" y="248"/>
                  </a:lnTo>
                  <a:lnTo>
                    <a:pt x="369" y="248"/>
                  </a:lnTo>
                  <a:lnTo>
                    <a:pt x="380" y="248"/>
                  </a:lnTo>
                  <a:lnTo>
                    <a:pt x="431" y="250"/>
                  </a:lnTo>
                  <a:lnTo>
                    <a:pt x="466" y="253"/>
                  </a:lnTo>
                  <a:lnTo>
                    <a:pt x="496" y="265"/>
                  </a:lnTo>
                  <a:lnTo>
                    <a:pt x="534" y="268"/>
                  </a:lnTo>
                  <a:lnTo>
                    <a:pt x="566" y="268"/>
                  </a:lnTo>
                  <a:lnTo>
                    <a:pt x="601" y="276"/>
                  </a:lnTo>
                  <a:lnTo>
                    <a:pt x="633" y="276"/>
                  </a:lnTo>
                  <a:lnTo>
                    <a:pt x="674" y="276"/>
                  </a:lnTo>
                  <a:lnTo>
                    <a:pt x="715" y="276"/>
                  </a:lnTo>
                  <a:lnTo>
                    <a:pt x="756" y="276"/>
                  </a:lnTo>
                  <a:lnTo>
                    <a:pt x="788" y="276"/>
                  </a:lnTo>
                  <a:lnTo>
                    <a:pt x="829" y="276"/>
                  </a:lnTo>
                  <a:lnTo>
                    <a:pt x="912" y="276"/>
                  </a:lnTo>
                  <a:lnTo>
                    <a:pt x="929" y="274"/>
                  </a:lnTo>
                  <a:lnTo>
                    <a:pt x="957" y="274"/>
                  </a:lnTo>
                  <a:lnTo>
                    <a:pt x="973" y="274"/>
                  </a:lnTo>
                  <a:lnTo>
                    <a:pt x="1002" y="274"/>
                  </a:lnTo>
                  <a:lnTo>
                    <a:pt x="1040" y="276"/>
                  </a:lnTo>
                  <a:lnTo>
                    <a:pt x="1059" y="270"/>
                  </a:lnTo>
                  <a:lnTo>
                    <a:pt x="1122" y="265"/>
                  </a:lnTo>
                  <a:lnTo>
                    <a:pt x="1150" y="268"/>
                  </a:lnTo>
                  <a:lnTo>
                    <a:pt x="1171" y="262"/>
                  </a:lnTo>
                  <a:lnTo>
                    <a:pt x="1235" y="257"/>
                  </a:lnTo>
                  <a:lnTo>
                    <a:pt x="1276" y="253"/>
                  </a:lnTo>
                  <a:lnTo>
                    <a:pt x="1333" y="242"/>
                  </a:lnTo>
                  <a:lnTo>
                    <a:pt x="1364" y="242"/>
                  </a:lnTo>
                  <a:lnTo>
                    <a:pt x="1395" y="230"/>
                  </a:lnTo>
                  <a:lnTo>
                    <a:pt x="1427" y="207"/>
                  </a:lnTo>
                  <a:lnTo>
                    <a:pt x="1457" y="196"/>
                  </a:lnTo>
                  <a:lnTo>
                    <a:pt x="1488" y="173"/>
                  </a:lnTo>
                  <a:lnTo>
                    <a:pt x="1518" y="173"/>
                  </a:lnTo>
                  <a:lnTo>
                    <a:pt x="1550" y="162"/>
                  </a:lnTo>
                  <a:lnTo>
                    <a:pt x="1580" y="150"/>
                  </a:lnTo>
                  <a:lnTo>
                    <a:pt x="1592" y="116"/>
                  </a:lnTo>
                  <a:lnTo>
                    <a:pt x="1592" y="81"/>
                  </a:lnTo>
                  <a:lnTo>
                    <a:pt x="1592" y="46"/>
                  </a:lnTo>
                  <a:lnTo>
                    <a:pt x="1592" y="0"/>
                  </a:lnTo>
                </a:path>
              </a:pathLst>
            </a:custGeom>
            <a:solidFill>
              <a:srgbClr val="676767"/>
            </a:solidFill>
            <a:ln w="9525" cap="rnd">
              <a:noFill/>
              <a:round/>
              <a:headEnd/>
              <a:tailEnd/>
            </a:ln>
          </p:spPr>
          <p:txBody>
            <a:bodyPr/>
            <a:lstStyle/>
            <a:p>
              <a:endParaRPr lang="id-ID"/>
            </a:p>
          </p:txBody>
        </p:sp>
        <p:sp>
          <p:nvSpPr>
            <p:cNvPr id="40991" name="Freeform 29"/>
            <p:cNvSpPr>
              <a:spLocks/>
            </p:cNvSpPr>
            <p:nvPr/>
          </p:nvSpPr>
          <p:spPr bwMode="auto">
            <a:xfrm>
              <a:off x="687" y="3499"/>
              <a:ext cx="1314" cy="277"/>
            </a:xfrm>
            <a:custGeom>
              <a:avLst/>
              <a:gdLst>
                <a:gd name="T0" fmla="*/ 1288 w 1314"/>
                <a:gd name="T1" fmla="*/ 23 h 277"/>
                <a:gd name="T2" fmla="*/ 1235 w 1314"/>
                <a:gd name="T3" fmla="*/ 45 h 277"/>
                <a:gd name="T4" fmla="*/ 1185 w 1314"/>
                <a:gd name="T5" fmla="*/ 69 h 277"/>
                <a:gd name="T6" fmla="*/ 1135 w 1314"/>
                <a:gd name="T7" fmla="*/ 92 h 277"/>
                <a:gd name="T8" fmla="*/ 1083 w 1314"/>
                <a:gd name="T9" fmla="*/ 103 h 277"/>
                <a:gd name="T10" fmla="*/ 1023 w 1314"/>
                <a:gd name="T11" fmla="*/ 115 h 277"/>
                <a:gd name="T12" fmla="*/ 972 w 1314"/>
                <a:gd name="T13" fmla="*/ 127 h 277"/>
                <a:gd name="T14" fmla="*/ 917 w 1314"/>
                <a:gd name="T15" fmla="*/ 150 h 277"/>
                <a:gd name="T16" fmla="*/ 832 w 1314"/>
                <a:gd name="T17" fmla="*/ 144 h 277"/>
                <a:gd name="T18" fmla="*/ 778 w 1314"/>
                <a:gd name="T19" fmla="*/ 144 h 277"/>
                <a:gd name="T20" fmla="*/ 726 w 1314"/>
                <a:gd name="T21" fmla="*/ 144 h 277"/>
                <a:gd name="T22" fmla="*/ 661 w 1314"/>
                <a:gd name="T23" fmla="*/ 147 h 277"/>
                <a:gd name="T24" fmla="*/ 583 w 1314"/>
                <a:gd name="T25" fmla="*/ 152 h 277"/>
                <a:gd name="T26" fmla="*/ 530 w 1314"/>
                <a:gd name="T27" fmla="*/ 152 h 277"/>
                <a:gd name="T28" fmla="*/ 465 w 1314"/>
                <a:gd name="T29" fmla="*/ 156 h 277"/>
                <a:gd name="T30" fmla="*/ 417 w 1314"/>
                <a:gd name="T31" fmla="*/ 156 h 277"/>
                <a:gd name="T32" fmla="*/ 354 w 1314"/>
                <a:gd name="T33" fmla="*/ 156 h 277"/>
                <a:gd name="T34" fmla="*/ 295 w 1314"/>
                <a:gd name="T35" fmla="*/ 161 h 277"/>
                <a:gd name="T36" fmla="*/ 248 w 1314"/>
                <a:gd name="T37" fmla="*/ 170 h 277"/>
                <a:gd name="T38" fmla="*/ 216 w 1314"/>
                <a:gd name="T39" fmla="*/ 184 h 277"/>
                <a:gd name="T40" fmla="*/ 165 w 1314"/>
                <a:gd name="T41" fmla="*/ 184 h 277"/>
                <a:gd name="T42" fmla="*/ 88 w 1314"/>
                <a:gd name="T43" fmla="*/ 184 h 277"/>
                <a:gd name="T44" fmla="*/ 88 w 1314"/>
                <a:gd name="T45" fmla="*/ 229 h 277"/>
                <a:gd name="T46" fmla="*/ 174 w 1314"/>
                <a:gd name="T47" fmla="*/ 239 h 277"/>
                <a:gd name="T48" fmla="*/ 225 w 1314"/>
                <a:gd name="T49" fmla="*/ 241 h 277"/>
                <a:gd name="T50" fmla="*/ 276 w 1314"/>
                <a:gd name="T51" fmla="*/ 248 h 277"/>
                <a:gd name="T52" fmla="*/ 313 w 1314"/>
                <a:gd name="T53" fmla="*/ 247 h 277"/>
                <a:gd name="T54" fmla="*/ 384 w 1314"/>
                <a:gd name="T55" fmla="*/ 253 h 277"/>
                <a:gd name="T56" fmla="*/ 440 w 1314"/>
                <a:gd name="T57" fmla="*/ 268 h 277"/>
                <a:gd name="T58" fmla="*/ 496 w 1314"/>
                <a:gd name="T59" fmla="*/ 276 h 277"/>
                <a:gd name="T60" fmla="*/ 556 w 1314"/>
                <a:gd name="T61" fmla="*/ 276 h 277"/>
                <a:gd name="T62" fmla="*/ 623 w 1314"/>
                <a:gd name="T63" fmla="*/ 276 h 277"/>
                <a:gd name="T64" fmla="*/ 683 w 1314"/>
                <a:gd name="T65" fmla="*/ 276 h 277"/>
                <a:gd name="T66" fmla="*/ 766 w 1314"/>
                <a:gd name="T67" fmla="*/ 273 h 277"/>
                <a:gd name="T68" fmla="*/ 802 w 1314"/>
                <a:gd name="T69" fmla="*/ 273 h 277"/>
                <a:gd name="T70" fmla="*/ 858 w 1314"/>
                <a:gd name="T71" fmla="*/ 276 h 277"/>
                <a:gd name="T72" fmla="*/ 925 w 1314"/>
                <a:gd name="T73" fmla="*/ 265 h 277"/>
                <a:gd name="T74" fmla="*/ 966 w 1314"/>
                <a:gd name="T75" fmla="*/ 262 h 277"/>
                <a:gd name="T76" fmla="*/ 1053 w 1314"/>
                <a:gd name="T77" fmla="*/ 253 h 277"/>
                <a:gd name="T78" fmla="*/ 1125 w 1314"/>
                <a:gd name="T79" fmla="*/ 241 h 277"/>
                <a:gd name="T80" fmla="*/ 1177 w 1314"/>
                <a:gd name="T81" fmla="*/ 207 h 277"/>
                <a:gd name="T82" fmla="*/ 1227 w 1314"/>
                <a:gd name="T83" fmla="*/ 172 h 277"/>
                <a:gd name="T84" fmla="*/ 1278 w 1314"/>
                <a:gd name="T85" fmla="*/ 161 h 277"/>
                <a:gd name="T86" fmla="*/ 1313 w 1314"/>
                <a:gd name="T87" fmla="*/ 115 h 277"/>
                <a:gd name="T88" fmla="*/ 1313 w 1314"/>
                <a:gd name="T89" fmla="*/ 45 h 27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14"/>
                <a:gd name="T136" fmla="*/ 0 h 277"/>
                <a:gd name="T137" fmla="*/ 1314 w 1314"/>
                <a:gd name="T138" fmla="*/ 277 h 27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14" h="277">
                  <a:moveTo>
                    <a:pt x="1313" y="0"/>
                  </a:moveTo>
                  <a:lnTo>
                    <a:pt x="1288" y="23"/>
                  </a:lnTo>
                  <a:lnTo>
                    <a:pt x="1262" y="34"/>
                  </a:lnTo>
                  <a:lnTo>
                    <a:pt x="1235" y="45"/>
                  </a:lnTo>
                  <a:lnTo>
                    <a:pt x="1210" y="58"/>
                  </a:lnTo>
                  <a:lnTo>
                    <a:pt x="1185" y="69"/>
                  </a:lnTo>
                  <a:lnTo>
                    <a:pt x="1160" y="81"/>
                  </a:lnTo>
                  <a:lnTo>
                    <a:pt x="1135" y="92"/>
                  </a:lnTo>
                  <a:lnTo>
                    <a:pt x="1108" y="92"/>
                  </a:lnTo>
                  <a:lnTo>
                    <a:pt x="1083" y="103"/>
                  </a:lnTo>
                  <a:lnTo>
                    <a:pt x="1057" y="115"/>
                  </a:lnTo>
                  <a:lnTo>
                    <a:pt x="1023" y="115"/>
                  </a:lnTo>
                  <a:lnTo>
                    <a:pt x="998" y="127"/>
                  </a:lnTo>
                  <a:lnTo>
                    <a:pt x="972" y="127"/>
                  </a:lnTo>
                  <a:lnTo>
                    <a:pt x="945" y="141"/>
                  </a:lnTo>
                  <a:lnTo>
                    <a:pt x="917" y="150"/>
                  </a:lnTo>
                  <a:lnTo>
                    <a:pt x="877" y="144"/>
                  </a:lnTo>
                  <a:lnTo>
                    <a:pt x="832" y="144"/>
                  </a:lnTo>
                  <a:lnTo>
                    <a:pt x="809" y="141"/>
                  </a:lnTo>
                  <a:lnTo>
                    <a:pt x="778" y="144"/>
                  </a:lnTo>
                  <a:lnTo>
                    <a:pt x="753" y="144"/>
                  </a:lnTo>
                  <a:lnTo>
                    <a:pt x="726" y="144"/>
                  </a:lnTo>
                  <a:lnTo>
                    <a:pt x="703" y="147"/>
                  </a:lnTo>
                  <a:lnTo>
                    <a:pt x="661" y="147"/>
                  </a:lnTo>
                  <a:lnTo>
                    <a:pt x="615" y="147"/>
                  </a:lnTo>
                  <a:lnTo>
                    <a:pt x="583" y="152"/>
                  </a:lnTo>
                  <a:lnTo>
                    <a:pt x="556" y="150"/>
                  </a:lnTo>
                  <a:lnTo>
                    <a:pt x="530" y="152"/>
                  </a:lnTo>
                  <a:lnTo>
                    <a:pt x="505" y="150"/>
                  </a:lnTo>
                  <a:lnTo>
                    <a:pt x="465" y="156"/>
                  </a:lnTo>
                  <a:lnTo>
                    <a:pt x="449" y="158"/>
                  </a:lnTo>
                  <a:lnTo>
                    <a:pt x="417" y="156"/>
                  </a:lnTo>
                  <a:lnTo>
                    <a:pt x="384" y="156"/>
                  </a:lnTo>
                  <a:lnTo>
                    <a:pt x="354" y="156"/>
                  </a:lnTo>
                  <a:lnTo>
                    <a:pt x="320" y="150"/>
                  </a:lnTo>
                  <a:lnTo>
                    <a:pt x="295" y="161"/>
                  </a:lnTo>
                  <a:lnTo>
                    <a:pt x="269" y="161"/>
                  </a:lnTo>
                  <a:lnTo>
                    <a:pt x="248" y="170"/>
                  </a:lnTo>
                  <a:lnTo>
                    <a:pt x="233" y="181"/>
                  </a:lnTo>
                  <a:lnTo>
                    <a:pt x="216" y="184"/>
                  </a:lnTo>
                  <a:lnTo>
                    <a:pt x="190" y="184"/>
                  </a:lnTo>
                  <a:lnTo>
                    <a:pt x="165" y="184"/>
                  </a:lnTo>
                  <a:lnTo>
                    <a:pt x="122" y="184"/>
                  </a:lnTo>
                  <a:lnTo>
                    <a:pt x="88" y="184"/>
                  </a:lnTo>
                  <a:lnTo>
                    <a:pt x="0" y="209"/>
                  </a:lnTo>
                  <a:lnTo>
                    <a:pt x="88" y="229"/>
                  </a:lnTo>
                  <a:lnTo>
                    <a:pt x="122" y="229"/>
                  </a:lnTo>
                  <a:lnTo>
                    <a:pt x="174" y="239"/>
                  </a:lnTo>
                  <a:lnTo>
                    <a:pt x="198" y="236"/>
                  </a:lnTo>
                  <a:lnTo>
                    <a:pt x="225" y="241"/>
                  </a:lnTo>
                  <a:lnTo>
                    <a:pt x="252" y="252"/>
                  </a:lnTo>
                  <a:lnTo>
                    <a:pt x="276" y="248"/>
                  </a:lnTo>
                  <a:lnTo>
                    <a:pt x="305" y="248"/>
                  </a:lnTo>
                  <a:lnTo>
                    <a:pt x="313" y="247"/>
                  </a:lnTo>
                  <a:lnTo>
                    <a:pt x="355" y="250"/>
                  </a:lnTo>
                  <a:lnTo>
                    <a:pt x="384" y="253"/>
                  </a:lnTo>
                  <a:lnTo>
                    <a:pt x="409" y="265"/>
                  </a:lnTo>
                  <a:lnTo>
                    <a:pt x="440" y="268"/>
                  </a:lnTo>
                  <a:lnTo>
                    <a:pt x="466" y="268"/>
                  </a:lnTo>
                  <a:lnTo>
                    <a:pt x="496" y="276"/>
                  </a:lnTo>
                  <a:lnTo>
                    <a:pt x="523" y="276"/>
                  </a:lnTo>
                  <a:lnTo>
                    <a:pt x="556" y="276"/>
                  </a:lnTo>
                  <a:lnTo>
                    <a:pt x="590" y="276"/>
                  </a:lnTo>
                  <a:lnTo>
                    <a:pt x="623" y="276"/>
                  </a:lnTo>
                  <a:lnTo>
                    <a:pt x="650" y="276"/>
                  </a:lnTo>
                  <a:lnTo>
                    <a:pt x="683" y="276"/>
                  </a:lnTo>
                  <a:lnTo>
                    <a:pt x="751" y="276"/>
                  </a:lnTo>
                  <a:lnTo>
                    <a:pt x="766" y="273"/>
                  </a:lnTo>
                  <a:lnTo>
                    <a:pt x="789" y="273"/>
                  </a:lnTo>
                  <a:lnTo>
                    <a:pt x="802" y="273"/>
                  </a:lnTo>
                  <a:lnTo>
                    <a:pt x="826" y="273"/>
                  </a:lnTo>
                  <a:lnTo>
                    <a:pt x="858" y="276"/>
                  </a:lnTo>
                  <a:lnTo>
                    <a:pt x="873" y="269"/>
                  </a:lnTo>
                  <a:lnTo>
                    <a:pt x="925" y="265"/>
                  </a:lnTo>
                  <a:lnTo>
                    <a:pt x="949" y="268"/>
                  </a:lnTo>
                  <a:lnTo>
                    <a:pt x="966" y="262"/>
                  </a:lnTo>
                  <a:lnTo>
                    <a:pt x="1020" y="256"/>
                  </a:lnTo>
                  <a:lnTo>
                    <a:pt x="1053" y="253"/>
                  </a:lnTo>
                  <a:lnTo>
                    <a:pt x="1100" y="241"/>
                  </a:lnTo>
                  <a:lnTo>
                    <a:pt x="1125" y="241"/>
                  </a:lnTo>
                  <a:lnTo>
                    <a:pt x="1151" y="229"/>
                  </a:lnTo>
                  <a:lnTo>
                    <a:pt x="1177" y="207"/>
                  </a:lnTo>
                  <a:lnTo>
                    <a:pt x="1203" y="196"/>
                  </a:lnTo>
                  <a:lnTo>
                    <a:pt x="1227" y="172"/>
                  </a:lnTo>
                  <a:lnTo>
                    <a:pt x="1252" y="172"/>
                  </a:lnTo>
                  <a:lnTo>
                    <a:pt x="1278" y="161"/>
                  </a:lnTo>
                  <a:lnTo>
                    <a:pt x="1304" y="150"/>
                  </a:lnTo>
                  <a:lnTo>
                    <a:pt x="1313" y="115"/>
                  </a:lnTo>
                  <a:lnTo>
                    <a:pt x="1313" y="81"/>
                  </a:lnTo>
                  <a:lnTo>
                    <a:pt x="1313" y="45"/>
                  </a:lnTo>
                  <a:lnTo>
                    <a:pt x="1313" y="0"/>
                  </a:lnTo>
                </a:path>
              </a:pathLst>
            </a:custGeom>
            <a:solidFill>
              <a:srgbClr val="676767"/>
            </a:solidFill>
            <a:ln w="9525" cap="rnd">
              <a:noFill/>
              <a:round/>
              <a:headEnd/>
              <a:tailEnd/>
            </a:ln>
          </p:spPr>
          <p:txBody>
            <a:bodyPr/>
            <a:lstStyle/>
            <a:p>
              <a:endParaRPr lang="id-ID"/>
            </a:p>
          </p:txBody>
        </p:sp>
        <p:sp>
          <p:nvSpPr>
            <p:cNvPr id="40992" name="Freeform 30"/>
            <p:cNvSpPr>
              <a:spLocks/>
            </p:cNvSpPr>
            <p:nvPr/>
          </p:nvSpPr>
          <p:spPr bwMode="auto">
            <a:xfrm>
              <a:off x="373" y="3768"/>
              <a:ext cx="1701" cy="266"/>
            </a:xfrm>
            <a:custGeom>
              <a:avLst/>
              <a:gdLst>
                <a:gd name="T0" fmla="*/ 1649 w 1701"/>
                <a:gd name="T1" fmla="*/ 8 h 266"/>
                <a:gd name="T2" fmla="*/ 1499 w 1701"/>
                <a:gd name="T3" fmla="*/ 55 h 266"/>
                <a:gd name="T4" fmla="*/ 1404 w 1701"/>
                <a:gd name="T5" fmla="*/ 98 h 266"/>
                <a:gd name="T6" fmla="*/ 1318 w 1701"/>
                <a:gd name="T7" fmla="*/ 106 h 266"/>
                <a:gd name="T8" fmla="*/ 1230 w 1701"/>
                <a:gd name="T9" fmla="*/ 121 h 266"/>
                <a:gd name="T10" fmla="*/ 1100 w 1701"/>
                <a:gd name="T11" fmla="*/ 124 h 266"/>
                <a:gd name="T12" fmla="*/ 1009 w 1701"/>
                <a:gd name="T13" fmla="*/ 131 h 266"/>
                <a:gd name="T14" fmla="*/ 939 w 1701"/>
                <a:gd name="T15" fmla="*/ 142 h 266"/>
                <a:gd name="T16" fmla="*/ 862 w 1701"/>
                <a:gd name="T17" fmla="*/ 133 h 266"/>
                <a:gd name="T18" fmla="*/ 714 w 1701"/>
                <a:gd name="T19" fmla="*/ 131 h 266"/>
                <a:gd name="T20" fmla="*/ 648 w 1701"/>
                <a:gd name="T21" fmla="*/ 131 h 266"/>
                <a:gd name="T22" fmla="*/ 574 w 1701"/>
                <a:gd name="T23" fmla="*/ 136 h 266"/>
                <a:gd name="T24" fmla="*/ 468 w 1701"/>
                <a:gd name="T25" fmla="*/ 148 h 266"/>
                <a:gd name="T26" fmla="*/ 276 w 1701"/>
                <a:gd name="T27" fmla="*/ 150 h 266"/>
                <a:gd name="T28" fmla="*/ 172 w 1701"/>
                <a:gd name="T29" fmla="*/ 164 h 266"/>
                <a:gd name="T30" fmla="*/ 0 w 1701"/>
                <a:gd name="T31" fmla="*/ 159 h 266"/>
                <a:gd name="T32" fmla="*/ 188 w 1701"/>
                <a:gd name="T33" fmla="*/ 217 h 266"/>
                <a:gd name="T34" fmla="*/ 328 w 1701"/>
                <a:gd name="T35" fmla="*/ 236 h 266"/>
                <a:gd name="T36" fmla="*/ 424 w 1701"/>
                <a:gd name="T37" fmla="*/ 245 h 266"/>
                <a:gd name="T38" fmla="*/ 548 w 1701"/>
                <a:gd name="T39" fmla="*/ 249 h 266"/>
                <a:gd name="T40" fmla="*/ 648 w 1701"/>
                <a:gd name="T41" fmla="*/ 248 h 266"/>
                <a:gd name="T42" fmla="*/ 709 w 1701"/>
                <a:gd name="T43" fmla="*/ 255 h 266"/>
                <a:gd name="T44" fmla="*/ 804 w 1701"/>
                <a:gd name="T45" fmla="*/ 253 h 266"/>
                <a:gd name="T46" fmla="*/ 861 w 1701"/>
                <a:gd name="T47" fmla="*/ 255 h 266"/>
                <a:gd name="T48" fmla="*/ 941 w 1701"/>
                <a:gd name="T49" fmla="*/ 256 h 266"/>
                <a:gd name="T50" fmla="*/ 1006 w 1701"/>
                <a:gd name="T51" fmla="*/ 265 h 266"/>
                <a:gd name="T52" fmla="*/ 1125 w 1701"/>
                <a:gd name="T53" fmla="*/ 255 h 266"/>
                <a:gd name="T54" fmla="*/ 1205 w 1701"/>
                <a:gd name="T55" fmla="*/ 260 h 266"/>
                <a:gd name="T56" fmla="*/ 1241 w 1701"/>
                <a:gd name="T57" fmla="*/ 256 h 266"/>
                <a:gd name="T58" fmla="*/ 1274 w 1701"/>
                <a:gd name="T59" fmla="*/ 251 h 266"/>
                <a:gd name="T60" fmla="*/ 1368 w 1701"/>
                <a:gd name="T61" fmla="*/ 229 h 266"/>
                <a:gd name="T62" fmla="*/ 1450 w 1701"/>
                <a:gd name="T63" fmla="*/ 193 h 266"/>
                <a:gd name="T64" fmla="*/ 1525 w 1701"/>
                <a:gd name="T65" fmla="*/ 160 h 266"/>
                <a:gd name="T66" fmla="*/ 1600 w 1701"/>
                <a:gd name="T67" fmla="*/ 136 h 266"/>
                <a:gd name="T68" fmla="*/ 1675 w 1701"/>
                <a:gd name="T69" fmla="*/ 136 h 266"/>
                <a:gd name="T70" fmla="*/ 1700 w 1701"/>
                <a:gd name="T71" fmla="*/ 67 h 266"/>
                <a:gd name="T72" fmla="*/ 1675 w 1701"/>
                <a:gd name="T73" fmla="*/ 44 h 2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01"/>
                <a:gd name="T112" fmla="*/ 0 h 266"/>
                <a:gd name="T113" fmla="*/ 1701 w 1701"/>
                <a:gd name="T114" fmla="*/ 266 h 2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01" h="266">
                  <a:moveTo>
                    <a:pt x="1675" y="44"/>
                  </a:moveTo>
                  <a:lnTo>
                    <a:pt x="1649" y="8"/>
                  </a:lnTo>
                  <a:lnTo>
                    <a:pt x="1658" y="0"/>
                  </a:lnTo>
                  <a:lnTo>
                    <a:pt x="1499" y="55"/>
                  </a:lnTo>
                  <a:lnTo>
                    <a:pt x="1450" y="67"/>
                  </a:lnTo>
                  <a:lnTo>
                    <a:pt x="1404" y="98"/>
                  </a:lnTo>
                  <a:lnTo>
                    <a:pt x="1346" y="107"/>
                  </a:lnTo>
                  <a:lnTo>
                    <a:pt x="1318" y="106"/>
                  </a:lnTo>
                  <a:lnTo>
                    <a:pt x="1281" y="120"/>
                  </a:lnTo>
                  <a:lnTo>
                    <a:pt x="1230" y="121"/>
                  </a:lnTo>
                  <a:lnTo>
                    <a:pt x="1178" y="127"/>
                  </a:lnTo>
                  <a:lnTo>
                    <a:pt x="1100" y="124"/>
                  </a:lnTo>
                  <a:lnTo>
                    <a:pt x="1056" y="121"/>
                  </a:lnTo>
                  <a:lnTo>
                    <a:pt x="1009" y="131"/>
                  </a:lnTo>
                  <a:lnTo>
                    <a:pt x="965" y="133"/>
                  </a:lnTo>
                  <a:lnTo>
                    <a:pt x="939" y="142"/>
                  </a:lnTo>
                  <a:lnTo>
                    <a:pt x="899" y="139"/>
                  </a:lnTo>
                  <a:lnTo>
                    <a:pt x="862" y="133"/>
                  </a:lnTo>
                  <a:lnTo>
                    <a:pt x="786" y="133"/>
                  </a:lnTo>
                  <a:lnTo>
                    <a:pt x="714" y="131"/>
                  </a:lnTo>
                  <a:lnTo>
                    <a:pt x="690" y="131"/>
                  </a:lnTo>
                  <a:lnTo>
                    <a:pt x="648" y="131"/>
                  </a:lnTo>
                  <a:lnTo>
                    <a:pt x="621" y="133"/>
                  </a:lnTo>
                  <a:lnTo>
                    <a:pt x="574" y="136"/>
                  </a:lnTo>
                  <a:lnTo>
                    <a:pt x="517" y="136"/>
                  </a:lnTo>
                  <a:lnTo>
                    <a:pt x="468" y="148"/>
                  </a:lnTo>
                  <a:lnTo>
                    <a:pt x="364" y="131"/>
                  </a:lnTo>
                  <a:lnTo>
                    <a:pt x="276" y="150"/>
                  </a:lnTo>
                  <a:lnTo>
                    <a:pt x="208" y="157"/>
                  </a:lnTo>
                  <a:lnTo>
                    <a:pt x="172" y="164"/>
                  </a:lnTo>
                  <a:lnTo>
                    <a:pt x="116" y="162"/>
                  </a:lnTo>
                  <a:lnTo>
                    <a:pt x="0" y="159"/>
                  </a:lnTo>
                  <a:lnTo>
                    <a:pt x="91" y="202"/>
                  </a:lnTo>
                  <a:lnTo>
                    <a:pt x="188" y="217"/>
                  </a:lnTo>
                  <a:lnTo>
                    <a:pt x="259" y="229"/>
                  </a:lnTo>
                  <a:lnTo>
                    <a:pt x="328" y="236"/>
                  </a:lnTo>
                  <a:lnTo>
                    <a:pt x="374" y="245"/>
                  </a:lnTo>
                  <a:lnTo>
                    <a:pt x="424" y="245"/>
                  </a:lnTo>
                  <a:lnTo>
                    <a:pt x="468" y="248"/>
                  </a:lnTo>
                  <a:lnTo>
                    <a:pt x="548" y="249"/>
                  </a:lnTo>
                  <a:lnTo>
                    <a:pt x="615" y="254"/>
                  </a:lnTo>
                  <a:lnTo>
                    <a:pt x="648" y="248"/>
                  </a:lnTo>
                  <a:lnTo>
                    <a:pt x="682" y="248"/>
                  </a:lnTo>
                  <a:lnTo>
                    <a:pt x="709" y="255"/>
                  </a:lnTo>
                  <a:lnTo>
                    <a:pt x="748" y="251"/>
                  </a:lnTo>
                  <a:lnTo>
                    <a:pt x="804" y="253"/>
                  </a:lnTo>
                  <a:lnTo>
                    <a:pt x="832" y="253"/>
                  </a:lnTo>
                  <a:lnTo>
                    <a:pt x="861" y="255"/>
                  </a:lnTo>
                  <a:lnTo>
                    <a:pt x="903" y="256"/>
                  </a:lnTo>
                  <a:lnTo>
                    <a:pt x="941" y="256"/>
                  </a:lnTo>
                  <a:lnTo>
                    <a:pt x="972" y="264"/>
                  </a:lnTo>
                  <a:lnTo>
                    <a:pt x="1006" y="265"/>
                  </a:lnTo>
                  <a:lnTo>
                    <a:pt x="1080" y="265"/>
                  </a:lnTo>
                  <a:lnTo>
                    <a:pt x="1125" y="255"/>
                  </a:lnTo>
                  <a:lnTo>
                    <a:pt x="1153" y="260"/>
                  </a:lnTo>
                  <a:lnTo>
                    <a:pt x="1205" y="260"/>
                  </a:lnTo>
                  <a:lnTo>
                    <a:pt x="1237" y="254"/>
                  </a:lnTo>
                  <a:lnTo>
                    <a:pt x="1241" y="256"/>
                  </a:lnTo>
                  <a:lnTo>
                    <a:pt x="1255" y="258"/>
                  </a:lnTo>
                  <a:lnTo>
                    <a:pt x="1274" y="251"/>
                  </a:lnTo>
                  <a:lnTo>
                    <a:pt x="1337" y="245"/>
                  </a:lnTo>
                  <a:lnTo>
                    <a:pt x="1368" y="229"/>
                  </a:lnTo>
                  <a:lnTo>
                    <a:pt x="1412" y="205"/>
                  </a:lnTo>
                  <a:lnTo>
                    <a:pt x="1450" y="193"/>
                  </a:lnTo>
                  <a:lnTo>
                    <a:pt x="1487" y="183"/>
                  </a:lnTo>
                  <a:lnTo>
                    <a:pt x="1525" y="160"/>
                  </a:lnTo>
                  <a:lnTo>
                    <a:pt x="1563" y="148"/>
                  </a:lnTo>
                  <a:lnTo>
                    <a:pt x="1600" y="136"/>
                  </a:lnTo>
                  <a:lnTo>
                    <a:pt x="1637" y="136"/>
                  </a:lnTo>
                  <a:lnTo>
                    <a:pt x="1675" y="136"/>
                  </a:lnTo>
                  <a:lnTo>
                    <a:pt x="1700" y="101"/>
                  </a:lnTo>
                  <a:lnTo>
                    <a:pt x="1700" y="67"/>
                  </a:lnTo>
                  <a:lnTo>
                    <a:pt x="1700" y="33"/>
                  </a:lnTo>
                  <a:lnTo>
                    <a:pt x="1675" y="44"/>
                  </a:lnTo>
                </a:path>
              </a:pathLst>
            </a:custGeom>
            <a:solidFill>
              <a:srgbClr val="676767"/>
            </a:solidFill>
            <a:ln w="9525" cap="rnd">
              <a:noFill/>
              <a:round/>
              <a:headEnd/>
              <a:tailEnd/>
            </a:ln>
          </p:spPr>
          <p:txBody>
            <a:bodyPr/>
            <a:lstStyle/>
            <a:p>
              <a:endParaRPr lang="id-ID"/>
            </a:p>
          </p:txBody>
        </p:sp>
        <p:sp>
          <p:nvSpPr>
            <p:cNvPr id="40993" name="Freeform 31"/>
            <p:cNvSpPr>
              <a:spLocks/>
            </p:cNvSpPr>
            <p:nvPr/>
          </p:nvSpPr>
          <p:spPr bwMode="auto">
            <a:xfrm>
              <a:off x="620" y="4063"/>
              <a:ext cx="1437" cy="229"/>
            </a:xfrm>
            <a:custGeom>
              <a:avLst/>
              <a:gdLst>
                <a:gd name="T0" fmla="*/ 1383 w 1437"/>
                <a:gd name="T1" fmla="*/ 0 h 229"/>
                <a:gd name="T2" fmla="*/ 1265 w 1437"/>
                <a:gd name="T3" fmla="*/ 23 h 229"/>
                <a:gd name="T4" fmla="*/ 1159 w 1437"/>
                <a:gd name="T5" fmla="*/ 35 h 229"/>
                <a:gd name="T6" fmla="*/ 1084 w 1437"/>
                <a:gd name="T7" fmla="*/ 46 h 229"/>
                <a:gd name="T8" fmla="*/ 1020 w 1437"/>
                <a:gd name="T9" fmla="*/ 69 h 229"/>
                <a:gd name="T10" fmla="*/ 927 w 1437"/>
                <a:gd name="T11" fmla="*/ 72 h 229"/>
                <a:gd name="T12" fmla="*/ 861 w 1437"/>
                <a:gd name="T13" fmla="*/ 80 h 229"/>
                <a:gd name="T14" fmla="*/ 801 w 1437"/>
                <a:gd name="T15" fmla="*/ 80 h 229"/>
                <a:gd name="T16" fmla="*/ 719 w 1437"/>
                <a:gd name="T17" fmla="*/ 83 h 229"/>
                <a:gd name="T18" fmla="*/ 646 w 1437"/>
                <a:gd name="T19" fmla="*/ 82 h 229"/>
                <a:gd name="T20" fmla="*/ 576 w 1437"/>
                <a:gd name="T21" fmla="*/ 95 h 229"/>
                <a:gd name="T22" fmla="*/ 504 w 1437"/>
                <a:gd name="T23" fmla="*/ 78 h 229"/>
                <a:gd name="T24" fmla="*/ 434 w 1437"/>
                <a:gd name="T25" fmla="*/ 81 h 229"/>
                <a:gd name="T26" fmla="*/ 300 w 1437"/>
                <a:gd name="T27" fmla="*/ 91 h 229"/>
                <a:gd name="T28" fmla="*/ 222 w 1437"/>
                <a:gd name="T29" fmla="*/ 87 h 229"/>
                <a:gd name="T30" fmla="*/ 0 w 1437"/>
                <a:gd name="T31" fmla="*/ 153 h 229"/>
                <a:gd name="T32" fmla="*/ 175 w 1437"/>
                <a:gd name="T33" fmla="*/ 184 h 229"/>
                <a:gd name="T34" fmla="*/ 232 w 1437"/>
                <a:gd name="T35" fmla="*/ 203 h 229"/>
                <a:gd name="T36" fmla="*/ 315 w 1437"/>
                <a:gd name="T37" fmla="*/ 206 h 229"/>
                <a:gd name="T38" fmla="*/ 422 w 1437"/>
                <a:gd name="T39" fmla="*/ 228 h 229"/>
                <a:gd name="T40" fmla="*/ 488 w 1437"/>
                <a:gd name="T41" fmla="*/ 211 h 229"/>
                <a:gd name="T42" fmla="*/ 571 w 1437"/>
                <a:gd name="T43" fmla="*/ 218 h 229"/>
                <a:gd name="T44" fmla="*/ 627 w 1437"/>
                <a:gd name="T45" fmla="*/ 228 h 229"/>
                <a:gd name="T46" fmla="*/ 697 w 1437"/>
                <a:gd name="T47" fmla="*/ 228 h 229"/>
                <a:gd name="T48" fmla="*/ 765 w 1437"/>
                <a:gd name="T49" fmla="*/ 213 h 229"/>
                <a:gd name="T50" fmla="*/ 797 w 1437"/>
                <a:gd name="T51" fmla="*/ 213 h 229"/>
                <a:gd name="T52" fmla="*/ 886 w 1437"/>
                <a:gd name="T53" fmla="*/ 207 h 229"/>
                <a:gd name="T54" fmla="*/ 967 w 1437"/>
                <a:gd name="T55" fmla="*/ 195 h 229"/>
                <a:gd name="T56" fmla="*/ 1031 w 1437"/>
                <a:gd name="T57" fmla="*/ 195 h 229"/>
                <a:gd name="T58" fmla="*/ 1096 w 1437"/>
                <a:gd name="T59" fmla="*/ 184 h 229"/>
                <a:gd name="T60" fmla="*/ 1151 w 1437"/>
                <a:gd name="T61" fmla="*/ 170 h 229"/>
                <a:gd name="T62" fmla="*/ 1226 w 1437"/>
                <a:gd name="T63" fmla="*/ 149 h 229"/>
                <a:gd name="T64" fmla="*/ 1292 w 1437"/>
                <a:gd name="T65" fmla="*/ 108 h 229"/>
                <a:gd name="T66" fmla="*/ 1385 w 1437"/>
                <a:gd name="T67" fmla="*/ 136 h 229"/>
                <a:gd name="T68" fmla="*/ 1415 w 1437"/>
                <a:gd name="T69" fmla="*/ 104 h 229"/>
                <a:gd name="T70" fmla="*/ 1436 w 1437"/>
                <a:gd name="T71" fmla="*/ 35 h 229"/>
                <a:gd name="T72" fmla="*/ 1415 w 1437"/>
                <a:gd name="T73" fmla="*/ 11 h 2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37"/>
                <a:gd name="T112" fmla="*/ 0 h 229"/>
                <a:gd name="T113" fmla="*/ 1437 w 1437"/>
                <a:gd name="T114" fmla="*/ 229 h 22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37" h="229">
                  <a:moveTo>
                    <a:pt x="1415" y="11"/>
                  </a:moveTo>
                  <a:lnTo>
                    <a:pt x="1383" y="0"/>
                  </a:lnTo>
                  <a:lnTo>
                    <a:pt x="1351" y="11"/>
                  </a:lnTo>
                  <a:lnTo>
                    <a:pt x="1265" y="23"/>
                  </a:lnTo>
                  <a:lnTo>
                    <a:pt x="1223" y="35"/>
                  </a:lnTo>
                  <a:lnTo>
                    <a:pt x="1159" y="35"/>
                  </a:lnTo>
                  <a:lnTo>
                    <a:pt x="1117" y="46"/>
                  </a:lnTo>
                  <a:lnTo>
                    <a:pt x="1084" y="46"/>
                  </a:lnTo>
                  <a:lnTo>
                    <a:pt x="1052" y="57"/>
                  </a:lnTo>
                  <a:lnTo>
                    <a:pt x="1020" y="69"/>
                  </a:lnTo>
                  <a:lnTo>
                    <a:pt x="957" y="69"/>
                  </a:lnTo>
                  <a:lnTo>
                    <a:pt x="927" y="72"/>
                  </a:lnTo>
                  <a:lnTo>
                    <a:pt x="902" y="81"/>
                  </a:lnTo>
                  <a:lnTo>
                    <a:pt x="861" y="80"/>
                  </a:lnTo>
                  <a:lnTo>
                    <a:pt x="832" y="83"/>
                  </a:lnTo>
                  <a:lnTo>
                    <a:pt x="801" y="80"/>
                  </a:lnTo>
                  <a:lnTo>
                    <a:pt x="775" y="88"/>
                  </a:lnTo>
                  <a:lnTo>
                    <a:pt x="719" y="83"/>
                  </a:lnTo>
                  <a:lnTo>
                    <a:pt x="678" y="84"/>
                  </a:lnTo>
                  <a:lnTo>
                    <a:pt x="646" y="82"/>
                  </a:lnTo>
                  <a:lnTo>
                    <a:pt x="617" y="81"/>
                  </a:lnTo>
                  <a:lnTo>
                    <a:pt x="576" y="95"/>
                  </a:lnTo>
                  <a:lnTo>
                    <a:pt x="550" y="85"/>
                  </a:lnTo>
                  <a:lnTo>
                    <a:pt x="504" y="78"/>
                  </a:lnTo>
                  <a:lnTo>
                    <a:pt x="477" y="83"/>
                  </a:lnTo>
                  <a:lnTo>
                    <a:pt x="434" y="81"/>
                  </a:lnTo>
                  <a:lnTo>
                    <a:pt x="344" y="78"/>
                  </a:lnTo>
                  <a:lnTo>
                    <a:pt x="300" y="91"/>
                  </a:lnTo>
                  <a:lnTo>
                    <a:pt x="259" y="79"/>
                  </a:lnTo>
                  <a:lnTo>
                    <a:pt x="222" y="87"/>
                  </a:lnTo>
                  <a:lnTo>
                    <a:pt x="161" y="92"/>
                  </a:lnTo>
                  <a:lnTo>
                    <a:pt x="0" y="153"/>
                  </a:lnTo>
                  <a:lnTo>
                    <a:pt x="133" y="182"/>
                  </a:lnTo>
                  <a:lnTo>
                    <a:pt x="175" y="184"/>
                  </a:lnTo>
                  <a:lnTo>
                    <a:pt x="194" y="193"/>
                  </a:lnTo>
                  <a:lnTo>
                    <a:pt x="232" y="203"/>
                  </a:lnTo>
                  <a:lnTo>
                    <a:pt x="261" y="194"/>
                  </a:lnTo>
                  <a:lnTo>
                    <a:pt x="315" y="206"/>
                  </a:lnTo>
                  <a:lnTo>
                    <a:pt x="355" y="218"/>
                  </a:lnTo>
                  <a:lnTo>
                    <a:pt x="422" y="228"/>
                  </a:lnTo>
                  <a:lnTo>
                    <a:pt x="455" y="217"/>
                  </a:lnTo>
                  <a:lnTo>
                    <a:pt x="488" y="211"/>
                  </a:lnTo>
                  <a:lnTo>
                    <a:pt x="504" y="219"/>
                  </a:lnTo>
                  <a:lnTo>
                    <a:pt x="571" y="218"/>
                  </a:lnTo>
                  <a:lnTo>
                    <a:pt x="605" y="228"/>
                  </a:lnTo>
                  <a:lnTo>
                    <a:pt x="627" y="228"/>
                  </a:lnTo>
                  <a:lnTo>
                    <a:pt x="665" y="221"/>
                  </a:lnTo>
                  <a:lnTo>
                    <a:pt x="697" y="228"/>
                  </a:lnTo>
                  <a:lnTo>
                    <a:pt x="734" y="220"/>
                  </a:lnTo>
                  <a:lnTo>
                    <a:pt x="765" y="213"/>
                  </a:lnTo>
                  <a:lnTo>
                    <a:pt x="794" y="211"/>
                  </a:lnTo>
                  <a:lnTo>
                    <a:pt x="797" y="213"/>
                  </a:lnTo>
                  <a:lnTo>
                    <a:pt x="848" y="201"/>
                  </a:lnTo>
                  <a:lnTo>
                    <a:pt x="886" y="207"/>
                  </a:lnTo>
                  <a:lnTo>
                    <a:pt x="936" y="207"/>
                  </a:lnTo>
                  <a:lnTo>
                    <a:pt x="967" y="195"/>
                  </a:lnTo>
                  <a:lnTo>
                    <a:pt x="999" y="195"/>
                  </a:lnTo>
                  <a:lnTo>
                    <a:pt x="1031" y="195"/>
                  </a:lnTo>
                  <a:lnTo>
                    <a:pt x="1064" y="184"/>
                  </a:lnTo>
                  <a:lnTo>
                    <a:pt x="1096" y="184"/>
                  </a:lnTo>
                  <a:lnTo>
                    <a:pt x="1127" y="184"/>
                  </a:lnTo>
                  <a:lnTo>
                    <a:pt x="1151" y="170"/>
                  </a:lnTo>
                  <a:lnTo>
                    <a:pt x="1188" y="155"/>
                  </a:lnTo>
                  <a:lnTo>
                    <a:pt x="1226" y="149"/>
                  </a:lnTo>
                  <a:lnTo>
                    <a:pt x="1258" y="124"/>
                  </a:lnTo>
                  <a:lnTo>
                    <a:pt x="1292" y="108"/>
                  </a:lnTo>
                  <a:lnTo>
                    <a:pt x="1318" y="115"/>
                  </a:lnTo>
                  <a:lnTo>
                    <a:pt x="1385" y="136"/>
                  </a:lnTo>
                  <a:lnTo>
                    <a:pt x="1383" y="104"/>
                  </a:lnTo>
                  <a:lnTo>
                    <a:pt x="1415" y="104"/>
                  </a:lnTo>
                  <a:lnTo>
                    <a:pt x="1436" y="69"/>
                  </a:lnTo>
                  <a:lnTo>
                    <a:pt x="1436" y="35"/>
                  </a:lnTo>
                  <a:lnTo>
                    <a:pt x="1436" y="0"/>
                  </a:lnTo>
                  <a:lnTo>
                    <a:pt x="1415" y="11"/>
                  </a:lnTo>
                </a:path>
              </a:pathLst>
            </a:custGeom>
            <a:solidFill>
              <a:srgbClr val="676767"/>
            </a:solidFill>
            <a:ln w="9525" cap="rnd">
              <a:noFill/>
              <a:round/>
              <a:headEnd/>
              <a:tailEnd/>
            </a:ln>
          </p:spPr>
          <p:txBody>
            <a:bodyPr/>
            <a:lstStyle/>
            <a:p>
              <a:endParaRPr lang="id-ID"/>
            </a:p>
          </p:txBody>
        </p:sp>
        <p:sp>
          <p:nvSpPr>
            <p:cNvPr id="40994" name="Freeform 32"/>
            <p:cNvSpPr>
              <a:spLocks/>
            </p:cNvSpPr>
            <p:nvPr/>
          </p:nvSpPr>
          <p:spPr bwMode="auto">
            <a:xfrm>
              <a:off x="552" y="4485"/>
              <a:ext cx="1512" cy="289"/>
            </a:xfrm>
            <a:custGeom>
              <a:avLst/>
              <a:gdLst>
                <a:gd name="T0" fmla="*/ 1451 w 1512"/>
                <a:gd name="T1" fmla="*/ 0 h 289"/>
                <a:gd name="T2" fmla="*/ 1351 w 1512"/>
                <a:gd name="T3" fmla="*/ 101 h 289"/>
                <a:gd name="T4" fmla="*/ 1257 w 1512"/>
                <a:gd name="T5" fmla="*/ 135 h 289"/>
                <a:gd name="T6" fmla="*/ 1168 w 1512"/>
                <a:gd name="T7" fmla="*/ 156 h 289"/>
                <a:gd name="T8" fmla="*/ 1097 w 1512"/>
                <a:gd name="T9" fmla="*/ 158 h 289"/>
                <a:gd name="T10" fmla="*/ 956 w 1512"/>
                <a:gd name="T11" fmla="*/ 150 h 289"/>
                <a:gd name="T12" fmla="*/ 883 w 1512"/>
                <a:gd name="T13" fmla="*/ 155 h 289"/>
                <a:gd name="T14" fmla="*/ 808 w 1512"/>
                <a:gd name="T15" fmla="*/ 150 h 289"/>
                <a:gd name="T16" fmla="*/ 722 w 1512"/>
                <a:gd name="T17" fmla="*/ 156 h 289"/>
                <a:gd name="T18" fmla="*/ 641 w 1512"/>
                <a:gd name="T19" fmla="*/ 150 h 289"/>
                <a:gd name="T20" fmla="*/ 521 w 1512"/>
                <a:gd name="T21" fmla="*/ 153 h 289"/>
                <a:gd name="T22" fmla="*/ 440 w 1512"/>
                <a:gd name="T23" fmla="*/ 156 h 289"/>
                <a:gd name="T24" fmla="*/ 349 w 1512"/>
                <a:gd name="T25" fmla="*/ 167 h 289"/>
                <a:gd name="T26" fmla="*/ 193 w 1512"/>
                <a:gd name="T27" fmla="*/ 175 h 289"/>
                <a:gd name="T28" fmla="*/ 39 w 1512"/>
                <a:gd name="T29" fmla="*/ 184 h 289"/>
                <a:gd name="T30" fmla="*/ 25 w 1512"/>
                <a:gd name="T31" fmla="*/ 196 h 289"/>
                <a:gd name="T32" fmla="*/ 107 w 1512"/>
                <a:gd name="T33" fmla="*/ 219 h 289"/>
                <a:gd name="T34" fmla="*/ 193 w 1512"/>
                <a:gd name="T35" fmla="*/ 251 h 289"/>
                <a:gd name="T36" fmla="*/ 282 w 1512"/>
                <a:gd name="T37" fmla="*/ 265 h 289"/>
                <a:gd name="T38" fmla="*/ 405 w 1512"/>
                <a:gd name="T39" fmla="*/ 277 h 289"/>
                <a:gd name="T40" fmla="*/ 476 w 1512"/>
                <a:gd name="T41" fmla="*/ 277 h 289"/>
                <a:gd name="T42" fmla="*/ 572 w 1512"/>
                <a:gd name="T43" fmla="*/ 282 h 289"/>
                <a:gd name="T44" fmla="*/ 625 w 1512"/>
                <a:gd name="T45" fmla="*/ 282 h 289"/>
                <a:gd name="T46" fmla="*/ 716 w 1512"/>
                <a:gd name="T47" fmla="*/ 274 h 289"/>
                <a:gd name="T48" fmla="*/ 761 w 1512"/>
                <a:gd name="T49" fmla="*/ 277 h 289"/>
                <a:gd name="T50" fmla="*/ 850 w 1512"/>
                <a:gd name="T51" fmla="*/ 269 h 289"/>
                <a:gd name="T52" fmla="*/ 907 w 1512"/>
                <a:gd name="T53" fmla="*/ 279 h 289"/>
                <a:gd name="T54" fmla="*/ 981 w 1512"/>
                <a:gd name="T55" fmla="*/ 277 h 289"/>
                <a:gd name="T56" fmla="*/ 1074 w 1512"/>
                <a:gd name="T57" fmla="*/ 279 h 289"/>
                <a:gd name="T58" fmla="*/ 1141 w 1512"/>
                <a:gd name="T59" fmla="*/ 277 h 289"/>
                <a:gd name="T60" fmla="*/ 1255 w 1512"/>
                <a:gd name="T61" fmla="*/ 262 h 289"/>
                <a:gd name="T62" fmla="*/ 1313 w 1512"/>
                <a:gd name="T63" fmla="*/ 226 h 289"/>
                <a:gd name="T64" fmla="*/ 1415 w 1512"/>
                <a:gd name="T65" fmla="*/ 173 h 289"/>
                <a:gd name="T66" fmla="*/ 1493 w 1512"/>
                <a:gd name="T67" fmla="*/ 124 h 289"/>
                <a:gd name="T68" fmla="*/ 1487 w 1512"/>
                <a:gd name="T69" fmla="*/ 103 h 289"/>
                <a:gd name="T70" fmla="*/ 1511 w 1512"/>
                <a:gd name="T71" fmla="*/ 34 h 289"/>
                <a:gd name="T72" fmla="*/ 1487 w 1512"/>
                <a:gd name="T73" fmla="*/ 12 h 2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12"/>
                <a:gd name="T112" fmla="*/ 0 h 289"/>
                <a:gd name="T113" fmla="*/ 1512 w 1512"/>
                <a:gd name="T114" fmla="*/ 289 h 2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12" h="289">
                  <a:moveTo>
                    <a:pt x="1487" y="12"/>
                  </a:moveTo>
                  <a:lnTo>
                    <a:pt x="1451" y="0"/>
                  </a:lnTo>
                  <a:lnTo>
                    <a:pt x="1413" y="55"/>
                  </a:lnTo>
                  <a:lnTo>
                    <a:pt x="1351" y="101"/>
                  </a:lnTo>
                  <a:lnTo>
                    <a:pt x="1288" y="115"/>
                  </a:lnTo>
                  <a:lnTo>
                    <a:pt x="1257" y="135"/>
                  </a:lnTo>
                  <a:lnTo>
                    <a:pt x="1204" y="161"/>
                  </a:lnTo>
                  <a:lnTo>
                    <a:pt x="1168" y="156"/>
                  </a:lnTo>
                  <a:lnTo>
                    <a:pt x="1135" y="167"/>
                  </a:lnTo>
                  <a:lnTo>
                    <a:pt x="1097" y="158"/>
                  </a:lnTo>
                  <a:lnTo>
                    <a:pt x="1035" y="164"/>
                  </a:lnTo>
                  <a:lnTo>
                    <a:pt x="956" y="150"/>
                  </a:lnTo>
                  <a:lnTo>
                    <a:pt x="921" y="153"/>
                  </a:lnTo>
                  <a:lnTo>
                    <a:pt x="883" y="155"/>
                  </a:lnTo>
                  <a:lnTo>
                    <a:pt x="841" y="152"/>
                  </a:lnTo>
                  <a:lnTo>
                    <a:pt x="808" y="150"/>
                  </a:lnTo>
                  <a:lnTo>
                    <a:pt x="769" y="155"/>
                  </a:lnTo>
                  <a:lnTo>
                    <a:pt x="722" y="156"/>
                  </a:lnTo>
                  <a:lnTo>
                    <a:pt x="664" y="156"/>
                  </a:lnTo>
                  <a:lnTo>
                    <a:pt x="641" y="150"/>
                  </a:lnTo>
                  <a:lnTo>
                    <a:pt x="573" y="153"/>
                  </a:lnTo>
                  <a:lnTo>
                    <a:pt x="521" y="153"/>
                  </a:lnTo>
                  <a:lnTo>
                    <a:pt x="484" y="156"/>
                  </a:lnTo>
                  <a:lnTo>
                    <a:pt x="440" y="156"/>
                  </a:lnTo>
                  <a:lnTo>
                    <a:pt x="392" y="162"/>
                  </a:lnTo>
                  <a:lnTo>
                    <a:pt x="349" y="167"/>
                  </a:lnTo>
                  <a:lnTo>
                    <a:pt x="265" y="167"/>
                  </a:lnTo>
                  <a:lnTo>
                    <a:pt x="193" y="175"/>
                  </a:lnTo>
                  <a:lnTo>
                    <a:pt x="114" y="173"/>
                  </a:lnTo>
                  <a:lnTo>
                    <a:pt x="39" y="184"/>
                  </a:lnTo>
                  <a:lnTo>
                    <a:pt x="0" y="196"/>
                  </a:lnTo>
                  <a:lnTo>
                    <a:pt x="25" y="196"/>
                  </a:lnTo>
                  <a:lnTo>
                    <a:pt x="60" y="207"/>
                  </a:lnTo>
                  <a:lnTo>
                    <a:pt x="107" y="219"/>
                  </a:lnTo>
                  <a:lnTo>
                    <a:pt x="154" y="242"/>
                  </a:lnTo>
                  <a:lnTo>
                    <a:pt x="193" y="251"/>
                  </a:lnTo>
                  <a:lnTo>
                    <a:pt x="232" y="261"/>
                  </a:lnTo>
                  <a:lnTo>
                    <a:pt x="282" y="265"/>
                  </a:lnTo>
                  <a:lnTo>
                    <a:pt x="310" y="265"/>
                  </a:lnTo>
                  <a:lnTo>
                    <a:pt x="405" y="277"/>
                  </a:lnTo>
                  <a:lnTo>
                    <a:pt x="440" y="277"/>
                  </a:lnTo>
                  <a:lnTo>
                    <a:pt x="476" y="277"/>
                  </a:lnTo>
                  <a:lnTo>
                    <a:pt x="526" y="279"/>
                  </a:lnTo>
                  <a:lnTo>
                    <a:pt x="572" y="282"/>
                  </a:lnTo>
                  <a:lnTo>
                    <a:pt x="597" y="282"/>
                  </a:lnTo>
                  <a:lnTo>
                    <a:pt x="625" y="282"/>
                  </a:lnTo>
                  <a:lnTo>
                    <a:pt x="678" y="282"/>
                  </a:lnTo>
                  <a:lnTo>
                    <a:pt x="716" y="274"/>
                  </a:lnTo>
                  <a:lnTo>
                    <a:pt x="744" y="275"/>
                  </a:lnTo>
                  <a:lnTo>
                    <a:pt x="761" y="277"/>
                  </a:lnTo>
                  <a:lnTo>
                    <a:pt x="815" y="269"/>
                  </a:lnTo>
                  <a:lnTo>
                    <a:pt x="850" y="269"/>
                  </a:lnTo>
                  <a:lnTo>
                    <a:pt x="880" y="271"/>
                  </a:lnTo>
                  <a:lnTo>
                    <a:pt x="907" y="279"/>
                  </a:lnTo>
                  <a:lnTo>
                    <a:pt x="930" y="284"/>
                  </a:lnTo>
                  <a:lnTo>
                    <a:pt x="981" y="277"/>
                  </a:lnTo>
                  <a:lnTo>
                    <a:pt x="1011" y="288"/>
                  </a:lnTo>
                  <a:lnTo>
                    <a:pt x="1074" y="279"/>
                  </a:lnTo>
                  <a:lnTo>
                    <a:pt x="1108" y="274"/>
                  </a:lnTo>
                  <a:lnTo>
                    <a:pt x="1141" y="277"/>
                  </a:lnTo>
                  <a:lnTo>
                    <a:pt x="1213" y="278"/>
                  </a:lnTo>
                  <a:lnTo>
                    <a:pt x="1255" y="262"/>
                  </a:lnTo>
                  <a:lnTo>
                    <a:pt x="1273" y="242"/>
                  </a:lnTo>
                  <a:lnTo>
                    <a:pt x="1313" y="226"/>
                  </a:lnTo>
                  <a:lnTo>
                    <a:pt x="1353" y="196"/>
                  </a:lnTo>
                  <a:lnTo>
                    <a:pt x="1415" y="173"/>
                  </a:lnTo>
                  <a:lnTo>
                    <a:pt x="1466" y="181"/>
                  </a:lnTo>
                  <a:lnTo>
                    <a:pt x="1493" y="124"/>
                  </a:lnTo>
                  <a:lnTo>
                    <a:pt x="1451" y="103"/>
                  </a:lnTo>
                  <a:lnTo>
                    <a:pt x="1487" y="103"/>
                  </a:lnTo>
                  <a:lnTo>
                    <a:pt x="1511" y="69"/>
                  </a:lnTo>
                  <a:lnTo>
                    <a:pt x="1511" y="34"/>
                  </a:lnTo>
                  <a:lnTo>
                    <a:pt x="1511" y="0"/>
                  </a:lnTo>
                  <a:lnTo>
                    <a:pt x="1487" y="12"/>
                  </a:lnTo>
                </a:path>
              </a:pathLst>
            </a:custGeom>
            <a:solidFill>
              <a:srgbClr val="676767"/>
            </a:solidFill>
            <a:ln w="9525" cap="rnd">
              <a:noFill/>
              <a:round/>
              <a:headEnd/>
              <a:tailEnd/>
            </a:ln>
          </p:spPr>
          <p:txBody>
            <a:bodyPr/>
            <a:lstStyle/>
            <a:p>
              <a:endParaRPr lang="id-ID"/>
            </a:p>
          </p:txBody>
        </p:sp>
        <p:sp>
          <p:nvSpPr>
            <p:cNvPr id="40995" name="Freeform 33"/>
            <p:cNvSpPr>
              <a:spLocks/>
            </p:cNvSpPr>
            <p:nvPr/>
          </p:nvSpPr>
          <p:spPr bwMode="auto">
            <a:xfrm>
              <a:off x="2060" y="4055"/>
              <a:ext cx="1242" cy="234"/>
            </a:xfrm>
            <a:custGeom>
              <a:avLst/>
              <a:gdLst>
                <a:gd name="T0" fmla="*/ 36 w 1242"/>
                <a:gd name="T1" fmla="*/ 22 h 234"/>
                <a:gd name="T2" fmla="*/ 104 w 1242"/>
                <a:gd name="T3" fmla="*/ 42 h 234"/>
                <a:gd name="T4" fmla="*/ 172 w 1242"/>
                <a:gd name="T5" fmla="*/ 63 h 234"/>
                <a:gd name="T6" fmla="*/ 240 w 1242"/>
                <a:gd name="T7" fmla="*/ 81 h 234"/>
                <a:gd name="T8" fmla="*/ 308 w 1242"/>
                <a:gd name="T9" fmla="*/ 91 h 234"/>
                <a:gd name="T10" fmla="*/ 386 w 1242"/>
                <a:gd name="T11" fmla="*/ 98 h 234"/>
                <a:gd name="T12" fmla="*/ 454 w 1242"/>
                <a:gd name="T13" fmla="*/ 108 h 234"/>
                <a:gd name="T14" fmla="*/ 544 w 1242"/>
                <a:gd name="T15" fmla="*/ 104 h 234"/>
                <a:gd name="T16" fmla="*/ 656 w 1242"/>
                <a:gd name="T17" fmla="*/ 104 h 234"/>
                <a:gd name="T18" fmla="*/ 708 w 1242"/>
                <a:gd name="T19" fmla="*/ 102 h 234"/>
                <a:gd name="T20" fmla="*/ 779 w 1242"/>
                <a:gd name="T21" fmla="*/ 98 h 234"/>
                <a:gd name="T22" fmla="*/ 849 w 1242"/>
                <a:gd name="T23" fmla="*/ 97 h 234"/>
                <a:gd name="T24" fmla="*/ 971 w 1242"/>
                <a:gd name="T25" fmla="*/ 98 h 234"/>
                <a:gd name="T26" fmla="*/ 1030 w 1242"/>
                <a:gd name="T27" fmla="*/ 107 h 234"/>
                <a:gd name="T28" fmla="*/ 1102 w 1242"/>
                <a:gd name="T29" fmla="*/ 108 h 234"/>
                <a:gd name="T30" fmla="*/ 1195 w 1242"/>
                <a:gd name="T31" fmla="*/ 125 h 234"/>
                <a:gd name="T32" fmla="*/ 1200 w 1242"/>
                <a:gd name="T33" fmla="*/ 178 h 234"/>
                <a:gd name="T34" fmla="*/ 1134 w 1242"/>
                <a:gd name="T35" fmla="*/ 195 h 234"/>
                <a:gd name="T36" fmla="*/ 1072 w 1242"/>
                <a:gd name="T37" fmla="*/ 203 h 234"/>
                <a:gd name="T38" fmla="*/ 977 w 1242"/>
                <a:gd name="T39" fmla="*/ 216 h 234"/>
                <a:gd name="T40" fmla="*/ 906 w 1242"/>
                <a:gd name="T41" fmla="*/ 220 h 234"/>
                <a:gd name="T42" fmla="*/ 770 w 1242"/>
                <a:gd name="T43" fmla="*/ 225 h 234"/>
                <a:gd name="T44" fmla="*/ 673 w 1242"/>
                <a:gd name="T45" fmla="*/ 225 h 234"/>
                <a:gd name="T46" fmla="*/ 603 w 1242"/>
                <a:gd name="T47" fmla="*/ 226 h 234"/>
                <a:gd name="T48" fmla="*/ 533 w 1242"/>
                <a:gd name="T49" fmla="*/ 228 h 234"/>
                <a:gd name="T50" fmla="*/ 466 w 1242"/>
                <a:gd name="T51" fmla="*/ 229 h 234"/>
                <a:gd name="T52" fmla="*/ 359 w 1242"/>
                <a:gd name="T53" fmla="*/ 227 h 234"/>
                <a:gd name="T54" fmla="*/ 292 w 1242"/>
                <a:gd name="T55" fmla="*/ 230 h 234"/>
                <a:gd name="T56" fmla="*/ 218 w 1242"/>
                <a:gd name="T57" fmla="*/ 231 h 234"/>
                <a:gd name="T58" fmla="*/ 119 w 1242"/>
                <a:gd name="T59" fmla="*/ 223 h 234"/>
                <a:gd name="T60" fmla="*/ 68 w 1242"/>
                <a:gd name="T61" fmla="*/ 193 h 234"/>
                <a:gd name="T62" fmla="*/ 7 w 1242"/>
                <a:gd name="T63" fmla="*/ 162 h 234"/>
                <a:gd name="T64" fmla="*/ 4 w 1242"/>
                <a:gd name="T65" fmla="*/ 82 h 234"/>
                <a:gd name="T66" fmla="*/ 0 w 1242"/>
                <a:gd name="T67" fmla="*/ 0 h 2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42"/>
                <a:gd name="T103" fmla="*/ 0 h 234"/>
                <a:gd name="T104" fmla="*/ 1242 w 1242"/>
                <a:gd name="T105" fmla="*/ 234 h 23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42" h="234">
                  <a:moveTo>
                    <a:pt x="0" y="0"/>
                  </a:moveTo>
                  <a:lnTo>
                    <a:pt x="36" y="22"/>
                  </a:lnTo>
                  <a:lnTo>
                    <a:pt x="70" y="32"/>
                  </a:lnTo>
                  <a:lnTo>
                    <a:pt x="104" y="42"/>
                  </a:lnTo>
                  <a:lnTo>
                    <a:pt x="139" y="52"/>
                  </a:lnTo>
                  <a:lnTo>
                    <a:pt x="172" y="63"/>
                  </a:lnTo>
                  <a:lnTo>
                    <a:pt x="206" y="73"/>
                  </a:lnTo>
                  <a:lnTo>
                    <a:pt x="240" y="81"/>
                  </a:lnTo>
                  <a:lnTo>
                    <a:pt x="273" y="80"/>
                  </a:lnTo>
                  <a:lnTo>
                    <a:pt x="308" y="91"/>
                  </a:lnTo>
                  <a:lnTo>
                    <a:pt x="342" y="100"/>
                  </a:lnTo>
                  <a:lnTo>
                    <a:pt x="386" y="98"/>
                  </a:lnTo>
                  <a:lnTo>
                    <a:pt x="421" y="109"/>
                  </a:lnTo>
                  <a:lnTo>
                    <a:pt x="454" y="108"/>
                  </a:lnTo>
                  <a:lnTo>
                    <a:pt x="499" y="106"/>
                  </a:lnTo>
                  <a:lnTo>
                    <a:pt x="544" y="104"/>
                  </a:lnTo>
                  <a:lnTo>
                    <a:pt x="589" y="102"/>
                  </a:lnTo>
                  <a:lnTo>
                    <a:pt x="656" y="104"/>
                  </a:lnTo>
                  <a:lnTo>
                    <a:pt x="674" y="103"/>
                  </a:lnTo>
                  <a:lnTo>
                    <a:pt x="708" y="102"/>
                  </a:lnTo>
                  <a:lnTo>
                    <a:pt x="746" y="101"/>
                  </a:lnTo>
                  <a:lnTo>
                    <a:pt x="779" y="98"/>
                  </a:lnTo>
                  <a:lnTo>
                    <a:pt x="811" y="106"/>
                  </a:lnTo>
                  <a:lnTo>
                    <a:pt x="849" y="97"/>
                  </a:lnTo>
                  <a:lnTo>
                    <a:pt x="927" y="97"/>
                  </a:lnTo>
                  <a:lnTo>
                    <a:pt x="971" y="98"/>
                  </a:lnTo>
                  <a:lnTo>
                    <a:pt x="987" y="106"/>
                  </a:lnTo>
                  <a:lnTo>
                    <a:pt x="1030" y="107"/>
                  </a:lnTo>
                  <a:lnTo>
                    <a:pt x="1068" y="106"/>
                  </a:lnTo>
                  <a:lnTo>
                    <a:pt x="1102" y="108"/>
                  </a:lnTo>
                  <a:lnTo>
                    <a:pt x="1149" y="105"/>
                  </a:lnTo>
                  <a:lnTo>
                    <a:pt x="1195" y="125"/>
                  </a:lnTo>
                  <a:lnTo>
                    <a:pt x="1241" y="153"/>
                  </a:lnTo>
                  <a:lnTo>
                    <a:pt x="1200" y="178"/>
                  </a:lnTo>
                  <a:lnTo>
                    <a:pt x="1166" y="185"/>
                  </a:lnTo>
                  <a:lnTo>
                    <a:pt x="1134" y="195"/>
                  </a:lnTo>
                  <a:lnTo>
                    <a:pt x="1107" y="210"/>
                  </a:lnTo>
                  <a:lnTo>
                    <a:pt x="1072" y="203"/>
                  </a:lnTo>
                  <a:lnTo>
                    <a:pt x="1038" y="202"/>
                  </a:lnTo>
                  <a:lnTo>
                    <a:pt x="977" y="216"/>
                  </a:lnTo>
                  <a:lnTo>
                    <a:pt x="944" y="222"/>
                  </a:lnTo>
                  <a:lnTo>
                    <a:pt x="906" y="220"/>
                  </a:lnTo>
                  <a:lnTo>
                    <a:pt x="854" y="219"/>
                  </a:lnTo>
                  <a:lnTo>
                    <a:pt x="770" y="225"/>
                  </a:lnTo>
                  <a:lnTo>
                    <a:pt x="718" y="228"/>
                  </a:lnTo>
                  <a:lnTo>
                    <a:pt x="673" y="225"/>
                  </a:lnTo>
                  <a:lnTo>
                    <a:pt x="637" y="225"/>
                  </a:lnTo>
                  <a:lnTo>
                    <a:pt x="603" y="226"/>
                  </a:lnTo>
                  <a:lnTo>
                    <a:pt x="570" y="227"/>
                  </a:lnTo>
                  <a:lnTo>
                    <a:pt x="533" y="228"/>
                  </a:lnTo>
                  <a:lnTo>
                    <a:pt x="500" y="232"/>
                  </a:lnTo>
                  <a:lnTo>
                    <a:pt x="466" y="229"/>
                  </a:lnTo>
                  <a:lnTo>
                    <a:pt x="400" y="233"/>
                  </a:lnTo>
                  <a:lnTo>
                    <a:pt x="359" y="227"/>
                  </a:lnTo>
                  <a:lnTo>
                    <a:pt x="325" y="228"/>
                  </a:lnTo>
                  <a:lnTo>
                    <a:pt x="292" y="230"/>
                  </a:lnTo>
                  <a:lnTo>
                    <a:pt x="258" y="232"/>
                  </a:lnTo>
                  <a:lnTo>
                    <a:pt x="218" y="231"/>
                  </a:lnTo>
                  <a:lnTo>
                    <a:pt x="173" y="233"/>
                  </a:lnTo>
                  <a:lnTo>
                    <a:pt x="119" y="223"/>
                  </a:lnTo>
                  <a:lnTo>
                    <a:pt x="97" y="188"/>
                  </a:lnTo>
                  <a:lnTo>
                    <a:pt x="68" y="193"/>
                  </a:lnTo>
                  <a:lnTo>
                    <a:pt x="33" y="177"/>
                  </a:lnTo>
                  <a:lnTo>
                    <a:pt x="7" y="162"/>
                  </a:lnTo>
                  <a:lnTo>
                    <a:pt x="6" y="116"/>
                  </a:lnTo>
                  <a:lnTo>
                    <a:pt x="4" y="82"/>
                  </a:lnTo>
                  <a:lnTo>
                    <a:pt x="3" y="47"/>
                  </a:lnTo>
                  <a:lnTo>
                    <a:pt x="0" y="0"/>
                  </a:lnTo>
                </a:path>
              </a:pathLst>
            </a:custGeom>
            <a:solidFill>
              <a:srgbClr val="676767"/>
            </a:solidFill>
            <a:ln w="9525" cap="rnd">
              <a:noFill/>
              <a:round/>
              <a:headEnd/>
              <a:tailEnd/>
            </a:ln>
          </p:spPr>
          <p:txBody>
            <a:bodyPr/>
            <a:lstStyle/>
            <a:p>
              <a:endParaRPr lang="id-ID"/>
            </a:p>
          </p:txBody>
        </p:sp>
        <p:sp>
          <p:nvSpPr>
            <p:cNvPr id="40996" name="Freeform 34"/>
            <p:cNvSpPr>
              <a:spLocks/>
            </p:cNvSpPr>
            <p:nvPr/>
          </p:nvSpPr>
          <p:spPr bwMode="auto">
            <a:xfrm>
              <a:off x="2057" y="4282"/>
              <a:ext cx="1437" cy="272"/>
            </a:xfrm>
            <a:custGeom>
              <a:avLst/>
              <a:gdLst>
                <a:gd name="T0" fmla="*/ 40 w 1437"/>
                <a:gd name="T1" fmla="*/ 23 h 272"/>
                <a:gd name="T2" fmla="*/ 114 w 1437"/>
                <a:gd name="T3" fmla="*/ 48 h 272"/>
                <a:gd name="T4" fmla="*/ 189 w 1437"/>
                <a:gd name="T5" fmla="*/ 72 h 272"/>
                <a:gd name="T6" fmla="*/ 262 w 1437"/>
                <a:gd name="T7" fmla="*/ 95 h 272"/>
                <a:gd name="T8" fmla="*/ 320 w 1437"/>
                <a:gd name="T9" fmla="*/ 96 h 272"/>
                <a:gd name="T10" fmla="*/ 424 w 1437"/>
                <a:gd name="T11" fmla="*/ 121 h 272"/>
                <a:gd name="T12" fmla="*/ 499 w 1437"/>
                <a:gd name="T13" fmla="*/ 133 h 272"/>
                <a:gd name="T14" fmla="*/ 599 w 1437"/>
                <a:gd name="T15" fmla="*/ 134 h 272"/>
                <a:gd name="T16" fmla="*/ 738 w 1437"/>
                <a:gd name="T17" fmla="*/ 142 h 272"/>
                <a:gd name="T18" fmla="*/ 803 w 1437"/>
                <a:gd name="T19" fmla="*/ 136 h 272"/>
                <a:gd name="T20" fmla="*/ 879 w 1437"/>
                <a:gd name="T21" fmla="*/ 133 h 272"/>
                <a:gd name="T22" fmla="*/ 953 w 1437"/>
                <a:gd name="T23" fmla="*/ 138 h 272"/>
                <a:gd name="T24" fmla="*/ 1077 w 1437"/>
                <a:gd name="T25" fmla="*/ 137 h 272"/>
                <a:gd name="T26" fmla="*/ 1160 w 1437"/>
                <a:gd name="T27" fmla="*/ 160 h 272"/>
                <a:gd name="T28" fmla="*/ 1251 w 1437"/>
                <a:gd name="T29" fmla="*/ 175 h 272"/>
                <a:gd name="T30" fmla="*/ 1308 w 1437"/>
                <a:gd name="T31" fmla="*/ 191 h 272"/>
                <a:gd name="T32" fmla="*/ 1390 w 1437"/>
                <a:gd name="T33" fmla="*/ 213 h 272"/>
                <a:gd name="T34" fmla="*/ 1339 w 1437"/>
                <a:gd name="T35" fmla="*/ 255 h 272"/>
                <a:gd name="T36" fmla="*/ 1222 w 1437"/>
                <a:gd name="T37" fmla="*/ 270 h 272"/>
                <a:gd name="T38" fmla="*/ 1151 w 1437"/>
                <a:gd name="T39" fmla="*/ 268 h 272"/>
                <a:gd name="T40" fmla="*/ 1054 w 1437"/>
                <a:gd name="T41" fmla="*/ 270 h 272"/>
                <a:gd name="T42" fmla="*/ 959 w 1437"/>
                <a:gd name="T43" fmla="*/ 264 h 272"/>
                <a:gd name="T44" fmla="*/ 819 w 1437"/>
                <a:gd name="T45" fmla="*/ 264 h 272"/>
                <a:gd name="T46" fmla="*/ 733 w 1437"/>
                <a:gd name="T47" fmla="*/ 262 h 272"/>
                <a:gd name="T48" fmla="*/ 646 w 1437"/>
                <a:gd name="T49" fmla="*/ 267 h 272"/>
                <a:gd name="T50" fmla="*/ 577 w 1437"/>
                <a:gd name="T51" fmla="*/ 263 h 272"/>
                <a:gd name="T52" fmla="*/ 498 w 1437"/>
                <a:gd name="T53" fmla="*/ 270 h 272"/>
                <a:gd name="T54" fmla="*/ 365 w 1437"/>
                <a:gd name="T55" fmla="*/ 252 h 272"/>
                <a:gd name="T56" fmla="*/ 278 w 1437"/>
                <a:gd name="T57" fmla="*/ 250 h 272"/>
                <a:gd name="T58" fmla="*/ 228 w 1437"/>
                <a:gd name="T59" fmla="*/ 234 h 272"/>
                <a:gd name="T60" fmla="*/ 148 w 1437"/>
                <a:gd name="T61" fmla="*/ 204 h 272"/>
                <a:gd name="T62" fmla="*/ 87 w 1437"/>
                <a:gd name="T63" fmla="*/ 174 h 272"/>
                <a:gd name="T64" fmla="*/ 12 w 1437"/>
                <a:gd name="T65" fmla="*/ 149 h 272"/>
                <a:gd name="T66" fmla="*/ 1 w 1437"/>
                <a:gd name="T67" fmla="*/ 80 h 272"/>
                <a:gd name="T68" fmla="*/ 2 w 1437"/>
                <a:gd name="T69" fmla="*/ 0 h 27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37"/>
                <a:gd name="T106" fmla="*/ 0 h 272"/>
                <a:gd name="T107" fmla="*/ 1437 w 1437"/>
                <a:gd name="T108" fmla="*/ 272 h 27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37" h="272">
                  <a:moveTo>
                    <a:pt x="2" y="0"/>
                  </a:moveTo>
                  <a:lnTo>
                    <a:pt x="40" y="23"/>
                  </a:lnTo>
                  <a:lnTo>
                    <a:pt x="76" y="35"/>
                  </a:lnTo>
                  <a:lnTo>
                    <a:pt x="114" y="48"/>
                  </a:lnTo>
                  <a:lnTo>
                    <a:pt x="150" y="60"/>
                  </a:lnTo>
                  <a:lnTo>
                    <a:pt x="189" y="72"/>
                  </a:lnTo>
                  <a:lnTo>
                    <a:pt x="219" y="84"/>
                  </a:lnTo>
                  <a:lnTo>
                    <a:pt x="262" y="95"/>
                  </a:lnTo>
                  <a:lnTo>
                    <a:pt x="300" y="96"/>
                  </a:lnTo>
                  <a:lnTo>
                    <a:pt x="320" y="96"/>
                  </a:lnTo>
                  <a:lnTo>
                    <a:pt x="374" y="121"/>
                  </a:lnTo>
                  <a:lnTo>
                    <a:pt x="424" y="121"/>
                  </a:lnTo>
                  <a:lnTo>
                    <a:pt x="461" y="132"/>
                  </a:lnTo>
                  <a:lnTo>
                    <a:pt x="499" y="133"/>
                  </a:lnTo>
                  <a:lnTo>
                    <a:pt x="548" y="133"/>
                  </a:lnTo>
                  <a:lnTo>
                    <a:pt x="599" y="134"/>
                  </a:lnTo>
                  <a:lnTo>
                    <a:pt x="655" y="136"/>
                  </a:lnTo>
                  <a:lnTo>
                    <a:pt x="738" y="142"/>
                  </a:lnTo>
                  <a:lnTo>
                    <a:pt x="761" y="136"/>
                  </a:lnTo>
                  <a:lnTo>
                    <a:pt x="803" y="136"/>
                  </a:lnTo>
                  <a:lnTo>
                    <a:pt x="846" y="140"/>
                  </a:lnTo>
                  <a:lnTo>
                    <a:pt x="879" y="133"/>
                  </a:lnTo>
                  <a:lnTo>
                    <a:pt x="922" y="138"/>
                  </a:lnTo>
                  <a:lnTo>
                    <a:pt x="953" y="138"/>
                  </a:lnTo>
                  <a:lnTo>
                    <a:pt x="1041" y="135"/>
                  </a:lnTo>
                  <a:lnTo>
                    <a:pt x="1077" y="137"/>
                  </a:lnTo>
                  <a:lnTo>
                    <a:pt x="1122" y="141"/>
                  </a:lnTo>
                  <a:lnTo>
                    <a:pt x="1160" y="160"/>
                  </a:lnTo>
                  <a:lnTo>
                    <a:pt x="1195" y="174"/>
                  </a:lnTo>
                  <a:lnTo>
                    <a:pt x="1251" y="175"/>
                  </a:lnTo>
                  <a:lnTo>
                    <a:pt x="1278" y="186"/>
                  </a:lnTo>
                  <a:lnTo>
                    <a:pt x="1308" y="191"/>
                  </a:lnTo>
                  <a:lnTo>
                    <a:pt x="1346" y="206"/>
                  </a:lnTo>
                  <a:lnTo>
                    <a:pt x="1390" y="213"/>
                  </a:lnTo>
                  <a:lnTo>
                    <a:pt x="1436" y="232"/>
                  </a:lnTo>
                  <a:lnTo>
                    <a:pt x="1339" y="255"/>
                  </a:lnTo>
                  <a:lnTo>
                    <a:pt x="1275" y="271"/>
                  </a:lnTo>
                  <a:lnTo>
                    <a:pt x="1222" y="270"/>
                  </a:lnTo>
                  <a:lnTo>
                    <a:pt x="1184" y="270"/>
                  </a:lnTo>
                  <a:lnTo>
                    <a:pt x="1151" y="268"/>
                  </a:lnTo>
                  <a:lnTo>
                    <a:pt x="1101" y="270"/>
                  </a:lnTo>
                  <a:lnTo>
                    <a:pt x="1054" y="270"/>
                  </a:lnTo>
                  <a:lnTo>
                    <a:pt x="999" y="267"/>
                  </a:lnTo>
                  <a:lnTo>
                    <a:pt x="959" y="264"/>
                  </a:lnTo>
                  <a:lnTo>
                    <a:pt x="908" y="267"/>
                  </a:lnTo>
                  <a:lnTo>
                    <a:pt x="819" y="264"/>
                  </a:lnTo>
                  <a:lnTo>
                    <a:pt x="770" y="266"/>
                  </a:lnTo>
                  <a:lnTo>
                    <a:pt x="733" y="262"/>
                  </a:lnTo>
                  <a:lnTo>
                    <a:pt x="690" y="262"/>
                  </a:lnTo>
                  <a:lnTo>
                    <a:pt x="646" y="267"/>
                  </a:lnTo>
                  <a:lnTo>
                    <a:pt x="602" y="261"/>
                  </a:lnTo>
                  <a:lnTo>
                    <a:pt x="577" y="263"/>
                  </a:lnTo>
                  <a:lnTo>
                    <a:pt x="528" y="260"/>
                  </a:lnTo>
                  <a:lnTo>
                    <a:pt x="498" y="270"/>
                  </a:lnTo>
                  <a:lnTo>
                    <a:pt x="453" y="264"/>
                  </a:lnTo>
                  <a:lnTo>
                    <a:pt x="365" y="252"/>
                  </a:lnTo>
                  <a:lnTo>
                    <a:pt x="328" y="251"/>
                  </a:lnTo>
                  <a:lnTo>
                    <a:pt x="278" y="250"/>
                  </a:lnTo>
                  <a:lnTo>
                    <a:pt x="259" y="250"/>
                  </a:lnTo>
                  <a:lnTo>
                    <a:pt x="228" y="234"/>
                  </a:lnTo>
                  <a:lnTo>
                    <a:pt x="187" y="220"/>
                  </a:lnTo>
                  <a:lnTo>
                    <a:pt x="148" y="204"/>
                  </a:lnTo>
                  <a:lnTo>
                    <a:pt x="126" y="191"/>
                  </a:lnTo>
                  <a:lnTo>
                    <a:pt x="87" y="174"/>
                  </a:lnTo>
                  <a:lnTo>
                    <a:pt x="49" y="162"/>
                  </a:lnTo>
                  <a:lnTo>
                    <a:pt x="12" y="149"/>
                  </a:lnTo>
                  <a:lnTo>
                    <a:pt x="0" y="115"/>
                  </a:lnTo>
                  <a:lnTo>
                    <a:pt x="1" y="80"/>
                  </a:lnTo>
                  <a:lnTo>
                    <a:pt x="1" y="46"/>
                  </a:lnTo>
                  <a:lnTo>
                    <a:pt x="2" y="0"/>
                  </a:lnTo>
                </a:path>
              </a:pathLst>
            </a:custGeom>
            <a:solidFill>
              <a:srgbClr val="676767"/>
            </a:solidFill>
            <a:ln w="9525" cap="rnd">
              <a:noFill/>
              <a:round/>
              <a:headEnd/>
              <a:tailEnd/>
            </a:ln>
          </p:spPr>
          <p:txBody>
            <a:bodyPr/>
            <a:lstStyle/>
            <a:p>
              <a:endParaRPr lang="id-ID"/>
            </a:p>
          </p:txBody>
        </p:sp>
        <p:sp>
          <p:nvSpPr>
            <p:cNvPr id="40997" name="Freeform 35"/>
            <p:cNvSpPr>
              <a:spLocks/>
            </p:cNvSpPr>
            <p:nvPr/>
          </p:nvSpPr>
          <p:spPr bwMode="auto">
            <a:xfrm>
              <a:off x="2079" y="4590"/>
              <a:ext cx="1157" cy="194"/>
            </a:xfrm>
            <a:custGeom>
              <a:avLst/>
              <a:gdLst>
                <a:gd name="T0" fmla="*/ 1 w 1157"/>
                <a:gd name="T1" fmla="*/ 62 h 194"/>
                <a:gd name="T2" fmla="*/ 22 w 1157"/>
                <a:gd name="T3" fmla="*/ 0 h 194"/>
                <a:gd name="T4" fmla="*/ 88 w 1157"/>
                <a:gd name="T5" fmla="*/ 12 h 194"/>
                <a:gd name="T6" fmla="*/ 152 w 1157"/>
                <a:gd name="T7" fmla="*/ 38 h 194"/>
                <a:gd name="T8" fmla="*/ 229 w 1157"/>
                <a:gd name="T9" fmla="*/ 50 h 194"/>
                <a:gd name="T10" fmla="*/ 305 w 1157"/>
                <a:gd name="T11" fmla="*/ 51 h 194"/>
                <a:gd name="T12" fmla="*/ 415 w 1157"/>
                <a:gd name="T13" fmla="*/ 46 h 194"/>
                <a:gd name="T14" fmla="*/ 490 w 1157"/>
                <a:gd name="T15" fmla="*/ 52 h 194"/>
                <a:gd name="T16" fmla="*/ 555 w 1157"/>
                <a:gd name="T17" fmla="*/ 52 h 194"/>
                <a:gd name="T18" fmla="*/ 620 w 1157"/>
                <a:gd name="T19" fmla="*/ 52 h 194"/>
                <a:gd name="T20" fmla="*/ 755 w 1157"/>
                <a:gd name="T21" fmla="*/ 49 h 194"/>
                <a:gd name="T22" fmla="*/ 805 w 1157"/>
                <a:gd name="T23" fmla="*/ 53 h 194"/>
                <a:gd name="T24" fmla="*/ 870 w 1157"/>
                <a:gd name="T25" fmla="*/ 53 h 194"/>
                <a:gd name="T26" fmla="*/ 935 w 1157"/>
                <a:gd name="T27" fmla="*/ 53 h 194"/>
                <a:gd name="T28" fmla="*/ 1000 w 1157"/>
                <a:gd name="T29" fmla="*/ 79 h 194"/>
                <a:gd name="T30" fmla="*/ 1066 w 1157"/>
                <a:gd name="T31" fmla="*/ 90 h 194"/>
                <a:gd name="T32" fmla="*/ 1156 w 1157"/>
                <a:gd name="T33" fmla="*/ 137 h 194"/>
                <a:gd name="T34" fmla="*/ 1066 w 1157"/>
                <a:gd name="T35" fmla="*/ 168 h 194"/>
                <a:gd name="T36" fmla="*/ 996 w 1157"/>
                <a:gd name="T37" fmla="*/ 174 h 194"/>
                <a:gd name="T38" fmla="*/ 937 w 1157"/>
                <a:gd name="T39" fmla="*/ 191 h 194"/>
                <a:gd name="T40" fmla="*/ 867 w 1157"/>
                <a:gd name="T41" fmla="*/ 192 h 194"/>
                <a:gd name="T42" fmla="*/ 811 w 1157"/>
                <a:gd name="T43" fmla="*/ 192 h 194"/>
                <a:gd name="T44" fmla="*/ 716 w 1157"/>
                <a:gd name="T45" fmla="*/ 185 h 194"/>
                <a:gd name="T46" fmla="*/ 647 w 1157"/>
                <a:gd name="T47" fmla="*/ 186 h 194"/>
                <a:gd name="T48" fmla="*/ 503 w 1157"/>
                <a:gd name="T49" fmla="*/ 193 h 194"/>
                <a:gd name="T50" fmla="*/ 440 w 1157"/>
                <a:gd name="T51" fmla="*/ 182 h 194"/>
                <a:gd name="T52" fmla="*/ 370 w 1157"/>
                <a:gd name="T53" fmla="*/ 179 h 194"/>
                <a:gd name="T54" fmla="*/ 305 w 1157"/>
                <a:gd name="T55" fmla="*/ 171 h 194"/>
                <a:gd name="T56" fmla="*/ 238 w 1157"/>
                <a:gd name="T57" fmla="*/ 170 h 194"/>
                <a:gd name="T58" fmla="*/ 120 w 1157"/>
                <a:gd name="T59" fmla="*/ 158 h 194"/>
                <a:gd name="T60" fmla="*/ 61 w 1157"/>
                <a:gd name="T61" fmla="*/ 137 h 194"/>
                <a:gd name="T62" fmla="*/ 0 w 1157"/>
                <a:gd name="T63" fmla="*/ 133 h 194"/>
                <a:gd name="T64" fmla="*/ 1 w 1157"/>
                <a:gd name="T65" fmla="*/ 62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7"/>
                <a:gd name="T100" fmla="*/ 0 h 194"/>
                <a:gd name="T101" fmla="*/ 1157 w 1157"/>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7" h="194">
                  <a:moveTo>
                    <a:pt x="1" y="62"/>
                  </a:moveTo>
                  <a:lnTo>
                    <a:pt x="1" y="62"/>
                  </a:lnTo>
                  <a:lnTo>
                    <a:pt x="1" y="12"/>
                  </a:lnTo>
                  <a:lnTo>
                    <a:pt x="22" y="0"/>
                  </a:lnTo>
                  <a:lnTo>
                    <a:pt x="55" y="12"/>
                  </a:lnTo>
                  <a:lnTo>
                    <a:pt x="88" y="12"/>
                  </a:lnTo>
                  <a:lnTo>
                    <a:pt x="120" y="24"/>
                  </a:lnTo>
                  <a:lnTo>
                    <a:pt x="152" y="38"/>
                  </a:lnTo>
                  <a:lnTo>
                    <a:pt x="196" y="38"/>
                  </a:lnTo>
                  <a:lnTo>
                    <a:pt x="229" y="50"/>
                  </a:lnTo>
                  <a:lnTo>
                    <a:pt x="262" y="50"/>
                  </a:lnTo>
                  <a:lnTo>
                    <a:pt x="305" y="51"/>
                  </a:lnTo>
                  <a:lnTo>
                    <a:pt x="354" y="44"/>
                  </a:lnTo>
                  <a:lnTo>
                    <a:pt x="415" y="46"/>
                  </a:lnTo>
                  <a:lnTo>
                    <a:pt x="480" y="53"/>
                  </a:lnTo>
                  <a:lnTo>
                    <a:pt x="490" y="52"/>
                  </a:lnTo>
                  <a:lnTo>
                    <a:pt x="523" y="52"/>
                  </a:lnTo>
                  <a:lnTo>
                    <a:pt x="555" y="52"/>
                  </a:lnTo>
                  <a:lnTo>
                    <a:pt x="595" y="52"/>
                  </a:lnTo>
                  <a:lnTo>
                    <a:pt x="620" y="52"/>
                  </a:lnTo>
                  <a:lnTo>
                    <a:pt x="682" y="43"/>
                  </a:lnTo>
                  <a:lnTo>
                    <a:pt x="755" y="49"/>
                  </a:lnTo>
                  <a:lnTo>
                    <a:pt x="772" y="53"/>
                  </a:lnTo>
                  <a:lnTo>
                    <a:pt x="805" y="53"/>
                  </a:lnTo>
                  <a:lnTo>
                    <a:pt x="838" y="53"/>
                  </a:lnTo>
                  <a:lnTo>
                    <a:pt x="870" y="53"/>
                  </a:lnTo>
                  <a:lnTo>
                    <a:pt x="902" y="53"/>
                  </a:lnTo>
                  <a:lnTo>
                    <a:pt x="935" y="53"/>
                  </a:lnTo>
                  <a:lnTo>
                    <a:pt x="966" y="67"/>
                  </a:lnTo>
                  <a:lnTo>
                    <a:pt x="1000" y="79"/>
                  </a:lnTo>
                  <a:lnTo>
                    <a:pt x="1033" y="90"/>
                  </a:lnTo>
                  <a:lnTo>
                    <a:pt x="1066" y="90"/>
                  </a:lnTo>
                  <a:lnTo>
                    <a:pt x="1096" y="102"/>
                  </a:lnTo>
                  <a:lnTo>
                    <a:pt x="1156" y="137"/>
                  </a:lnTo>
                  <a:lnTo>
                    <a:pt x="1103" y="157"/>
                  </a:lnTo>
                  <a:lnTo>
                    <a:pt x="1066" y="168"/>
                  </a:lnTo>
                  <a:lnTo>
                    <a:pt x="1030" y="177"/>
                  </a:lnTo>
                  <a:lnTo>
                    <a:pt x="996" y="174"/>
                  </a:lnTo>
                  <a:lnTo>
                    <a:pt x="963" y="180"/>
                  </a:lnTo>
                  <a:lnTo>
                    <a:pt x="937" y="191"/>
                  </a:lnTo>
                  <a:lnTo>
                    <a:pt x="901" y="193"/>
                  </a:lnTo>
                  <a:lnTo>
                    <a:pt x="867" y="192"/>
                  </a:lnTo>
                  <a:lnTo>
                    <a:pt x="838" y="191"/>
                  </a:lnTo>
                  <a:lnTo>
                    <a:pt x="811" y="192"/>
                  </a:lnTo>
                  <a:lnTo>
                    <a:pt x="758" y="186"/>
                  </a:lnTo>
                  <a:lnTo>
                    <a:pt x="716" y="185"/>
                  </a:lnTo>
                  <a:lnTo>
                    <a:pt x="687" y="191"/>
                  </a:lnTo>
                  <a:lnTo>
                    <a:pt x="647" y="186"/>
                  </a:lnTo>
                  <a:lnTo>
                    <a:pt x="568" y="187"/>
                  </a:lnTo>
                  <a:lnTo>
                    <a:pt x="503" y="193"/>
                  </a:lnTo>
                  <a:lnTo>
                    <a:pt x="478" y="191"/>
                  </a:lnTo>
                  <a:lnTo>
                    <a:pt x="440" y="182"/>
                  </a:lnTo>
                  <a:lnTo>
                    <a:pt x="396" y="183"/>
                  </a:lnTo>
                  <a:lnTo>
                    <a:pt x="370" y="179"/>
                  </a:lnTo>
                  <a:lnTo>
                    <a:pt x="336" y="171"/>
                  </a:lnTo>
                  <a:lnTo>
                    <a:pt x="305" y="171"/>
                  </a:lnTo>
                  <a:lnTo>
                    <a:pt x="271" y="170"/>
                  </a:lnTo>
                  <a:lnTo>
                    <a:pt x="238" y="170"/>
                  </a:lnTo>
                  <a:lnTo>
                    <a:pt x="163" y="170"/>
                  </a:lnTo>
                  <a:lnTo>
                    <a:pt x="120" y="158"/>
                  </a:lnTo>
                  <a:lnTo>
                    <a:pt x="89" y="136"/>
                  </a:lnTo>
                  <a:lnTo>
                    <a:pt x="61" y="137"/>
                  </a:lnTo>
                  <a:lnTo>
                    <a:pt x="30" y="135"/>
                  </a:lnTo>
                  <a:lnTo>
                    <a:pt x="0" y="133"/>
                  </a:lnTo>
                  <a:lnTo>
                    <a:pt x="0" y="109"/>
                  </a:lnTo>
                  <a:lnTo>
                    <a:pt x="1" y="62"/>
                  </a:lnTo>
                </a:path>
              </a:pathLst>
            </a:custGeom>
            <a:solidFill>
              <a:srgbClr val="676767"/>
            </a:solidFill>
            <a:ln w="9525" cap="rnd">
              <a:noFill/>
              <a:round/>
              <a:headEnd/>
              <a:tailEnd/>
            </a:ln>
          </p:spPr>
          <p:txBody>
            <a:bodyPr/>
            <a:lstStyle/>
            <a:p>
              <a:endParaRPr lang="id-ID"/>
            </a:p>
          </p:txBody>
        </p:sp>
        <p:sp>
          <p:nvSpPr>
            <p:cNvPr id="40998" name="Rectangle 36"/>
            <p:cNvSpPr>
              <a:spLocks noChangeArrowheads="1"/>
            </p:cNvSpPr>
            <p:nvPr/>
          </p:nvSpPr>
          <p:spPr bwMode="auto">
            <a:xfrm rot="21540000">
              <a:off x="2584" y="4424"/>
              <a:ext cx="607"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chemeClr val="bg1"/>
                  </a:solidFill>
                </a:rPr>
                <a:t>Rencana tidak dipahami</a:t>
              </a:r>
            </a:p>
          </p:txBody>
        </p:sp>
        <p:sp>
          <p:nvSpPr>
            <p:cNvPr id="40999" name="Rectangle 37"/>
            <p:cNvSpPr>
              <a:spLocks noChangeArrowheads="1"/>
            </p:cNvSpPr>
            <p:nvPr/>
          </p:nvSpPr>
          <p:spPr bwMode="auto">
            <a:xfrm>
              <a:off x="772" y="4389"/>
              <a:ext cx="1058" cy="144"/>
            </a:xfrm>
            <a:prstGeom prst="rect">
              <a:avLst/>
            </a:prstGeom>
            <a:noFill/>
            <a:ln w="9525">
              <a:noFill/>
              <a:miter lim="800000"/>
              <a:headEnd/>
              <a:tailEnd/>
            </a:ln>
          </p:spPr>
          <p:txBody>
            <a:bodyPr wrap="none" anchor="ctr"/>
            <a:lstStyle/>
            <a:p>
              <a:endParaRPr lang="id-ID" sz="800"/>
            </a:p>
          </p:txBody>
        </p:sp>
        <p:sp>
          <p:nvSpPr>
            <p:cNvPr id="41000" name="Rectangle 38"/>
            <p:cNvSpPr>
              <a:spLocks noChangeArrowheads="1"/>
            </p:cNvSpPr>
            <p:nvPr/>
          </p:nvSpPr>
          <p:spPr bwMode="auto">
            <a:xfrm>
              <a:off x="663" y="4405"/>
              <a:ext cx="856"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chemeClr val="bg1"/>
                  </a:solidFill>
                </a:rPr>
                <a:t>Tidak memadai rencana pelatihan</a:t>
              </a:r>
            </a:p>
          </p:txBody>
        </p:sp>
        <p:sp>
          <p:nvSpPr>
            <p:cNvPr id="41001" name="Rectangle 39"/>
            <p:cNvSpPr>
              <a:spLocks noChangeArrowheads="1"/>
            </p:cNvSpPr>
            <p:nvPr/>
          </p:nvSpPr>
          <p:spPr bwMode="auto">
            <a:xfrm>
              <a:off x="773" y="4629"/>
              <a:ext cx="1054" cy="144"/>
            </a:xfrm>
            <a:prstGeom prst="rect">
              <a:avLst/>
            </a:prstGeom>
            <a:noFill/>
            <a:ln w="9525">
              <a:noFill/>
              <a:miter lim="800000"/>
              <a:headEnd/>
              <a:tailEnd/>
            </a:ln>
          </p:spPr>
          <p:txBody>
            <a:bodyPr wrap="none" anchor="ctr"/>
            <a:lstStyle/>
            <a:p>
              <a:endParaRPr lang="id-ID" sz="800"/>
            </a:p>
          </p:txBody>
        </p:sp>
        <p:sp>
          <p:nvSpPr>
            <p:cNvPr id="41002" name="Rectangle 40"/>
            <p:cNvSpPr>
              <a:spLocks noChangeArrowheads="1"/>
            </p:cNvSpPr>
            <p:nvPr/>
          </p:nvSpPr>
          <p:spPr bwMode="auto">
            <a:xfrm>
              <a:off x="709" y="4651"/>
              <a:ext cx="793"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chemeClr val="bg1"/>
                  </a:solidFill>
                </a:rPr>
                <a:t>Tidak ada kebijakan yang tepat</a:t>
              </a:r>
            </a:p>
          </p:txBody>
        </p:sp>
        <p:sp>
          <p:nvSpPr>
            <p:cNvPr id="41003" name="Rectangle 41"/>
            <p:cNvSpPr>
              <a:spLocks noChangeArrowheads="1"/>
            </p:cNvSpPr>
            <p:nvPr/>
          </p:nvSpPr>
          <p:spPr bwMode="auto">
            <a:xfrm>
              <a:off x="2193" y="4649"/>
              <a:ext cx="730"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chemeClr val="bg1"/>
                  </a:solidFill>
                </a:rPr>
                <a:t>Tidak ada kebijakan inspeksi</a:t>
              </a:r>
            </a:p>
          </p:txBody>
        </p:sp>
        <p:sp>
          <p:nvSpPr>
            <p:cNvPr id="41004" name="Rectangle 42"/>
            <p:cNvSpPr>
              <a:spLocks noChangeArrowheads="1"/>
            </p:cNvSpPr>
            <p:nvPr/>
          </p:nvSpPr>
          <p:spPr bwMode="auto">
            <a:xfrm>
              <a:off x="751" y="3888"/>
              <a:ext cx="1091" cy="144"/>
            </a:xfrm>
            <a:prstGeom prst="rect">
              <a:avLst/>
            </a:prstGeom>
            <a:noFill/>
            <a:ln w="9525">
              <a:noFill/>
              <a:miter lim="800000"/>
              <a:headEnd/>
              <a:tailEnd/>
            </a:ln>
          </p:spPr>
          <p:txBody>
            <a:bodyPr wrap="none" anchor="ctr"/>
            <a:lstStyle/>
            <a:p>
              <a:endParaRPr lang="id-ID" sz="800"/>
            </a:p>
          </p:txBody>
        </p:sp>
        <p:sp>
          <p:nvSpPr>
            <p:cNvPr id="41005" name="Rectangle 43"/>
            <p:cNvSpPr>
              <a:spLocks noChangeArrowheads="1"/>
            </p:cNvSpPr>
            <p:nvPr/>
          </p:nvSpPr>
          <p:spPr bwMode="auto">
            <a:xfrm>
              <a:off x="704" y="3910"/>
              <a:ext cx="579"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chemeClr val="bg1"/>
                  </a:solidFill>
                </a:rPr>
                <a:t>Tidak disiplin prosedur</a:t>
              </a:r>
            </a:p>
          </p:txBody>
        </p:sp>
        <p:sp>
          <p:nvSpPr>
            <p:cNvPr id="41006" name="Rectangle 44"/>
            <p:cNvSpPr>
              <a:spLocks noChangeArrowheads="1"/>
            </p:cNvSpPr>
            <p:nvPr/>
          </p:nvSpPr>
          <p:spPr bwMode="auto">
            <a:xfrm>
              <a:off x="2254" y="4171"/>
              <a:ext cx="570"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chemeClr val="bg1"/>
                  </a:solidFill>
                </a:rPr>
                <a:t>Prosedur Kadaluwarsa</a:t>
              </a:r>
            </a:p>
          </p:txBody>
        </p:sp>
        <p:sp>
          <p:nvSpPr>
            <p:cNvPr id="41007" name="Rectangle 45"/>
            <p:cNvSpPr>
              <a:spLocks noChangeArrowheads="1"/>
            </p:cNvSpPr>
            <p:nvPr/>
          </p:nvSpPr>
          <p:spPr bwMode="auto">
            <a:xfrm>
              <a:off x="753" y="4131"/>
              <a:ext cx="1004" cy="144"/>
            </a:xfrm>
            <a:prstGeom prst="rect">
              <a:avLst/>
            </a:prstGeom>
            <a:noFill/>
            <a:ln w="9525">
              <a:noFill/>
              <a:miter lim="800000"/>
              <a:headEnd/>
              <a:tailEnd/>
            </a:ln>
          </p:spPr>
          <p:txBody>
            <a:bodyPr wrap="none" anchor="ctr"/>
            <a:lstStyle/>
            <a:p>
              <a:endParaRPr lang="id-ID" sz="800"/>
            </a:p>
          </p:txBody>
        </p:sp>
        <p:sp>
          <p:nvSpPr>
            <p:cNvPr id="41008" name="Rectangle 46"/>
            <p:cNvSpPr>
              <a:spLocks noChangeArrowheads="1"/>
            </p:cNvSpPr>
            <p:nvPr/>
          </p:nvSpPr>
          <p:spPr bwMode="auto">
            <a:xfrm>
              <a:off x="807" y="4153"/>
              <a:ext cx="735"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chemeClr val="bg1"/>
                  </a:solidFill>
                </a:rPr>
                <a:t>NoTidak ada orientasi proses</a:t>
              </a:r>
            </a:p>
          </p:txBody>
        </p:sp>
        <p:sp>
          <p:nvSpPr>
            <p:cNvPr id="41009" name="Freeform 47"/>
            <p:cNvSpPr>
              <a:spLocks/>
            </p:cNvSpPr>
            <p:nvPr/>
          </p:nvSpPr>
          <p:spPr bwMode="auto">
            <a:xfrm>
              <a:off x="2495" y="2988"/>
              <a:ext cx="852" cy="385"/>
            </a:xfrm>
            <a:custGeom>
              <a:avLst/>
              <a:gdLst>
                <a:gd name="T0" fmla="*/ 89 w 852"/>
                <a:gd name="T1" fmla="*/ 242 h 384"/>
                <a:gd name="T2" fmla="*/ 179 w 852"/>
                <a:gd name="T3" fmla="*/ 291 h 384"/>
                <a:gd name="T4" fmla="*/ 179 w 852"/>
                <a:gd name="T5" fmla="*/ 242 h 384"/>
                <a:gd name="T6" fmla="*/ 358 w 852"/>
                <a:gd name="T7" fmla="*/ 338 h 384"/>
                <a:gd name="T8" fmla="*/ 358 w 852"/>
                <a:gd name="T9" fmla="*/ 291 h 384"/>
                <a:gd name="T10" fmla="*/ 582 w 852"/>
                <a:gd name="T11" fmla="*/ 386 h 384"/>
                <a:gd name="T12" fmla="*/ 582 w 852"/>
                <a:gd name="T13" fmla="*/ 338 h 384"/>
                <a:gd name="T14" fmla="*/ 851 w 852"/>
                <a:gd name="T15" fmla="*/ 338 h 384"/>
                <a:gd name="T16" fmla="*/ 627 w 852"/>
                <a:gd name="T17" fmla="*/ 144 h 384"/>
                <a:gd name="T18" fmla="*/ 672 w 852"/>
                <a:gd name="T19" fmla="*/ 96 h 384"/>
                <a:gd name="T20" fmla="*/ 403 w 852"/>
                <a:gd name="T21" fmla="*/ 96 h 384"/>
                <a:gd name="T22" fmla="*/ 447 w 852"/>
                <a:gd name="T23" fmla="*/ 48 h 384"/>
                <a:gd name="T24" fmla="*/ 223 w 852"/>
                <a:gd name="T25" fmla="*/ 48 h 384"/>
                <a:gd name="T26" fmla="*/ 223 w 852"/>
                <a:gd name="T27" fmla="*/ 0 h 384"/>
                <a:gd name="T28" fmla="*/ 89 w 852"/>
                <a:gd name="T29" fmla="*/ 48 h 384"/>
                <a:gd name="T30" fmla="*/ 0 w 852"/>
                <a:gd name="T31" fmla="*/ 144 h 384"/>
                <a:gd name="T32" fmla="*/ 89 w 852"/>
                <a:gd name="T33" fmla="*/ 242 h 3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52"/>
                <a:gd name="T52" fmla="*/ 0 h 384"/>
                <a:gd name="T53" fmla="*/ 852 w 852"/>
                <a:gd name="T54" fmla="*/ 384 h 38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52" h="384">
                  <a:moveTo>
                    <a:pt x="89" y="239"/>
                  </a:moveTo>
                  <a:lnTo>
                    <a:pt x="179" y="288"/>
                  </a:lnTo>
                  <a:lnTo>
                    <a:pt x="179" y="239"/>
                  </a:lnTo>
                  <a:lnTo>
                    <a:pt x="358" y="335"/>
                  </a:lnTo>
                  <a:lnTo>
                    <a:pt x="358" y="288"/>
                  </a:lnTo>
                  <a:lnTo>
                    <a:pt x="582" y="383"/>
                  </a:lnTo>
                  <a:lnTo>
                    <a:pt x="582" y="335"/>
                  </a:lnTo>
                  <a:lnTo>
                    <a:pt x="851" y="335"/>
                  </a:lnTo>
                  <a:lnTo>
                    <a:pt x="627" y="144"/>
                  </a:lnTo>
                  <a:lnTo>
                    <a:pt x="672" y="96"/>
                  </a:lnTo>
                  <a:lnTo>
                    <a:pt x="403" y="96"/>
                  </a:lnTo>
                  <a:lnTo>
                    <a:pt x="447" y="48"/>
                  </a:lnTo>
                  <a:lnTo>
                    <a:pt x="223" y="48"/>
                  </a:lnTo>
                  <a:lnTo>
                    <a:pt x="223" y="0"/>
                  </a:lnTo>
                  <a:lnTo>
                    <a:pt x="89" y="48"/>
                  </a:lnTo>
                  <a:lnTo>
                    <a:pt x="0" y="144"/>
                  </a:lnTo>
                  <a:lnTo>
                    <a:pt x="89" y="239"/>
                  </a:lnTo>
                </a:path>
              </a:pathLst>
            </a:custGeom>
            <a:solidFill>
              <a:srgbClr val="919191"/>
            </a:solidFill>
            <a:ln w="9525" cap="rnd">
              <a:noFill/>
              <a:round/>
              <a:headEnd/>
              <a:tailEnd/>
            </a:ln>
          </p:spPr>
          <p:txBody>
            <a:bodyPr/>
            <a:lstStyle/>
            <a:p>
              <a:endParaRPr lang="id-ID"/>
            </a:p>
          </p:txBody>
        </p:sp>
        <p:grpSp>
          <p:nvGrpSpPr>
            <p:cNvPr id="41010" name="Group 50"/>
            <p:cNvGrpSpPr>
              <a:grpSpLocks/>
            </p:cNvGrpSpPr>
            <p:nvPr/>
          </p:nvGrpSpPr>
          <p:grpSpPr bwMode="auto">
            <a:xfrm>
              <a:off x="2202" y="3161"/>
              <a:ext cx="997" cy="393"/>
              <a:chOff x="2184" y="3130"/>
              <a:chExt cx="997" cy="393"/>
            </a:xfrm>
          </p:grpSpPr>
          <p:sp>
            <p:nvSpPr>
              <p:cNvPr id="41085" name="Freeform 48"/>
              <p:cNvSpPr>
                <a:spLocks/>
              </p:cNvSpPr>
              <p:nvPr/>
            </p:nvSpPr>
            <p:spPr bwMode="auto">
              <a:xfrm>
                <a:off x="2184" y="3130"/>
                <a:ext cx="997" cy="393"/>
              </a:xfrm>
              <a:custGeom>
                <a:avLst/>
                <a:gdLst>
                  <a:gd name="T0" fmla="*/ 90 w 997"/>
                  <a:gd name="T1" fmla="*/ 240 h 393"/>
                  <a:gd name="T2" fmla="*/ 163 w 997"/>
                  <a:gd name="T3" fmla="*/ 266 h 393"/>
                  <a:gd name="T4" fmla="*/ 185 w 997"/>
                  <a:gd name="T5" fmla="*/ 284 h 393"/>
                  <a:gd name="T6" fmla="*/ 191 w 997"/>
                  <a:gd name="T7" fmla="*/ 317 h 393"/>
                  <a:gd name="T8" fmla="*/ 219 w 997"/>
                  <a:gd name="T9" fmla="*/ 251 h 393"/>
                  <a:gd name="T10" fmla="*/ 356 w 997"/>
                  <a:gd name="T11" fmla="*/ 339 h 393"/>
                  <a:gd name="T12" fmla="*/ 376 w 997"/>
                  <a:gd name="T13" fmla="*/ 246 h 393"/>
                  <a:gd name="T14" fmla="*/ 599 w 997"/>
                  <a:gd name="T15" fmla="*/ 392 h 393"/>
                  <a:gd name="T16" fmla="*/ 596 w 997"/>
                  <a:gd name="T17" fmla="*/ 315 h 393"/>
                  <a:gd name="T18" fmla="*/ 996 w 997"/>
                  <a:gd name="T19" fmla="*/ 276 h 393"/>
                  <a:gd name="T20" fmla="*/ 697 w 997"/>
                  <a:gd name="T21" fmla="*/ 118 h 393"/>
                  <a:gd name="T22" fmla="*/ 686 w 997"/>
                  <a:gd name="T23" fmla="*/ 54 h 393"/>
                  <a:gd name="T24" fmla="*/ 442 w 997"/>
                  <a:gd name="T25" fmla="*/ 87 h 393"/>
                  <a:gd name="T26" fmla="*/ 498 w 997"/>
                  <a:gd name="T27" fmla="*/ 0 h 393"/>
                  <a:gd name="T28" fmla="*/ 225 w 997"/>
                  <a:gd name="T29" fmla="*/ 49 h 393"/>
                  <a:gd name="T30" fmla="*/ 225 w 997"/>
                  <a:gd name="T31" fmla="*/ 0 h 393"/>
                  <a:gd name="T32" fmla="*/ 90 w 997"/>
                  <a:gd name="T33" fmla="*/ 49 h 393"/>
                  <a:gd name="T34" fmla="*/ 0 w 997"/>
                  <a:gd name="T35" fmla="*/ 144 h 393"/>
                  <a:gd name="T36" fmla="*/ 90 w 997"/>
                  <a:gd name="T37" fmla="*/ 240 h 3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7"/>
                  <a:gd name="T58" fmla="*/ 0 h 393"/>
                  <a:gd name="T59" fmla="*/ 997 w 997"/>
                  <a:gd name="T60" fmla="*/ 393 h 3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7" h="393">
                    <a:moveTo>
                      <a:pt x="90" y="240"/>
                    </a:moveTo>
                    <a:lnTo>
                      <a:pt x="163" y="266"/>
                    </a:lnTo>
                    <a:lnTo>
                      <a:pt x="185" y="284"/>
                    </a:lnTo>
                    <a:lnTo>
                      <a:pt x="191" y="317"/>
                    </a:lnTo>
                    <a:lnTo>
                      <a:pt x="219" y="251"/>
                    </a:lnTo>
                    <a:lnTo>
                      <a:pt x="356" y="339"/>
                    </a:lnTo>
                    <a:lnTo>
                      <a:pt x="376" y="246"/>
                    </a:lnTo>
                    <a:lnTo>
                      <a:pt x="599" y="392"/>
                    </a:lnTo>
                    <a:lnTo>
                      <a:pt x="596" y="315"/>
                    </a:lnTo>
                    <a:lnTo>
                      <a:pt x="996" y="276"/>
                    </a:lnTo>
                    <a:lnTo>
                      <a:pt x="697" y="118"/>
                    </a:lnTo>
                    <a:lnTo>
                      <a:pt x="686" y="54"/>
                    </a:lnTo>
                    <a:lnTo>
                      <a:pt x="442" y="87"/>
                    </a:lnTo>
                    <a:lnTo>
                      <a:pt x="498" y="0"/>
                    </a:lnTo>
                    <a:lnTo>
                      <a:pt x="225" y="49"/>
                    </a:lnTo>
                    <a:lnTo>
                      <a:pt x="225" y="0"/>
                    </a:lnTo>
                    <a:lnTo>
                      <a:pt x="90" y="49"/>
                    </a:lnTo>
                    <a:lnTo>
                      <a:pt x="0" y="144"/>
                    </a:lnTo>
                    <a:lnTo>
                      <a:pt x="90" y="240"/>
                    </a:lnTo>
                  </a:path>
                </a:pathLst>
              </a:custGeom>
              <a:solidFill>
                <a:srgbClr val="E9E9E9"/>
              </a:solidFill>
              <a:ln w="9525" cap="rnd">
                <a:noFill/>
                <a:round/>
                <a:headEnd/>
                <a:tailEnd/>
              </a:ln>
            </p:spPr>
            <p:txBody>
              <a:bodyPr/>
              <a:lstStyle/>
              <a:p>
                <a:endParaRPr lang="id-ID"/>
              </a:p>
            </p:txBody>
          </p:sp>
          <p:sp>
            <p:nvSpPr>
              <p:cNvPr id="41086" name="Freeform 49"/>
              <p:cNvSpPr>
                <a:spLocks/>
              </p:cNvSpPr>
              <p:nvPr/>
            </p:nvSpPr>
            <p:spPr bwMode="auto">
              <a:xfrm>
                <a:off x="2184" y="3130"/>
                <a:ext cx="997" cy="393"/>
              </a:xfrm>
              <a:custGeom>
                <a:avLst/>
                <a:gdLst>
                  <a:gd name="T0" fmla="*/ 90 w 997"/>
                  <a:gd name="T1" fmla="*/ 240 h 393"/>
                  <a:gd name="T2" fmla="*/ 163 w 997"/>
                  <a:gd name="T3" fmla="*/ 266 h 393"/>
                  <a:gd name="T4" fmla="*/ 185 w 997"/>
                  <a:gd name="T5" fmla="*/ 284 h 393"/>
                  <a:gd name="T6" fmla="*/ 191 w 997"/>
                  <a:gd name="T7" fmla="*/ 317 h 393"/>
                  <a:gd name="T8" fmla="*/ 219 w 997"/>
                  <a:gd name="T9" fmla="*/ 251 h 393"/>
                  <a:gd name="T10" fmla="*/ 356 w 997"/>
                  <a:gd name="T11" fmla="*/ 339 h 393"/>
                  <a:gd name="T12" fmla="*/ 376 w 997"/>
                  <a:gd name="T13" fmla="*/ 246 h 393"/>
                  <a:gd name="T14" fmla="*/ 599 w 997"/>
                  <a:gd name="T15" fmla="*/ 392 h 393"/>
                  <a:gd name="T16" fmla="*/ 596 w 997"/>
                  <a:gd name="T17" fmla="*/ 315 h 393"/>
                  <a:gd name="T18" fmla="*/ 996 w 997"/>
                  <a:gd name="T19" fmla="*/ 276 h 393"/>
                  <a:gd name="T20" fmla="*/ 697 w 997"/>
                  <a:gd name="T21" fmla="*/ 118 h 393"/>
                  <a:gd name="T22" fmla="*/ 686 w 997"/>
                  <a:gd name="T23" fmla="*/ 54 h 393"/>
                  <a:gd name="T24" fmla="*/ 442 w 997"/>
                  <a:gd name="T25" fmla="*/ 87 h 393"/>
                  <a:gd name="T26" fmla="*/ 498 w 997"/>
                  <a:gd name="T27" fmla="*/ 0 h 393"/>
                  <a:gd name="T28" fmla="*/ 225 w 997"/>
                  <a:gd name="T29" fmla="*/ 49 h 393"/>
                  <a:gd name="T30" fmla="*/ 225 w 997"/>
                  <a:gd name="T31" fmla="*/ 0 h 393"/>
                  <a:gd name="T32" fmla="*/ 90 w 997"/>
                  <a:gd name="T33" fmla="*/ 49 h 393"/>
                  <a:gd name="T34" fmla="*/ 0 w 997"/>
                  <a:gd name="T35" fmla="*/ 144 h 393"/>
                  <a:gd name="T36" fmla="*/ 90 w 997"/>
                  <a:gd name="T37" fmla="*/ 240 h 3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7"/>
                  <a:gd name="T58" fmla="*/ 0 h 393"/>
                  <a:gd name="T59" fmla="*/ 997 w 997"/>
                  <a:gd name="T60" fmla="*/ 393 h 3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7" h="393">
                    <a:moveTo>
                      <a:pt x="90" y="240"/>
                    </a:moveTo>
                    <a:lnTo>
                      <a:pt x="163" y="266"/>
                    </a:lnTo>
                    <a:lnTo>
                      <a:pt x="185" y="284"/>
                    </a:lnTo>
                    <a:lnTo>
                      <a:pt x="191" y="317"/>
                    </a:lnTo>
                    <a:lnTo>
                      <a:pt x="219" y="251"/>
                    </a:lnTo>
                    <a:lnTo>
                      <a:pt x="356" y="339"/>
                    </a:lnTo>
                    <a:lnTo>
                      <a:pt x="376" y="246"/>
                    </a:lnTo>
                    <a:lnTo>
                      <a:pt x="599" y="392"/>
                    </a:lnTo>
                    <a:lnTo>
                      <a:pt x="596" y="315"/>
                    </a:lnTo>
                    <a:lnTo>
                      <a:pt x="996" y="276"/>
                    </a:lnTo>
                    <a:lnTo>
                      <a:pt x="697" y="118"/>
                    </a:lnTo>
                    <a:lnTo>
                      <a:pt x="686" y="54"/>
                    </a:lnTo>
                    <a:lnTo>
                      <a:pt x="442" y="87"/>
                    </a:lnTo>
                    <a:lnTo>
                      <a:pt x="498" y="0"/>
                    </a:lnTo>
                    <a:lnTo>
                      <a:pt x="225" y="49"/>
                    </a:lnTo>
                    <a:lnTo>
                      <a:pt x="225" y="0"/>
                    </a:lnTo>
                    <a:lnTo>
                      <a:pt x="90" y="49"/>
                    </a:lnTo>
                    <a:lnTo>
                      <a:pt x="0" y="144"/>
                    </a:lnTo>
                    <a:lnTo>
                      <a:pt x="90" y="240"/>
                    </a:lnTo>
                  </a:path>
                </a:pathLst>
              </a:custGeom>
              <a:noFill/>
              <a:ln w="12700" cap="rnd">
                <a:solidFill>
                  <a:srgbClr val="000000"/>
                </a:solidFill>
                <a:round/>
                <a:headEnd type="none" w="sm" len="sm"/>
                <a:tailEnd type="none" w="sm" len="sm"/>
              </a:ln>
            </p:spPr>
            <p:txBody>
              <a:bodyPr/>
              <a:lstStyle/>
              <a:p>
                <a:endParaRPr lang="id-ID"/>
              </a:p>
            </p:txBody>
          </p:sp>
        </p:grpSp>
        <p:grpSp>
          <p:nvGrpSpPr>
            <p:cNvPr id="41011" name="Group 53"/>
            <p:cNvGrpSpPr>
              <a:grpSpLocks/>
            </p:cNvGrpSpPr>
            <p:nvPr/>
          </p:nvGrpSpPr>
          <p:grpSpPr bwMode="auto">
            <a:xfrm>
              <a:off x="929" y="980"/>
              <a:ext cx="945" cy="801"/>
              <a:chOff x="911" y="950"/>
              <a:chExt cx="945" cy="801"/>
            </a:xfrm>
          </p:grpSpPr>
          <p:sp>
            <p:nvSpPr>
              <p:cNvPr id="41083" name="Freeform 51"/>
              <p:cNvSpPr>
                <a:spLocks/>
              </p:cNvSpPr>
              <p:nvPr/>
            </p:nvSpPr>
            <p:spPr bwMode="auto">
              <a:xfrm>
                <a:off x="911" y="950"/>
                <a:ext cx="945" cy="801"/>
              </a:xfrm>
              <a:custGeom>
                <a:avLst/>
                <a:gdLst>
                  <a:gd name="T0" fmla="*/ 927 w 945"/>
                  <a:gd name="T1" fmla="*/ 659 h 801"/>
                  <a:gd name="T2" fmla="*/ 935 w 945"/>
                  <a:gd name="T3" fmla="*/ 433 h 801"/>
                  <a:gd name="T4" fmla="*/ 821 w 945"/>
                  <a:gd name="T5" fmla="*/ 525 h 801"/>
                  <a:gd name="T6" fmla="*/ 750 w 945"/>
                  <a:gd name="T7" fmla="*/ 445 h 801"/>
                  <a:gd name="T8" fmla="*/ 648 w 945"/>
                  <a:gd name="T9" fmla="*/ 155 h 801"/>
                  <a:gd name="T10" fmla="*/ 568 w 945"/>
                  <a:gd name="T11" fmla="*/ 263 h 801"/>
                  <a:gd name="T12" fmla="*/ 406 w 945"/>
                  <a:gd name="T13" fmla="*/ 4 h 801"/>
                  <a:gd name="T14" fmla="*/ 345 w 945"/>
                  <a:gd name="T15" fmla="*/ 164 h 801"/>
                  <a:gd name="T16" fmla="*/ 149 w 945"/>
                  <a:gd name="T17" fmla="*/ 0 h 801"/>
                  <a:gd name="T18" fmla="*/ 139 w 945"/>
                  <a:gd name="T19" fmla="*/ 252 h 801"/>
                  <a:gd name="T20" fmla="*/ 0 w 945"/>
                  <a:gd name="T21" fmla="*/ 252 h 801"/>
                  <a:gd name="T22" fmla="*/ 396 w 945"/>
                  <a:gd name="T23" fmla="*/ 471 h 801"/>
                  <a:gd name="T24" fmla="*/ 303 w 945"/>
                  <a:gd name="T25" fmla="*/ 523 h 801"/>
                  <a:gd name="T26" fmla="*/ 564 w 945"/>
                  <a:gd name="T27" fmla="*/ 595 h 801"/>
                  <a:gd name="T28" fmla="*/ 553 w 945"/>
                  <a:gd name="T29" fmla="*/ 698 h 801"/>
                  <a:gd name="T30" fmla="*/ 720 w 945"/>
                  <a:gd name="T31" fmla="*/ 711 h 801"/>
                  <a:gd name="T32" fmla="*/ 752 w 945"/>
                  <a:gd name="T33" fmla="*/ 800 h 801"/>
                  <a:gd name="T34" fmla="*/ 916 w 945"/>
                  <a:gd name="T35" fmla="*/ 773 h 801"/>
                  <a:gd name="T36" fmla="*/ 944 w 945"/>
                  <a:gd name="T37" fmla="*/ 709 h 801"/>
                  <a:gd name="T38" fmla="*/ 927 w 945"/>
                  <a:gd name="T39" fmla="*/ 659 h 80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45"/>
                  <a:gd name="T61" fmla="*/ 0 h 801"/>
                  <a:gd name="T62" fmla="*/ 945 w 945"/>
                  <a:gd name="T63" fmla="*/ 801 h 80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45" h="801">
                    <a:moveTo>
                      <a:pt x="927" y="659"/>
                    </a:moveTo>
                    <a:lnTo>
                      <a:pt x="935" y="433"/>
                    </a:lnTo>
                    <a:lnTo>
                      <a:pt x="821" y="525"/>
                    </a:lnTo>
                    <a:lnTo>
                      <a:pt x="750" y="445"/>
                    </a:lnTo>
                    <a:lnTo>
                      <a:pt x="648" y="155"/>
                    </a:lnTo>
                    <a:lnTo>
                      <a:pt x="568" y="263"/>
                    </a:lnTo>
                    <a:lnTo>
                      <a:pt x="406" y="4"/>
                    </a:lnTo>
                    <a:lnTo>
                      <a:pt x="345" y="164"/>
                    </a:lnTo>
                    <a:lnTo>
                      <a:pt x="149" y="0"/>
                    </a:lnTo>
                    <a:lnTo>
                      <a:pt x="139" y="252"/>
                    </a:lnTo>
                    <a:lnTo>
                      <a:pt x="0" y="252"/>
                    </a:lnTo>
                    <a:lnTo>
                      <a:pt x="396" y="471"/>
                    </a:lnTo>
                    <a:lnTo>
                      <a:pt x="303" y="523"/>
                    </a:lnTo>
                    <a:lnTo>
                      <a:pt x="564" y="595"/>
                    </a:lnTo>
                    <a:lnTo>
                      <a:pt x="553" y="698"/>
                    </a:lnTo>
                    <a:lnTo>
                      <a:pt x="720" y="711"/>
                    </a:lnTo>
                    <a:lnTo>
                      <a:pt x="752" y="800"/>
                    </a:lnTo>
                    <a:lnTo>
                      <a:pt x="916" y="773"/>
                    </a:lnTo>
                    <a:lnTo>
                      <a:pt x="944" y="709"/>
                    </a:lnTo>
                    <a:lnTo>
                      <a:pt x="927" y="659"/>
                    </a:lnTo>
                  </a:path>
                </a:pathLst>
              </a:custGeom>
              <a:solidFill>
                <a:srgbClr val="E9E9E9"/>
              </a:solidFill>
              <a:ln w="9525" cap="rnd">
                <a:noFill/>
                <a:round/>
                <a:headEnd/>
                <a:tailEnd/>
              </a:ln>
            </p:spPr>
            <p:txBody>
              <a:bodyPr/>
              <a:lstStyle/>
              <a:p>
                <a:endParaRPr lang="id-ID"/>
              </a:p>
            </p:txBody>
          </p:sp>
          <p:sp>
            <p:nvSpPr>
              <p:cNvPr id="41084" name="Freeform 52"/>
              <p:cNvSpPr>
                <a:spLocks/>
              </p:cNvSpPr>
              <p:nvPr/>
            </p:nvSpPr>
            <p:spPr bwMode="auto">
              <a:xfrm>
                <a:off x="911" y="950"/>
                <a:ext cx="945" cy="801"/>
              </a:xfrm>
              <a:custGeom>
                <a:avLst/>
                <a:gdLst>
                  <a:gd name="T0" fmla="*/ 927 w 945"/>
                  <a:gd name="T1" fmla="*/ 659 h 801"/>
                  <a:gd name="T2" fmla="*/ 935 w 945"/>
                  <a:gd name="T3" fmla="*/ 433 h 801"/>
                  <a:gd name="T4" fmla="*/ 821 w 945"/>
                  <a:gd name="T5" fmla="*/ 525 h 801"/>
                  <a:gd name="T6" fmla="*/ 750 w 945"/>
                  <a:gd name="T7" fmla="*/ 445 h 801"/>
                  <a:gd name="T8" fmla="*/ 648 w 945"/>
                  <a:gd name="T9" fmla="*/ 155 h 801"/>
                  <a:gd name="T10" fmla="*/ 568 w 945"/>
                  <a:gd name="T11" fmla="*/ 263 h 801"/>
                  <a:gd name="T12" fmla="*/ 406 w 945"/>
                  <a:gd name="T13" fmla="*/ 4 h 801"/>
                  <a:gd name="T14" fmla="*/ 345 w 945"/>
                  <a:gd name="T15" fmla="*/ 164 h 801"/>
                  <a:gd name="T16" fmla="*/ 149 w 945"/>
                  <a:gd name="T17" fmla="*/ 0 h 801"/>
                  <a:gd name="T18" fmla="*/ 139 w 945"/>
                  <a:gd name="T19" fmla="*/ 252 h 801"/>
                  <a:gd name="T20" fmla="*/ 0 w 945"/>
                  <a:gd name="T21" fmla="*/ 252 h 801"/>
                  <a:gd name="T22" fmla="*/ 396 w 945"/>
                  <a:gd name="T23" fmla="*/ 471 h 801"/>
                  <a:gd name="T24" fmla="*/ 303 w 945"/>
                  <a:gd name="T25" fmla="*/ 523 h 801"/>
                  <a:gd name="T26" fmla="*/ 564 w 945"/>
                  <a:gd name="T27" fmla="*/ 595 h 801"/>
                  <a:gd name="T28" fmla="*/ 553 w 945"/>
                  <a:gd name="T29" fmla="*/ 698 h 801"/>
                  <a:gd name="T30" fmla="*/ 720 w 945"/>
                  <a:gd name="T31" fmla="*/ 711 h 801"/>
                  <a:gd name="T32" fmla="*/ 752 w 945"/>
                  <a:gd name="T33" fmla="*/ 800 h 801"/>
                  <a:gd name="T34" fmla="*/ 916 w 945"/>
                  <a:gd name="T35" fmla="*/ 773 h 801"/>
                  <a:gd name="T36" fmla="*/ 944 w 945"/>
                  <a:gd name="T37" fmla="*/ 709 h 80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45"/>
                  <a:gd name="T58" fmla="*/ 0 h 801"/>
                  <a:gd name="T59" fmla="*/ 945 w 945"/>
                  <a:gd name="T60" fmla="*/ 801 h 80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45" h="801">
                    <a:moveTo>
                      <a:pt x="927" y="659"/>
                    </a:moveTo>
                    <a:lnTo>
                      <a:pt x="935" y="433"/>
                    </a:lnTo>
                    <a:lnTo>
                      <a:pt x="821" y="525"/>
                    </a:lnTo>
                    <a:lnTo>
                      <a:pt x="750" y="445"/>
                    </a:lnTo>
                    <a:lnTo>
                      <a:pt x="648" y="155"/>
                    </a:lnTo>
                    <a:lnTo>
                      <a:pt x="568" y="263"/>
                    </a:lnTo>
                    <a:lnTo>
                      <a:pt x="406" y="4"/>
                    </a:lnTo>
                    <a:lnTo>
                      <a:pt x="345" y="164"/>
                    </a:lnTo>
                    <a:lnTo>
                      <a:pt x="149" y="0"/>
                    </a:lnTo>
                    <a:lnTo>
                      <a:pt x="139" y="252"/>
                    </a:lnTo>
                    <a:lnTo>
                      <a:pt x="0" y="252"/>
                    </a:lnTo>
                    <a:lnTo>
                      <a:pt x="396" y="471"/>
                    </a:lnTo>
                    <a:lnTo>
                      <a:pt x="303" y="523"/>
                    </a:lnTo>
                    <a:lnTo>
                      <a:pt x="564" y="595"/>
                    </a:lnTo>
                    <a:lnTo>
                      <a:pt x="553" y="698"/>
                    </a:lnTo>
                    <a:lnTo>
                      <a:pt x="720" y="711"/>
                    </a:lnTo>
                    <a:lnTo>
                      <a:pt x="752" y="800"/>
                    </a:lnTo>
                    <a:lnTo>
                      <a:pt x="916" y="773"/>
                    </a:lnTo>
                    <a:lnTo>
                      <a:pt x="944" y="709"/>
                    </a:lnTo>
                  </a:path>
                </a:pathLst>
              </a:custGeom>
              <a:noFill/>
              <a:ln w="12700" cap="rnd">
                <a:solidFill>
                  <a:srgbClr val="000000"/>
                </a:solidFill>
                <a:round/>
                <a:headEnd type="none" w="sm" len="sm"/>
                <a:tailEnd type="none" w="sm" len="sm"/>
              </a:ln>
            </p:spPr>
            <p:txBody>
              <a:bodyPr/>
              <a:lstStyle/>
              <a:p>
                <a:endParaRPr lang="id-ID"/>
              </a:p>
            </p:txBody>
          </p:sp>
        </p:grpSp>
        <p:grpSp>
          <p:nvGrpSpPr>
            <p:cNvPr id="41012" name="Group 56"/>
            <p:cNvGrpSpPr>
              <a:grpSpLocks/>
            </p:cNvGrpSpPr>
            <p:nvPr/>
          </p:nvGrpSpPr>
          <p:grpSpPr bwMode="auto">
            <a:xfrm>
              <a:off x="2181" y="2804"/>
              <a:ext cx="1129" cy="415"/>
              <a:chOff x="2163" y="2774"/>
              <a:chExt cx="1129" cy="414"/>
            </a:xfrm>
          </p:grpSpPr>
          <p:sp>
            <p:nvSpPr>
              <p:cNvPr id="41081" name="Freeform 54"/>
              <p:cNvSpPr>
                <a:spLocks/>
              </p:cNvSpPr>
              <p:nvPr/>
            </p:nvSpPr>
            <p:spPr bwMode="auto">
              <a:xfrm>
                <a:off x="2163" y="2774"/>
                <a:ext cx="1129" cy="414"/>
              </a:xfrm>
              <a:custGeom>
                <a:avLst/>
                <a:gdLst>
                  <a:gd name="T0" fmla="*/ 112 w 1129"/>
                  <a:gd name="T1" fmla="*/ 156 h 414"/>
                  <a:gd name="T2" fmla="*/ 227 w 1129"/>
                  <a:gd name="T3" fmla="*/ 60 h 414"/>
                  <a:gd name="T4" fmla="*/ 236 w 1129"/>
                  <a:gd name="T5" fmla="*/ 99 h 414"/>
                  <a:gd name="T6" fmla="*/ 232 w 1129"/>
                  <a:gd name="T7" fmla="*/ 114 h 414"/>
                  <a:gd name="T8" fmla="*/ 244 w 1129"/>
                  <a:gd name="T9" fmla="*/ 138 h 414"/>
                  <a:gd name="T10" fmla="*/ 419 w 1129"/>
                  <a:gd name="T11" fmla="*/ 0 h 414"/>
                  <a:gd name="T12" fmla="*/ 439 w 1129"/>
                  <a:gd name="T13" fmla="*/ 91 h 414"/>
                  <a:gd name="T14" fmla="*/ 617 w 1129"/>
                  <a:gd name="T15" fmla="*/ 12 h 414"/>
                  <a:gd name="T16" fmla="*/ 608 w 1129"/>
                  <a:gd name="T17" fmla="*/ 125 h 414"/>
                  <a:gd name="T18" fmla="*/ 1128 w 1129"/>
                  <a:gd name="T19" fmla="*/ 222 h 414"/>
                  <a:gd name="T20" fmla="*/ 790 w 1129"/>
                  <a:gd name="T21" fmla="*/ 288 h 414"/>
                  <a:gd name="T22" fmla="*/ 755 w 1129"/>
                  <a:gd name="T23" fmla="*/ 389 h 414"/>
                  <a:gd name="T24" fmla="*/ 589 w 1129"/>
                  <a:gd name="T25" fmla="*/ 341 h 414"/>
                  <a:gd name="T26" fmla="*/ 514 w 1129"/>
                  <a:gd name="T27" fmla="*/ 413 h 414"/>
                  <a:gd name="T28" fmla="*/ 251 w 1129"/>
                  <a:gd name="T29" fmla="*/ 347 h 414"/>
                  <a:gd name="T30" fmla="*/ 251 w 1129"/>
                  <a:gd name="T31" fmla="*/ 395 h 414"/>
                  <a:gd name="T32" fmla="*/ 112 w 1129"/>
                  <a:gd name="T33" fmla="*/ 347 h 414"/>
                  <a:gd name="T34" fmla="*/ 0 w 1129"/>
                  <a:gd name="T35" fmla="*/ 261 h 414"/>
                  <a:gd name="T36" fmla="*/ 112 w 1129"/>
                  <a:gd name="T37" fmla="*/ 156 h 4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29"/>
                  <a:gd name="T58" fmla="*/ 0 h 414"/>
                  <a:gd name="T59" fmla="*/ 1129 w 1129"/>
                  <a:gd name="T60" fmla="*/ 414 h 4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29" h="414">
                    <a:moveTo>
                      <a:pt x="112" y="156"/>
                    </a:moveTo>
                    <a:lnTo>
                      <a:pt x="227" y="60"/>
                    </a:lnTo>
                    <a:lnTo>
                      <a:pt x="236" y="99"/>
                    </a:lnTo>
                    <a:lnTo>
                      <a:pt x="232" y="114"/>
                    </a:lnTo>
                    <a:lnTo>
                      <a:pt x="244" y="138"/>
                    </a:lnTo>
                    <a:lnTo>
                      <a:pt x="419" y="0"/>
                    </a:lnTo>
                    <a:lnTo>
                      <a:pt x="439" y="91"/>
                    </a:lnTo>
                    <a:lnTo>
                      <a:pt x="617" y="12"/>
                    </a:lnTo>
                    <a:lnTo>
                      <a:pt x="608" y="125"/>
                    </a:lnTo>
                    <a:lnTo>
                      <a:pt x="1128" y="222"/>
                    </a:lnTo>
                    <a:lnTo>
                      <a:pt x="790" y="288"/>
                    </a:lnTo>
                    <a:lnTo>
                      <a:pt x="755" y="389"/>
                    </a:lnTo>
                    <a:lnTo>
                      <a:pt x="589" y="341"/>
                    </a:lnTo>
                    <a:lnTo>
                      <a:pt x="514" y="413"/>
                    </a:lnTo>
                    <a:lnTo>
                      <a:pt x="251" y="347"/>
                    </a:lnTo>
                    <a:lnTo>
                      <a:pt x="251" y="395"/>
                    </a:lnTo>
                    <a:lnTo>
                      <a:pt x="112" y="347"/>
                    </a:lnTo>
                    <a:lnTo>
                      <a:pt x="0" y="261"/>
                    </a:lnTo>
                    <a:lnTo>
                      <a:pt x="112" y="156"/>
                    </a:lnTo>
                  </a:path>
                </a:pathLst>
              </a:custGeom>
              <a:solidFill>
                <a:srgbClr val="E9E9E9"/>
              </a:solidFill>
              <a:ln w="9525" cap="rnd">
                <a:noFill/>
                <a:round/>
                <a:headEnd/>
                <a:tailEnd/>
              </a:ln>
            </p:spPr>
            <p:txBody>
              <a:bodyPr/>
              <a:lstStyle/>
              <a:p>
                <a:endParaRPr lang="id-ID"/>
              </a:p>
            </p:txBody>
          </p:sp>
          <p:sp>
            <p:nvSpPr>
              <p:cNvPr id="41082" name="Freeform 55"/>
              <p:cNvSpPr>
                <a:spLocks/>
              </p:cNvSpPr>
              <p:nvPr/>
            </p:nvSpPr>
            <p:spPr bwMode="auto">
              <a:xfrm>
                <a:off x="2163" y="2774"/>
                <a:ext cx="1129" cy="414"/>
              </a:xfrm>
              <a:custGeom>
                <a:avLst/>
                <a:gdLst>
                  <a:gd name="T0" fmla="*/ 112 w 1129"/>
                  <a:gd name="T1" fmla="*/ 156 h 414"/>
                  <a:gd name="T2" fmla="*/ 227 w 1129"/>
                  <a:gd name="T3" fmla="*/ 60 h 414"/>
                  <a:gd name="T4" fmla="*/ 236 w 1129"/>
                  <a:gd name="T5" fmla="*/ 99 h 414"/>
                  <a:gd name="T6" fmla="*/ 232 w 1129"/>
                  <a:gd name="T7" fmla="*/ 114 h 414"/>
                  <a:gd name="T8" fmla="*/ 244 w 1129"/>
                  <a:gd name="T9" fmla="*/ 138 h 414"/>
                  <a:gd name="T10" fmla="*/ 419 w 1129"/>
                  <a:gd name="T11" fmla="*/ 0 h 414"/>
                  <a:gd name="T12" fmla="*/ 439 w 1129"/>
                  <a:gd name="T13" fmla="*/ 91 h 414"/>
                  <a:gd name="T14" fmla="*/ 617 w 1129"/>
                  <a:gd name="T15" fmla="*/ 12 h 414"/>
                  <a:gd name="T16" fmla="*/ 608 w 1129"/>
                  <a:gd name="T17" fmla="*/ 125 h 414"/>
                  <a:gd name="T18" fmla="*/ 1128 w 1129"/>
                  <a:gd name="T19" fmla="*/ 222 h 414"/>
                  <a:gd name="T20" fmla="*/ 790 w 1129"/>
                  <a:gd name="T21" fmla="*/ 288 h 414"/>
                  <a:gd name="T22" fmla="*/ 755 w 1129"/>
                  <a:gd name="T23" fmla="*/ 389 h 414"/>
                  <a:gd name="T24" fmla="*/ 589 w 1129"/>
                  <a:gd name="T25" fmla="*/ 341 h 414"/>
                  <a:gd name="T26" fmla="*/ 514 w 1129"/>
                  <a:gd name="T27" fmla="*/ 413 h 414"/>
                  <a:gd name="T28" fmla="*/ 251 w 1129"/>
                  <a:gd name="T29" fmla="*/ 347 h 414"/>
                  <a:gd name="T30" fmla="*/ 251 w 1129"/>
                  <a:gd name="T31" fmla="*/ 395 h 414"/>
                  <a:gd name="T32" fmla="*/ 112 w 1129"/>
                  <a:gd name="T33" fmla="*/ 347 h 414"/>
                  <a:gd name="T34" fmla="*/ 0 w 1129"/>
                  <a:gd name="T35" fmla="*/ 261 h 414"/>
                  <a:gd name="T36" fmla="*/ 112 w 1129"/>
                  <a:gd name="T37" fmla="*/ 156 h 4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29"/>
                  <a:gd name="T58" fmla="*/ 0 h 414"/>
                  <a:gd name="T59" fmla="*/ 1129 w 1129"/>
                  <a:gd name="T60" fmla="*/ 414 h 4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29" h="414">
                    <a:moveTo>
                      <a:pt x="112" y="156"/>
                    </a:moveTo>
                    <a:lnTo>
                      <a:pt x="227" y="60"/>
                    </a:lnTo>
                    <a:lnTo>
                      <a:pt x="236" y="99"/>
                    </a:lnTo>
                    <a:lnTo>
                      <a:pt x="232" y="114"/>
                    </a:lnTo>
                    <a:lnTo>
                      <a:pt x="244" y="138"/>
                    </a:lnTo>
                    <a:lnTo>
                      <a:pt x="419" y="0"/>
                    </a:lnTo>
                    <a:lnTo>
                      <a:pt x="439" y="91"/>
                    </a:lnTo>
                    <a:lnTo>
                      <a:pt x="617" y="12"/>
                    </a:lnTo>
                    <a:lnTo>
                      <a:pt x="608" y="125"/>
                    </a:lnTo>
                    <a:lnTo>
                      <a:pt x="1128" y="222"/>
                    </a:lnTo>
                    <a:lnTo>
                      <a:pt x="790" y="288"/>
                    </a:lnTo>
                    <a:lnTo>
                      <a:pt x="755" y="389"/>
                    </a:lnTo>
                    <a:lnTo>
                      <a:pt x="589" y="341"/>
                    </a:lnTo>
                    <a:lnTo>
                      <a:pt x="514" y="413"/>
                    </a:lnTo>
                    <a:lnTo>
                      <a:pt x="251" y="347"/>
                    </a:lnTo>
                    <a:lnTo>
                      <a:pt x="251" y="395"/>
                    </a:lnTo>
                    <a:lnTo>
                      <a:pt x="112" y="347"/>
                    </a:lnTo>
                    <a:lnTo>
                      <a:pt x="0" y="261"/>
                    </a:lnTo>
                    <a:lnTo>
                      <a:pt x="112" y="156"/>
                    </a:lnTo>
                  </a:path>
                </a:pathLst>
              </a:custGeom>
              <a:noFill/>
              <a:ln w="12700" cap="rnd">
                <a:solidFill>
                  <a:srgbClr val="000000"/>
                </a:solidFill>
                <a:round/>
                <a:headEnd type="none" w="sm" len="sm"/>
                <a:tailEnd type="none" w="sm" len="sm"/>
              </a:ln>
            </p:spPr>
            <p:txBody>
              <a:bodyPr/>
              <a:lstStyle/>
              <a:p>
                <a:endParaRPr lang="id-ID"/>
              </a:p>
            </p:txBody>
          </p:sp>
        </p:grpSp>
        <p:grpSp>
          <p:nvGrpSpPr>
            <p:cNvPr id="41013" name="Group 59"/>
            <p:cNvGrpSpPr>
              <a:grpSpLocks/>
            </p:cNvGrpSpPr>
            <p:nvPr/>
          </p:nvGrpSpPr>
          <p:grpSpPr bwMode="auto">
            <a:xfrm>
              <a:off x="2232" y="2082"/>
              <a:ext cx="1053" cy="505"/>
              <a:chOff x="2214" y="2052"/>
              <a:chExt cx="1053" cy="505"/>
            </a:xfrm>
          </p:grpSpPr>
          <p:sp>
            <p:nvSpPr>
              <p:cNvPr id="41079" name="Freeform 57"/>
              <p:cNvSpPr>
                <a:spLocks/>
              </p:cNvSpPr>
              <p:nvPr/>
            </p:nvSpPr>
            <p:spPr bwMode="auto">
              <a:xfrm>
                <a:off x="2214" y="2052"/>
                <a:ext cx="1053" cy="505"/>
              </a:xfrm>
              <a:custGeom>
                <a:avLst/>
                <a:gdLst>
                  <a:gd name="T0" fmla="*/ 54 w 1053"/>
                  <a:gd name="T1" fmla="*/ 306 h 505"/>
                  <a:gd name="T2" fmla="*/ 122 w 1053"/>
                  <a:gd name="T3" fmla="*/ 238 h 505"/>
                  <a:gd name="T4" fmla="*/ 139 w 1053"/>
                  <a:gd name="T5" fmla="*/ 264 h 505"/>
                  <a:gd name="T6" fmla="*/ 268 w 1053"/>
                  <a:gd name="T7" fmla="*/ 147 h 505"/>
                  <a:gd name="T8" fmla="*/ 295 w 1053"/>
                  <a:gd name="T9" fmla="*/ 225 h 505"/>
                  <a:gd name="T10" fmla="*/ 615 w 1053"/>
                  <a:gd name="T11" fmla="*/ 0 h 505"/>
                  <a:gd name="T12" fmla="*/ 624 w 1053"/>
                  <a:gd name="T13" fmla="*/ 104 h 505"/>
                  <a:gd name="T14" fmla="*/ 1052 w 1053"/>
                  <a:gd name="T15" fmla="*/ 115 h 505"/>
                  <a:gd name="T16" fmla="*/ 714 w 1053"/>
                  <a:gd name="T17" fmla="*/ 291 h 505"/>
                  <a:gd name="T18" fmla="*/ 780 w 1053"/>
                  <a:gd name="T19" fmla="*/ 374 h 505"/>
                  <a:gd name="T20" fmla="*/ 445 w 1053"/>
                  <a:gd name="T21" fmla="*/ 421 h 505"/>
                  <a:gd name="T22" fmla="*/ 409 w 1053"/>
                  <a:gd name="T23" fmla="*/ 482 h 505"/>
                  <a:gd name="T24" fmla="*/ 225 w 1053"/>
                  <a:gd name="T25" fmla="*/ 458 h 505"/>
                  <a:gd name="T26" fmla="*/ 238 w 1053"/>
                  <a:gd name="T27" fmla="*/ 504 h 505"/>
                  <a:gd name="T28" fmla="*/ 106 w 1053"/>
                  <a:gd name="T29" fmla="*/ 491 h 505"/>
                  <a:gd name="T30" fmla="*/ 0 w 1053"/>
                  <a:gd name="T31" fmla="*/ 421 h 505"/>
                  <a:gd name="T32" fmla="*/ 54 w 1053"/>
                  <a:gd name="T33" fmla="*/ 306 h 5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3"/>
                  <a:gd name="T52" fmla="*/ 0 h 505"/>
                  <a:gd name="T53" fmla="*/ 1053 w 1053"/>
                  <a:gd name="T54" fmla="*/ 505 h 5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3" h="505">
                    <a:moveTo>
                      <a:pt x="54" y="306"/>
                    </a:moveTo>
                    <a:lnTo>
                      <a:pt x="122" y="238"/>
                    </a:lnTo>
                    <a:lnTo>
                      <a:pt x="139" y="264"/>
                    </a:lnTo>
                    <a:lnTo>
                      <a:pt x="268" y="147"/>
                    </a:lnTo>
                    <a:lnTo>
                      <a:pt x="295" y="225"/>
                    </a:lnTo>
                    <a:lnTo>
                      <a:pt x="615" y="0"/>
                    </a:lnTo>
                    <a:lnTo>
                      <a:pt x="624" y="104"/>
                    </a:lnTo>
                    <a:lnTo>
                      <a:pt x="1052" y="115"/>
                    </a:lnTo>
                    <a:lnTo>
                      <a:pt x="714" y="291"/>
                    </a:lnTo>
                    <a:lnTo>
                      <a:pt x="780" y="374"/>
                    </a:lnTo>
                    <a:lnTo>
                      <a:pt x="445" y="421"/>
                    </a:lnTo>
                    <a:lnTo>
                      <a:pt x="409" y="482"/>
                    </a:lnTo>
                    <a:lnTo>
                      <a:pt x="225" y="458"/>
                    </a:lnTo>
                    <a:lnTo>
                      <a:pt x="238" y="504"/>
                    </a:lnTo>
                    <a:lnTo>
                      <a:pt x="106" y="491"/>
                    </a:lnTo>
                    <a:lnTo>
                      <a:pt x="0" y="421"/>
                    </a:lnTo>
                    <a:lnTo>
                      <a:pt x="54" y="306"/>
                    </a:lnTo>
                  </a:path>
                </a:pathLst>
              </a:custGeom>
              <a:solidFill>
                <a:srgbClr val="E9E9E9"/>
              </a:solidFill>
              <a:ln w="9525" cap="rnd">
                <a:noFill/>
                <a:round/>
                <a:headEnd/>
                <a:tailEnd/>
              </a:ln>
            </p:spPr>
            <p:txBody>
              <a:bodyPr/>
              <a:lstStyle/>
              <a:p>
                <a:endParaRPr lang="id-ID"/>
              </a:p>
            </p:txBody>
          </p:sp>
          <p:sp>
            <p:nvSpPr>
              <p:cNvPr id="41080" name="Freeform 58"/>
              <p:cNvSpPr>
                <a:spLocks/>
              </p:cNvSpPr>
              <p:nvPr/>
            </p:nvSpPr>
            <p:spPr bwMode="auto">
              <a:xfrm>
                <a:off x="2214" y="2052"/>
                <a:ext cx="1053" cy="505"/>
              </a:xfrm>
              <a:custGeom>
                <a:avLst/>
                <a:gdLst>
                  <a:gd name="T0" fmla="*/ 54 w 1053"/>
                  <a:gd name="T1" fmla="*/ 306 h 505"/>
                  <a:gd name="T2" fmla="*/ 122 w 1053"/>
                  <a:gd name="T3" fmla="*/ 238 h 505"/>
                  <a:gd name="T4" fmla="*/ 139 w 1053"/>
                  <a:gd name="T5" fmla="*/ 264 h 505"/>
                  <a:gd name="T6" fmla="*/ 268 w 1053"/>
                  <a:gd name="T7" fmla="*/ 147 h 505"/>
                  <a:gd name="T8" fmla="*/ 295 w 1053"/>
                  <a:gd name="T9" fmla="*/ 225 h 505"/>
                  <a:gd name="T10" fmla="*/ 615 w 1053"/>
                  <a:gd name="T11" fmla="*/ 0 h 505"/>
                  <a:gd name="T12" fmla="*/ 624 w 1053"/>
                  <a:gd name="T13" fmla="*/ 104 h 505"/>
                  <a:gd name="T14" fmla="*/ 1052 w 1053"/>
                  <a:gd name="T15" fmla="*/ 115 h 505"/>
                  <a:gd name="T16" fmla="*/ 714 w 1053"/>
                  <a:gd name="T17" fmla="*/ 291 h 505"/>
                  <a:gd name="T18" fmla="*/ 780 w 1053"/>
                  <a:gd name="T19" fmla="*/ 374 h 505"/>
                  <a:gd name="T20" fmla="*/ 445 w 1053"/>
                  <a:gd name="T21" fmla="*/ 421 h 505"/>
                  <a:gd name="T22" fmla="*/ 409 w 1053"/>
                  <a:gd name="T23" fmla="*/ 482 h 505"/>
                  <a:gd name="T24" fmla="*/ 225 w 1053"/>
                  <a:gd name="T25" fmla="*/ 458 h 505"/>
                  <a:gd name="T26" fmla="*/ 238 w 1053"/>
                  <a:gd name="T27" fmla="*/ 504 h 505"/>
                  <a:gd name="T28" fmla="*/ 106 w 1053"/>
                  <a:gd name="T29" fmla="*/ 491 h 505"/>
                  <a:gd name="T30" fmla="*/ 0 w 1053"/>
                  <a:gd name="T31" fmla="*/ 421 h 505"/>
                  <a:gd name="T32" fmla="*/ 54 w 1053"/>
                  <a:gd name="T33" fmla="*/ 306 h 5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3"/>
                  <a:gd name="T52" fmla="*/ 0 h 505"/>
                  <a:gd name="T53" fmla="*/ 1053 w 1053"/>
                  <a:gd name="T54" fmla="*/ 505 h 5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3" h="505">
                    <a:moveTo>
                      <a:pt x="54" y="306"/>
                    </a:moveTo>
                    <a:lnTo>
                      <a:pt x="122" y="238"/>
                    </a:lnTo>
                    <a:lnTo>
                      <a:pt x="139" y="264"/>
                    </a:lnTo>
                    <a:lnTo>
                      <a:pt x="268" y="147"/>
                    </a:lnTo>
                    <a:lnTo>
                      <a:pt x="295" y="225"/>
                    </a:lnTo>
                    <a:lnTo>
                      <a:pt x="615" y="0"/>
                    </a:lnTo>
                    <a:lnTo>
                      <a:pt x="624" y="104"/>
                    </a:lnTo>
                    <a:lnTo>
                      <a:pt x="1052" y="115"/>
                    </a:lnTo>
                    <a:lnTo>
                      <a:pt x="714" y="291"/>
                    </a:lnTo>
                    <a:lnTo>
                      <a:pt x="780" y="374"/>
                    </a:lnTo>
                    <a:lnTo>
                      <a:pt x="445" y="421"/>
                    </a:lnTo>
                    <a:lnTo>
                      <a:pt x="409" y="482"/>
                    </a:lnTo>
                    <a:lnTo>
                      <a:pt x="225" y="458"/>
                    </a:lnTo>
                    <a:lnTo>
                      <a:pt x="238" y="504"/>
                    </a:lnTo>
                    <a:lnTo>
                      <a:pt x="106" y="491"/>
                    </a:lnTo>
                    <a:lnTo>
                      <a:pt x="0" y="421"/>
                    </a:lnTo>
                    <a:lnTo>
                      <a:pt x="54" y="306"/>
                    </a:lnTo>
                  </a:path>
                </a:pathLst>
              </a:custGeom>
              <a:noFill/>
              <a:ln w="12700" cap="rnd">
                <a:solidFill>
                  <a:srgbClr val="000000"/>
                </a:solidFill>
                <a:round/>
                <a:headEnd type="none" w="sm" len="sm"/>
                <a:tailEnd type="none" w="sm" len="sm"/>
              </a:ln>
            </p:spPr>
            <p:txBody>
              <a:bodyPr/>
              <a:lstStyle/>
              <a:p>
                <a:endParaRPr lang="id-ID"/>
              </a:p>
            </p:txBody>
          </p:sp>
        </p:grpSp>
        <p:sp>
          <p:nvSpPr>
            <p:cNvPr id="41014" name="Rectangle 60"/>
            <p:cNvSpPr>
              <a:spLocks noChangeArrowheads="1"/>
            </p:cNvSpPr>
            <p:nvPr/>
          </p:nvSpPr>
          <p:spPr bwMode="auto">
            <a:xfrm rot="2100000">
              <a:off x="1200" y="1378"/>
              <a:ext cx="620"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Mesin tanpa penampung</a:t>
              </a:r>
            </a:p>
          </p:txBody>
        </p:sp>
        <p:grpSp>
          <p:nvGrpSpPr>
            <p:cNvPr id="41015" name="Group 63"/>
            <p:cNvGrpSpPr>
              <a:grpSpLocks/>
            </p:cNvGrpSpPr>
            <p:nvPr/>
          </p:nvGrpSpPr>
          <p:grpSpPr bwMode="auto">
            <a:xfrm>
              <a:off x="2282" y="1237"/>
              <a:ext cx="958" cy="447"/>
              <a:chOff x="2264" y="1207"/>
              <a:chExt cx="958" cy="447"/>
            </a:xfrm>
          </p:grpSpPr>
          <p:sp>
            <p:nvSpPr>
              <p:cNvPr id="41077" name="Freeform 61"/>
              <p:cNvSpPr>
                <a:spLocks/>
              </p:cNvSpPr>
              <p:nvPr/>
            </p:nvSpPr>
            <p:spPr bwMode="auto">
              <a:xfrm>
                <a:off x="2264" y="1207"/>
                <a:ext cx="958" cy="447"/>
              </a:xfrm>
              <a:custGeom>
                <a:avLst/>
                <a:gdLst>
                  <a:gd name="T0" fmla="*/ 61 w 958"/>
                  <a:gd name="T1" fmla="*/ 252 h 447"/>
                  <a:gd name="T2" fmla="*/ 134 w 958"/>
                  <a:gd name="T3" fmla="*/ 181 h 447"/>
                  <a:gd name="T4" fmla="*/ 147 w 958"/>
                  <a:gd name="T5" fmla="*/ 208 h 447"/>
                  <a:gd name="T6" fmla="*/ 294 w 958"/>
                  <a:gd name="T7" fmla="*/ 86 h 447"/>
                  <a:gd name="T8" fmla="*/ 298 w 958"/>
                  <a:gd name="T9" fmla="*/ 166 h 447"/>
                  <a:gd name="T10" fmla="*/ 534 w 958"/>
                  <a:gd name="T11" fmla="*/ 0 h 447"/>
                  <a:gd name="T12" fmla="*/ 560 w 958"/>
                  <a:gd name="T13" fmla="*/ 96 h 447"/>
                  <a:gd name="T14" fmla="*/ 957 w 958"/>
                  <a:gd name="T15" fmla="*/ 92 h 447"/>
                  <a:gd name="T16" fmla="*/ 655 w 958"/>
                  <a:gd name="T17" fmla="*/ 253 h 447"/>
                  <a:gd name="T18" fmla="*/ 661 w 958"/>
                  <a:gd name="T19" fmla="*/ 319 h 447"/>
                  <a:gd name="T20" fmla="*/ 422 w 958"/>
                  <a:gd name="T21" fmla="*/ 342 h 447"/>
                  <a:gd name="T22" fmla="*/ 434 w 958"/>
                  <a:gd name="T23" fmla="*/ 398 h 447"/>
                  <a:gd name="T24" fmla="*/ 251 w 958"/>
                  <a:gd name="T25" fmla="*/ 400 h 447"/>
                  <a:gd name="T26" fmla="*/ 255 w 958"/>
                  <a:gd name="T27" fmla="*/ 446 h 447"/>
                  <a:gd name="T28" fmla="*/ 112 w 958"/>
                  <a:gd name="T29" fmla="*/ 436 h 447"/>
                  <a:gd name="T30" fmla="*/ 0 w 958"/>
                  <a:gd name="T31" fmla="*/ 368 h 447"/>
                  <a:gd name="T32" fmla="*/ 61 w 958"/>
                  <a:gd name="T33" fmla="*/ 252 h 4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58"/>
                  <a:gd name="T52" fmla="*/ 0 h 447"/>
                  <a:gd name="T53" fmla="*/ 958 w 958"/>
                  <a:gd name="T54" fmla="*/ 447 h 4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58" h="447">
                    <a:moveTo>
                      <a:pt x="61" y="252"/>
                    </a:moveTo>
                    <a:lnTo>
                      <a:pt x="134" y="181"/>
                    </a:lnTo>
                    <a:lnTo>
                      <a:pt x="147" y="208"/>
                    </a:lnTo>
                    <a:lnTo>
                      <a:pt x="294" y="86"/>
                    </a:lnTo>
                    <a:lnTo>
                      <a:pt x="298" y="166"/>
                    </a:lnTo>
                    <a:lnTo>
                      <a:pt x="534" y="0"/>
                    </a:lnTo>
                    <a:lnTo>
                      <a:pt x="560" y="96"/>
                    </a:lnTo>
                    <a:lnTo>
                      <a:pt x="957" y="92"/>
                    </a:lnTo>
                    <a:lnTo>
                      <a:pt x="655" y="253"/>
                    </a:lnTo>
                    <a:lnTo>
                      <a:pt x="661" y="319"/>
                    </a:lnTo>
                    <a:lnTo>
                      <a:pt x="422" y="342"/>
                    </a:lnTo>
                    <a:lnTo>
                      <a:pt x="434" y="398"/>
                    </a:lnTo>
                    <a:lnTo>
                      <a:pt x="251" y="400"/>
                    </a:lnTo>
                    <a:lnTo>
                      <a:pt x="255" y="446"/>
                    </a:lnTo>
                    <a:lnTo>
                      <a:pt x="112" y="436"/>
                    </a:lnTo>
                    <a:lnTo>
                      <a:pt x="0" y="368"/>
                    </a:lnTo>
                    <a:lnTo>
                      <a:pt x="61" y="252"/>
                    </a:lnTo>
                  </a:path>
                </a:pathLst>
              </a:custGeom>
              <a:solidFill>
                <a:srgbClr val="E9E9E9"/>
              </a:solidFill>
              <a:ln w="9525" cap="rnd">
                <a:noFill/>
                <a:round/>
                <a:headEnd/>
                <a:tailEnd/>
              </a:ln>
            </p:spPr>
            <p:txBody>
              <a:bodyPr/>
              <a:lstStyle/>
              <a:p>
                <a:endParaRPr lang="id-ID"/>
              </a:p>
            </p:txBody>
          </p:sp>
          <p:sp>
            <p:nvSpPr>
              <p:cNvPr id="41078" name="Freeform 62"/>
              <p:cNvSpPr>
                <a:spLocks/>
              </p:cNvSpPr>
              <p:nvPr/>
            </p:nvSpPr>
            <p:spPr bwMode="auto">
              <a:xfrm>
                <a:off x="2264" y="1207"/>
                <a:ext cx="958" cy="447"/>
              </a:xfrm>
              <a:custGeom>
                <a:avLst/>
                <a:gdLst>
                  <a:gd name="T0" fmla="*/ 61 w 958"/>
                  <a:gd name="T1" fmla="*/ 252 h 447"/>
                  <a:gd name="T2" fmla="*/ 134 w 958"/>
                  <a:gd name="T3" fmla="*/ 181 h 447"/>
                  <a:gd name="T4" fmla="*/ 147 w 958"/>
                  <a:gd name="T5" fmla="*/ 208 h 447"/>
                  <a:gd name="T6" fmla="*/ 294 w 958"/>
                  <a:gd name="T7" fmla="*/ 86 h 447"/>
                  <a:gd name="T8" fmla="*/ 298 w 958"/>
                  <a:gd name="T9" fmla="*/ 166 h 447"/>
                  <a:gd name="T10" fmla="*/ 534 w 958"/>
                  <a:gd name="T11" fmla="*/ 0 h 447"/>
                  <a:gd name="T12" fmla="*/ 560 w 958"/>
                  <a:gd name="T13" fmla="*/ 96 h 447"/>
                  <a:gd name="T14" fmla="*/ 957 w 958"/>
                  <a:gd name="T15" fmla="*/ 92 h 447"/>
                  <a:gd name="T16" fmla="*/ 655 w 958"/>
                  <a:gd name="T17" fmla="*/ 253 h 447"/>
                  <a:gd name="T18" fmla="*/ 661 w 958"/>
                  <a:gd name="T19" fmla="*/ 319 h 447"/>
                  <a:gd name="T20" fmla="*/ 422 w 958"/>
                  <a:gd name="T21" fmla="*/ 342 h 447"/>
                  <a:gd name="T22" fmla="*/ 434 w 958"/>
                  <a:gd name="T23" fmla="*/ 398 h 447"/>
                  <a:gd name="T24" fmla="*/ 251 w 958"/>
                  <a:gd name="T25" fmla="*/ 400 h 447"/>
                  <a:gd name="T26" fmla="*/ 255 w 958"/>
                  <a:gd name="T27" fmla="*/ 446 h 447"/>
                  <a:gd name="T28" fmla="*/ 112 w 958"/>
                  <a:gd name="T29" fmla="*/ 436 h 447"/>
                  <a:gd name="T30" fmla="*/ 0 w 958"/>
                  <a:gd name="T31" fmla="*/ 368 h 447"/>
                  <a:gd name="T32" fmla="*/ 61 w 958"/>
                  <a:gd name="T33" fmla="*/ 252 h 4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58"/>
                  <a:gd name="T52" fmla="*/ 0 h 447"/>
                  <a:gd name="T53" fmla="*/ 958 w 958"/>
                  <a:gd name="T54" fmla="*/ 447 h 4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58" h="447">
                    <a:moveTo>
                      <a:pt x="61" y="252"/>
                    </a:moveTo>
                    <a:lnTo>
                      <a:pt x="134" y="181"/>
                    </a:lnTo>
                    <a:lnTo>
                      <a:pt x="147" y="208"/>
                    </a:lnTo>
                    <a:lnTo>
                      <a:pt x="294" y="86"/>
                    </a:lnTo>
                    <a:lnTo>
                      <a:pt x="298" y="166"/>
                    </a:lnTo>
                    <a:lnTo>
                      <a:pt x="534" y="0"/>
                    </a:lnTo>
                    <a:lnTo>
                      <a:pt x="560" y="96"/>
                    </a:lnTo>
                    <a:lnTo>
                      <a:pt x="957" y="92"/>
                    </a:lnTo>
                    <a:lnTo>
                      <a:pt x="655" y="253"/>
                    </a:lnTo>
                    <a:lnTo>
                      <a:pt x="661" y="319"/>
                    </a:lnTo>
                    <a:lnTo>
                      <a:pt x="422" y="342"/>
                    </a:lnTo>
                    <a:lnTo>
                      <a:pt x="434" y="398"/>
                    </a:lnTo>
                    <a:lnTo>
                      <a:pt x="251" y="400"/>
                    </a:lnTo>
                    <a:lnTo>
                      <a:pt x="255" y="446"/>
                    </a:lnTo>
                    <a:lnTo>
                      <a:pt x="112" y="436"/>
                    </a:lnTo>
                    <a:lnTo>
                      <a:pt x="0" y="368"/>
                    </a:lnTo>
                    <a:lnTo>
                      <a:pt x="61" y="252"/>
                    </a:lnTo>
                  </a:path>
                </a:pathLst>
              </a:custGeom>
              <a:noFill/>
              <a:ln w="12700" cap="rnd">
                <a:solidFill>
                  <a:srgbClr val="000000"/>
                </a:solidFill>
                <a:round/>
                <a:headEnd type="none" w="sm" len="sm"/>
                <a:tailEnd type="none" w="sm" len="sm"/>
              </a:ln>
            </p:spPr>
            <p:txBody>
              <a:bodyPr/>
              <a:lstStyle/>
              <a:p>
                <a:endParaRPr lang="id-ID"/>
              </a:p>
            </p:txBody>
          </p:sp>
        </p:grpSp>
        <p:sp>
          <p:nvSpPr>
            <p:cNvPr id="41016" name="Rectangle 64"/>
            <p:cNvSpPr>
              <a:spLocks noChangeArrowheads="1"/>
            </p:cNvSpPr>
            <p:nvPr/>
          </p:nvSpPr>
          <p:spPr bwMode="auto">
            <a:xfrm rot="20340000">
              <a:off x="2557" y="1365"/>
              <a:ext cx="554"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Tindakan Ugal-ugalan</a:t>
              </a:r>
            </a:p>
          </p:txBody>
        </p:sp>
        <p:grpSp>
          <p:nvGrpSpPr>
            <p:cNvPr id="41017" name="Group 67"/>
            <p:cNvGrpSpPr>
              <a:grpSpLocks/>
            </p:cNvGrpSpPr>
            <p:nvPr/>
          </p:nvGrpSpPr>
          <p:grpSpPr bwMode="auto">
            <a:xfrm>
              <a:off x="779" y="2248"/>
              <a:ext cx="1043" cy="428"/>
              <a:chOff x="761" y="2218"/>
              <a:chExt cx="1043" cy="428"/>
            </a:xfrm>
          </p:grpSpPr>
          <p:sp>
            <p:nvSpPr>
              <p:cNvPr id="41075" name="Freeform 65"/>
              <p:cNvSpPr>
                <a:spLocks/>
              </p:cNvSpPr>
              <p:nvPr/>
            </p:nvSpPr>
            <p:spPr bwMode="auto">
              <a:xfrm>
                <a:off x="761" y="2218"/>
                <a:ext cx="1043" cy="428"/>
              </a:xfrm>
              <a:custGeom>
                <a:avLst/>
                <a:gdLst>
                  <a:gd name="T0" fmla="*/ 965 w 1043"/>
                  <a:gd name="T1" fmla="*/ 209 h 428"/>
                  <a:gd name="T2" fmla="*/ 883 w 1043"/>
                  <a:gd name="T3" fmla="*/ 150 h 428"/>
                  <a:gd name="T4" fmla="*/ 863 w 1043"/>
                  <a:gd name="T5" fmla="*/ 176 h 428"/>
                  <a:gd name="T6" fmla="*/ 712 w 1043"/>
                  <a:gd name="T7" fmla="*/ 77 h 428"/>
                  <a:gd name="T8" fmla="*/ 704 w 1043"/>
                  <a:gd name="T9" fmla="*/ 101 h 428"/>
                  <a:gd name="T10" fmla="*/ 498 w 1043"/>
                  <a:gd name="T11" fmla="*/ 0 h 428"/>
                  <a:gd name="T12" fmla="*/ 492 w 1043"/>
                  <a:gd name="T13" fmla="*/ 47 h 428"/>
                  <a:gd name="T14" fmla="*/ 0 w 1043"/>
                  <a:gd name="T15" fmla="*/ 119 h 428"/>
                  <a:gd name="T16" fmla="*/ 356 w 1043"/>
                  <a:gd name="T17" fmla="*/ 288 h 428"/>
                  <a:gd name="T18" fmla="*/ 363 w 1043"/>
                  <a:gd name="T19" fmla="*/ 320 h 428"/>
                  <a:gd name="T20" fmla="*/ 590 w 1043"/>
                  <a:gd name="T21" fmla="*/ 314 h 428"/>
                  <a:gd name="T22" fmla="*/ 584 w 1043"/>
                  <a:gd name="T23" fmla="*/ 350 h 428"/>
                  <a:gd name="T24" fmla="*/ 807 w 1043"/>
                  <a:gd name="T25" fmla="*/ 381 h 428"/>
                  <a:gd name="T26" fmla="*/ 800 w 1043"/>
                  <a:gd name="T27" fmla="*/ 427 h 428"/>
                  <a:gd name="T28" fmla="*/ 939 w 1043"/>
                  <a:gd name="T29" fmla="*/ 399 h 428"/>
                  <a:gd name="T30" fmla="*/ 1042 w 1043"/>
                  <a:gd name="T31" fmla="*/ 316 h 428"/>
                  <a:gd name="T32" fmla="*/ 965 w 1043"/>
                  <a:gd name="T33" fmla="*/ 209 h 4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3"/>
                  <a:gd name="T52" fmla="*/ 0 h 428"/>
                  <a:gd name="T53" fmla="*/ 1043 w 1043"/>
                  <a:gd name="T54" fmla="*/ 428 h 4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3" h="428">
                    <a:moveTo>
                      <a:pt x="965" y="209"/>
                    </a:moveTo>
                    <a:lnTo>
                      <a:pt x="883" y="150"/>
                    </a:lnTo>
                    <a:lnTo>
                      <a:pt x="863" y="176"/>
                    </a:lnTo>
                    <a:lnTo>
                      <a:pt x="712" y="77"/>
                    </a:lnTo>
                    <a:lnTo>
                      <a:pt x="704" y="101"/>
                    </a:lnTo>
                    <a:lnTo>
                      <a:pt x="498" y="0"/>
                    </a:lnTo>
                    <a:lnTo>
                      <a:pt x="492" y="47"/>
                    </a:lnTo>
                    <a:lnTo>
                      <a:pt x="0" y="119"/>
                    </a:lnTo>
                    <a:lnTo>
                      <a:pt x="356" y="288"/>
                    </a:lnTo>
                    <a:lnTo>
                      <a:pt x="363" y="320"/>
                    </a:lnTo>
                    <a:lnTo>
                      <a:pt x="590" y="314"/>
                    </a:lnTo>
                    <a:lnTo>
                      <a:pt x="584" y="350"/>
                    </a:lnTo>
                    <a:lnTo>
                      <a:pt x="807" y="381"/>
                    </a:lnTo>
                    <a:lnTo>
                      <a:pt x="800" y="427"/>
                    </a:lnTo>
                    <a:lnTo>
                      <a:pt x="939" y="399"/>
                    </a:lnTo>
                    <a:lnTo>
                      <a:pt x="1042" y="316"/>
                    </a:lnTo>
                    <a:lnTo>
                      <a:pt x="965" y="209"/>
                    </a:lnTo>
                  </a:path>
                </a:pathLst>
              </a:custGeom>
              <a:solidFill>
                <a:srgbClr val="E9E9E9"/>
              </a:solidFill>
              <a:ln w="9525" cap="rnd">
                <a:noFill/>
                <a:round/>
                <a:headEnd/>
                <a:tailEnd/>
              </a:ln>
            </p:spPr>
            <p:txBody>
              <a:bodyPr/>
              <a:lstStyle/>
              <a:p>
                <a:endParaRPr lang="id-ID"/>
              </a:p>
            </p:txBody>
          </p:sp>
          <p:sp>
            <p:nvSpPr>
              <p:cNvPr id="41076" name="Freeform 66"/>
              <p:cNvSpPr>
                <a:spLocks/>
              </p:cNvSpPr>
              <p:nvPr/>
            </p:nvSpPr>
            <p:spPr bwMode="auto">
              <a:xfrm>
                <a:off x="761" y="2218"/>
                <a:ext cx="1043" cy="428"/>
              </a:xfrm>
              <a:custGeom>
                <a:avLst/>
                <a:gdLst>
                  <a:gd name="T0" fmla="*/ 965 w 1043"/>
                  <a:gd name="T1" fmla="*/ 209 h 428"/>
                  <a:gd name="T2" fmla="*/ 883 w 1043"/>
                  <a:gd name="T3" fmla="*/ 150 h 428"/>
                  <a:gd name="T4" fmla="*/ 863 w 1043"/>
                  <a:gd name="T5" fmla="*/ 176 h 428"/>
                  <a:gd name="T6" fmla="*/ 712 w 1043"/>
                  <a:gd name="T7" fmla="*/ 77 h 428"/>
                  <a:gd name="T8" fmla="*/ 704 w 1043"/>
                  <a:gd name="T9" fmla="*/ 101 h 428"/>
                  <a:gd name="T10" fmla="*/ 498 w 1043"/>
                  <a:gd name="T11" fmla="*/ 0 h 428"/>
                  <a:gd name="T12" fmla="*/ 492 w 1043"/>
                  <a:gd name="T13" fmla="*/ 47 h 428"/>
                  <a:gd name="T14" fmla="*/ 0 w 1043"/>
                  <a:gd name="T15" fmla="*/ 119 h 428"/>
                  <a:gd name="T16" fmla="*/ 356 w 1043"/>
                  <a:gd name="T17" fmla="*/ 288 h 428"/>
                  <a:gd name="T18" fmla="*/ 363 w 1043"/>
                  <a:gd name="T19" fmla="*/ 320 h 428"/>
                  <a:gd name="T20" fmla="*/ 590 w 1043"/>
                  <a:gd name="T21" fmla="*/ 314 h 428"/>
                  <a:gd name="T22" fmla="*/ 584 w 1043"/>
                  <a:gd name="T23" fmla="*/ 350 h 428"/>
                  <a:gd name="T24" fmla="*/ 807 w 1043"/>
                  <a:gd name="T25" fmla="*/ 381 h 428"/>
                  <a:gd name="T26" fmla="*/ 800 w 1043"/>
                  <a:gd name="T27" fmla="*/ 427 h 428"/>
                  <a:gd name="T28" fmla="*/ 939 w 1043"/>
                  <a:gd name="T29" fmla="*/ 399 h 428"/>
                  <a:gd name="T30" fmla="*/ 1042 w 1043"/>
                  <a:gd name="T31" fmla="*/ 316 h 428"/>
                  <a:gd name="T32" fmla="*/ 965 w 1043"/>
                  <a:gd name="T33" fmla="*/ 209 h 4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3"/>
                  <a:gd name="T52" fmla="*/ 0 h 428"/>
                  <a:gd name="T53" fmla="*/ 1043 w 1043"/>
                  <a:gd name="T54" fmla="*/ 428 h 4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3" h="428">
                    <a:moveTo>
                      <a:pt x="965" y="209"/>
                    </a:moveTo>
                    <a:lnTo>
                      <a:pt x="883" y="150"/>
                    </a:lnTo>
                    <a:lnTo>
                      <a:pt x="863" y="176"/>
                    </a:lnTo>
                    <a:lnTo>
                      <a:pt x="712" y="77"/>
                    </a:lnTo>
                    <a:lnTo>
                      <a:pt x="704" y="101"/>
                    </a:lnTo>
                    <a:lnTo>
                      <a:pt x="498" y="0"/>
                    </a:lnTo>
                    <a:lnTo>
                      <a:pt x="492" y="47"/>
                    </a:lnTo>
                    <a:lnTo>
                      <a:pt x="0" y="119"/>
                    </a:lnTo>
                    <a:lnTo>
                      <a:pt x="356" y="288"/>
                    </a:lnTo>
                    <a:lnTo>
                      <a:pt x="363" y="320"/>
                    </a:lnTo>
                    <a:lnTo>
                      <a:pt x="590" y="314"/>
                    </a:lnTo>
                    <a:lnTo>
                      <a:pt x="584" y="350"/>
                    </a:lnTo>
                    <a:lnTo>
                      <a:pt x="807" y="381"/>
                    </a:lnTo>
                    <a:lnTo>
                      <a:pt x="800" y="427"/>
                    </a:lnTo>
                    <a:lnTo>
                      <a:pt x="939" y="399"/>
                    </a:lnTo>
                    <a:lnTo>
                      <a:pt x="1042" y="316"/>
                    </a:lnTo>
                    <a:lnTo>
                      <a:pt x="965" y="209"/>
                    </a:lnTo>
                  </a:path>
                </a:pathLst>
              </a:custGeom>
              <a:noFill/>
              <a:ln w="12700" cap="rnd">
                <a:solidFill>
                  <a:srgbClr val="000000"/>
                </a:solidFill>
                <a:round/>
                <a:headEnd type="none" w="sm" len="sm"/>
                <a:tailEnd type="none" w="sm" len="sm"/>
              </a:ln>
            </p:spPr>
            <p:txBody>
              <a:bodyPr/>
              <a:lstStyle/>
              <a:p>
                <a:endParaRPr lang="id-ID"/>
              </a:p>
            </p:txBody>
          </p:sp>
        </p:grpSp>
        <p:grpSp>
          <p:nvGrpSpPr>
            <p:cNvPr id="41018" name="Group 70"/>
            <p:cNvGrpSpPr>
              <a:grpSpLocks/>
            </p:cNvGrpSpPr>
            <p:nvPr/>
          </p:nvGrpSpPr>
          <p:grpSpPr bwMode="auto">
            <a:xfrm>
              <a:off x="722" y="3082"/>
              <a:ext cx="1014" cy="515"/>
              <a:chOff x="704" y="3051"/>
              <a:chExt cx="1014" cy="515"/>
            </a:xfrm>
          </p:grpSpPr>
          <p:sp>
            <p:nvSpPr>
              <p:cNvPr id="41073" name="Freeform 68"/>
              <p:cNvSpPr>
                <a:spLocks/>
              </p:cNvSpPr>
              <p:nvPr/>
            </p:nvSpPr>
            <p:spPr bwMode="auto">
              <a:xfrm>
                <a:off x="704" y="3051"/>
                <a:ext cx="1014" cy="515"/>
              </a:xfrm>
              <a:custGeom>
                <a:avLst/>
                <a:gdLst>
                  <a:gd name="T0" fmla="*/ 944 w 1014"/>
                  <a:gd name="T1" fmla="*/ 276 h 515"/>
                  <a:gd name="T2" fmla="*/ 874 w 1014"/>
                  <a:gd name="T3" fmla="*/ 389 h 515"/>
                  <a:gd name="T4" fmla="*/ 874 w 1014"/>
                  <a:gd name="T5" fmla="*/ 323 h 515"/>
                  <a:gd name="T6" fmla="*/ 836 w 1014"/>
                  <a:gd name="T7" fmla="*/ 353 h 515"/>
                  <a:gd name="T8" fmla="*/ 744 w 1014"/>
                  <a:gd name="T9" fmla="*/ 432 h 515"/>
                  <a:gd name="T10" fmla="*/ 712 w 1014"/>
                  <a:gd name="T11" fmla="*/ 353 h 515"/>
                  <a:gd name="T12" fmla="*/ 535 w 1014"/>
                  <a:gd name="T13" fmla="*/ 514 h 515"/>
                  <a:gd name="T14" fmla="*/ 412 w 1014"/>
                  <a:gd name="T15" fmla="*/ 372 h 515"/>
                  <a:gd name="T16" fmla="*/ 0 w 1014"/>
                  <a:gd name="T17" fmla="*/ 387 h 515"/>
                  <a:gd name="T18" fmla="*/ 331 w 1014"/>
                  <a:gd name="T19" fmla="*/ 170 h 515"/>
                  <a:gd name="T20" fmla="*/ 530 w 1014"/>
                  <a:gd name="T21" fmla="*/ 30 h 515"/>
                  <a:gd name="T22" fmla="*/ 652 w 1014"/>
                  <a:gd name="T23" fmla="*/ 84 h 515"/>
                  <a:gd name="T24" fmla="*/ 661 w 1014"/>
                  <a:gd name="T25" fmla="*/ 6 h 515"/>
                  <a:gd name="T26" fmla="*/ 813 w 1014"/>
                  <a:gd name="T27" fmla="*/ 66 h 515"/>
                  <a:gd name="T28" fmla="*/ 843 w 1014"/>
                  <a:gd name="T29" fmla="*/ 0 h 515"/>
                  <a:gd name="T30" fmla="*/ 944 w 1014"/>
                  <a:gd name="T31" fmla="*/ 84 h 515"/>
                  <a:gd name="T32" fmla="*/ 1013 w 1014"/>
                  <a:gd name="T33" fmla="*/ 179 h 515"/>
                  <a:gd name="T34" fmla="*/ 944 w 1014"/>
                  <a:gd name="T35" fmla="*/ 276 h 5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4"/>
                  <a:gd name="T55" fmla="*/ 0 h 515"/>
                  <a:gd name="T56" fmla="*/ 1014 w 1014"/>
                  <a:gd name="T57" fmla="*/ 515 h 5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4" h="515">
                    <a:moveTo>
                      <a:pt x="944" y="276"/>
                    </a:moveTo>
                    <a:lnTo>
                      <a:pt x="874" y="389"/>
                    </a:lnTo>
                    <a:lnTo>
                      <a:pt x="874" y="323"/>
                    </a:lnTo>
                    <a:lnTo>
                      <a:pt x="836" y="353"/>
                    </a:lnTo>
                    <a:lnTo>
                      <a:pt x="744" y="432"/>
                    </a:lnTo>
                    <a:lnTo>
                      <a:pt x="712" y="353"/>
                    </a:lnTo>
                    <a:lnTo>
                      <a:pt x="535" y="514"/>
                    </a:lnTo>
                    <a:lnTo>
                      <a:pt x="412" y="372"/>
                    </a:lnTo>
                    <a:lnTo>
                      <a:pt x="0" y="387"/>
                    </a:lnTo>
                    <a:lnTo>
                      <a:pt x="331" y="170"/>
                    </a:lnTo>
                    <a:lnTo>
                      <a:pt x="530" y="30"/>
                    </a:lnTo>
                    <a:lnTo>
                      <a:pt x="652" y="84"/>
                    </a:lnTo>
                    <a:lnTo>
                      <a:pt x="661" y="6"/>
                    </a:lnTo>
                    <a:lnTo>
                      <a:pt x="813" y="66"/>
                    </a:lnTo>
                    <a:lnTo>
                      <a:pt x="843" y="0"/>
                    </a:lnTo>
                    <a:lnTo>
                      <a:pt x="944" y="84"/>
                    </a:lnTo>
                    <a:lnTo>
                      <a:pt x="1013" y="179"/>
                    </a:lnTo>
                    <a:lnTo>
                      <a:pt x="944" y="276"/>
                    </a:lnTo>
                  </a:path>
                </a:pathLst>
              </a:custGeom>
              <a:solidFill>
                <a:srgbClr val="E9E9E9"/>
              </a:solidFill>
              <a:ln w="9525" cap="rnd">
                <a:noFill/>
                <a:round/>
                <a:headEnd/>
                <a:tailEnd/>
              </a:ln>
            </p:spPr>
            <p:txBody>
              <a:bodyPr/>
              <a:lstStyle/>
              <a:p>
                <a:endParaRPr lang="id-ID"/>
              </a:p>
            </p:txBody>
          </p:sp>
          <p:sp>
            <p:nvSpPr>
              <p:cNvPr id="41074" name="Freeform 69"/>
              <p:cNvSpPr>
                <a:spLocks/>
              </p:cNvSpPr>
              <p:nvPr/>
            </p:nvSpPr>
            <p:spPr bwMode="auto">
              <a:xfrm>
                <a:off x="704" y="3051"/>
                <a:ext cx="1014" cy="515"/>
              </a:xfrm>
              <a:custGeom>
                <a:avLst/>
                <a:gdLst>
                  <a:gd name="T0" fmla="*/ 944 w 1014"/>
                  <a:gd name="T1" fmla="*/ 276 h 515"/>
                  <a:gd name="T2" fmla="*/ 874 w 1014"/>
                  <a:gd name="T3" fmla="*/ 389 h 515"/>
                  <a:gd name="T4" fmla="*/ 874 w 1014"/>
                  <a:gd name="T5" fmla="*/ 323 h 515"/>
                  <a:gd name="T6" fmla="*/ 836 w 1014"/>
                  <a:gd name="T7" fmla="*/ 353 h 515"/>
                  <a:gd name="T8" fmla="*/ 744 w 1014"/>
                  <a:gd name="T9" fmla="*/ 432 h 515"/>
                  <a:gd name="T10" fmla="*/ 712 w 1014"/>
                  <a:gd name="T11" fmla="*/ 353 h 515"/>
                  <a:gd name="T12" fmla="*/ 535 w 1014"/>
                  <a:gd name="T13" fmla="*/ 514 h 515"/>
                  <a:gd name="T14" fmla="*/ 412 w 1014"/>
                  <a:gd name="T15" fmla="*/ 372 h 515"/>
                  <a:gd name="T16" fmla="*/ 0 w 1014"/>
                  <a:gd name="T17" fmla="*/ 387 h 515"/>
                  <a:gd name="T18" fmla="*/ 331 w 1014"/>
                  <a:gd name="T19" fmla="*/ 170 h 515"/>
                  <a:gd name="T20" fmla="*/ 530 w 1014"/>
                  <a:gd name="T21" fmla="*/ 30 h 515"/>
                  <a:gd name="T22" fmla="*/ 652 w 1014"/>
                  <a:gd name="T23" fmla="*/ 84 h 515"/>
                  <a:gd name="T24" fmla="*/ 661 w 1014"/>
                  <a:gd name="T25" fmla="*/ 6 h 515"/>
                  <a:gd name="T26" fmla="*/ 813 w 1014"/>
                  <a:gd name="T27" fmla="*/ 66 h 515"/>
                  <a:gd name="T28" fmla="*/ 843 w 1014"/>
                  <a:gd name="T29" fmla="*/ 0 h 515"/>
                  <a:gd name="T30" fmla="*/ 944 w 1014"/>
                  <a:gd name="T31" fmla="*/ 84 h 515"/>
                  <a:gd name="T32" fmla="*/ 1013 w 1014"/>
                  <a:gd name="T33" fmla="*/ 179 h 515"/>
                  <a:gd name="T34" fmla="*/ 944 w 1014"/>
                  <a:gd name="T35" fmla="*/ 276 h 5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4"/>
                  <a:gd name="T55" fmla="*/ 0 h 515"/>
                  <a:gd name="T56" fmla="*/ 1014 w 1014"/>
                  <a:gd name="T57" fmla="*/ 515 h 5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4" h="515">
                    <a:moveTo>
                      <a:pt x="944" y="276"/>
                    </a:moveTo>
                    <a:lnTo>
                      <a:pt x="874" y="389"/>
                    </a:lnTo>
                    <a:lnTo>
                      <a:pt x="874" y="323"/>
                    </a:lnTo>
                    <a:lnTo>
                      <a:pt x="836" y="353"/>
                    </a:lnTo>
                    <a:lnTo>
                      <a:pt x="744" y="432"/>
                    </a:lnTo>
                    <a:lnTo>
                      <a:pt x="712" y="353"/>
                    </a:lnTo>
                    <a:lnTo>
                      <a:pt x="535" y="514"/>
                    </a:lnTo>
                    <a:lnTo>
                      <a:pt x="412" y="372"/>
                    </a:lnTo>
                    <a:lnTo>
                      <a:pt x="0" y="387"/>
                    </a:lnTo>
                    <a:lnTo>
                      <a:pt x="331" y="170"/>
                    </a:lnTo>
                    <a:lnTo>
                      <a:pt x="530" y="30"/>
                    </a:lnTo>
                    <a:lnTo>
                      <a:pt x="652" y="84"/>
                    </a:lnTo>
                    <a:lnTo>
                      <a:pt x="661" y="6"/>
                    </a:lnTo>
                    <a:lnTo>
                      <a:pt x="813" y="66"/>
                    </a:lnTo>
                    <a:lnTo>
                      <a:pt x="843" y="0"/>
                    </a:lnTo>
                    <a:lnTo>
                      <a:pt x="944" y="84"/>
                    </a:lnTo>
                    <a:lnTo>
                      <a:pt x="1013" y="179"/>
                    </a:lnTo>
                    <a:lnTo>
                      <a:pt x="944" y="276"/>
                    </a:lnTo>
                  </a:path>
                </a:pathLst>
              </a:custGeom>
              <a:noFill/>
              <a:ln w="12700" cap="rnd">
                <a:solidFill>
                  <a:srgbClr val="000000"/>
                </a:solidFill>
                <a:round/>
                <a:headEnd type="none" w="sm" len="sm"/>
                <a:tailEnd type="none" w="sm" len="sm"/>
              </a:ln>
            </p:spPr>
            <p:txBody>
              <a:bodyPr/>
              <a:lstStyle/>
              <a:p>
                <a:endParaRPr lang="id-ID"/>
              </a:p>
            </p:txBody>
          </p:sp>
        </p:grpSp>
        <p:grpSp>
          <p:nvGrpSpPr>
            <p:cNvPr id="41019" name="Group 73"/>
            <p:cNvGrpSpPr>
              <a:grpSpLocks/>
            </p:cNvGrpSpPr>
            <p:nvPr/>
          </p:nvGrpSpPr>
          <p:grpSpPr bwMode="auto">
            <a:xfrm>
              <a:off x="792" y="2506"/>
              <a:ext cx="1022" cy="413"/>
              <a:chOff x="774" y="2476"/>
              <a:chExt cx="1022" cy="413"/>
            </a:xfrm>
          </p:grpSpPr>
          <p:sp>
            <p:nvSpPr>
              <p:cNvPr id="41071" name="Freeform 71"/>
              <p:cNvSpPr>
                <a:spLocks/>
              </p:cNvSpPr>
              <p:nvPr/>
            </p:nvSpPr>
            <p:spPr bwMode="auto">
              <a:xfrm>
                <a:off x="774" y="2476"/>
                <a:ext cx="1022" cy="413"/>
              </a:xfrm>
              <a:custGeom>
                <a:avLst/>
                <a:gdLst>
                  <a:gd name="T0" fmla="*/ 957 w 1022"/>
                  <a:gd name="T1" fmla="*/ 185 h 413"/>
                  <a:gd name="T2" fmla="*/ 888 w 1022"/>
                  <a:gd name="T3" fmla="*/ 130 h 413"/>
                  <a:gd name="T4" fmla="*/ 875 w 1022"/>
                  <a:gd name="T5" fmla="*/ 159 h 413"/>
                  <a:gd name="T6" fmla="*/ 745 w 1022"/>
                  <a:gd name="T7" fmla="*/ 68 h 413"/>
                  <a:gd name="T8" fmla="*/ 728 w 1022"/>
                  <a:gd name="T9" fmla="*/ 90 h 413"/>
                  <a:gd name="T10" fmla="*/ 563 w 1022"/>
                  <a:gd name="T11" fmla="*/ 0 h 413"/>
                  <a:gd name="T12" fmla="*/ 542 w 1022"/>
                  <a:gd name="T13" fmla="*/ 28 h 413"/>
                  <a:gd name="T14" fmla="*/ 0 w 1022"/>
                  <a:gd name="T15" fmla="*/ 154 h 413"/>
                  <a:gd name="T16" fmla="*/ 404 w 1022"/>
                  <a:gd name="T17" fmla="*/ 274 h 413"/>
                  <a:gd name="T18" fmla="*/ 435 w 1022"/>
                  <a:gd name="T19" fmla="*/ 337 h 413"/>
                  <a:gd name="T20" fmla="*/ 640 w 1022"/>
                  <a:gd name="T21" fmla="*/ 310 h 413"/>
                  <a:gd name="T22" fmla="*/ 640 w 1022"/>
                  <a:gd name="T23" fmla="*/ 346 h 413"/>
                  <a:gd name="T24" fmla="*/ 816 w 1022"/>
                  <a:gd name="T25" fmla="*/ 369 h 413"/>
                  <a:gd name="T26" fmla="*/ 821 w 1022"/>
                  <a:gd name="T27" fmla="*/ 412 h 413"/>
                  <a:gd name="T28" fmla="*/ 937 w 1022"/>
                  <a:gd name="T29" fmla="*/ 376 h 413"/>
                  <a:gd name="T30" fmla="*/ 1021 w 1022"/>
                  <a:gd name="T31" fmla="*/ 288 h 413"/>
                  <a:gd name="T32" fmla="*/ 957 w 1022"/>
                  <a:gd name="T33" fmla="*/ 185 h 4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22"/>
                  <a:gd name="T52" fmla="*/ 0 h 413"/>
                  <a:gd name="T53" fmla="*/ 1022 w 1022"/>
                  <a:gd name="T54" fmla="*/ 413 h 4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22" h="413">
                    <a:moveTo>
                      <a:pt x="957" y="185"/>
                    </a:moveTo>
                    <a:lnTo>
                      <a:pt x="888" y="130"/>
                    </a:lnTo>
                    <a:lnTo>
                      <a:pt x="875" y="159"/>
                    </a:lnTo>
                    <a:lnTo>
                      <a:pt x="745" y="68"/>
                    </a:lnTo>
                    <a:lnTo>
                      <a:pt x="728" y="90"/>
                    </a:lnTo>
                    <a:lnTo>
                      <a:pt x="563" y="0"/>
                    </a:lnTo>
                    <a:lnTo>
                      <a:pt x="542" y="28"/>
                    </a:lnTo>
                    <a:lnTo>
                      <a:pt x="0" y="154"/>
                    </a:lnTo>
                    <a:lnTo>
                      <a:pt x="404" y="274"/>
                    </a:lnTo>
                    <a:lnTo>
                      <a:pt x="435" y="337"/>
                    </a:lnTo>
                    <a:lnTo>
                      <a:pt x="640" y="310"/>
                    </a:lnTo>
                    <a:lnTo>
                      <a:pt x="640" y="346"/>
                    </a:lnTo>
                    <a:lnTo>
                      <a:pt x="816" y="369"/>
                    </a:lnTo>
                    <a:lnTo>
                      <a:pt x="821" y="412"/>
                    </a:lnTo>
                    <a:lnTo>
                      <a:pt x="937" y="376"/>
                    </a:lnTo>
                    <a:lnTo>
                      <a:pt x="1021" y="288"/>
                    </a:lnTo>
                    <a:lnTo>
                      <a:pt x="957" y="185"/>
                    </a:lnTo>
                  </a:path>
                </a:pathLst>
              </a:custGeom>
              <a:solidFill>
                <a:srgbClr val="E9E9E9"/>
              </a:solidFill>
              <a:ln w="9525" cap="rnd">
                <a:noFill/>
                <a:round/>
                <a:headEnd/>
                <a:tailEnd/>
              </a:ln>
            </p:spPr>
            <p:txBody>
              <a:bodyPr/>
              <a:lstStyle/>
              <a:p>
                <a:endParaRPr lang="id-ID"/>
              </a:p>
            </p:txBody>
          </p:sp>
          <p:sp>
            <p:nvSpPr>
              <p:cNvPr id="41072" name="Freeform 72"/>
              <p:cNvSpPr>
                <a:spLocks/>
              </p:cNvSpPr>
              <p:nvPr/>
            </p:nvSpPr>
            <p:spPr bwMode="auto">
              <a:xfrm>
                <a:off x="774" y="2476"/>
                <a:ext cx="1022" cy="413"/>
              </a:xfrm>
              <a:custGeom>
                <a:avLst/>
                <a:gdLst>
                  <a:gd name="T0" fmla="*/ 957 w 1022"/>
                  <a:gd name="T1" fmla="*/ 185 h 413"/>
                  <a:gd name="T2" fmla="*/ 888 w 1022"/>
                  <a:gd name="T3" fmla="*/ 130 h 413"/>
                  <a:gd name="T4" fmla="*/ 875 w 1022"/>
                  <a:gd name="T5" fmla="*/ 159 h 413"/>
                  <a:gd name="T6" fmla="*/ 745 w 1022"/>
                  <a:gd name="T7" fmla="*/ 68 h 413"/>
                  <a:gd name="T8" fmla="*/ 728 w 1022"/>
                  <a:gd name="T9" fmla="*/ 90 h 413"/>
                  <a:gd name="T10" fmla="*/ 563 w 1022"/>
                  <a:gd name="T11" fmla="*/ 0 h 413"/>
                  <a:gd name="T12" fmla="*/ 542 w 1022"/>
                  <a:gd name="T13" fmla="*/ 28 h 413"/>
                  <a:gd name="T14" fmla="*/ 0 w 1022"/>
                  <a:gd name="T15" fmla="*/ 154 h 413"/>
                  <a:gd name="T16" fmla="*/ 404 w 1022"/>
                  <a:gd name="T17" fmla="*/ 274 h 413"/>
                  <a:gd name="T18" fmla="*/ 435 w 1022"/>
                  <a:gd name="T19" fmla="*/ 337 h 413"/>
                  <a:gd name="T20" fmla="*/ 640 w 1022"/>
                  <a:gd name="T21" fmla="*/ 310 h 413"/>
                  <a:gd name="T22" fmla="*/ 640 w 1022"/>
                  <a:gd name="T23" fmla="*/ 346 h 413"/>
                  <a:gd name="T24" fmla="*/ 816 w 1022"/>
                  <a:gd name="T25" fmla="*/ 369 h 413"/>
                  <a:gd name="T26" fmla="*/ 821 w 1022"/>
                  <a:gd name="T27" fmla="*/ 412 h 413"/>
                  <a:gd name="T28" fmla="*/ 937 w 1022"/>
                  <a:gd name="T29" fmla="*/ 376 h 413"/>
                  <a:gd name="T30" fmla="*/ 1021 w 1022"/>
                  <a:gd name="T31" fmla="*/ 288 h 413"/>
                  <a:gd name="T32" fmla="*/ 957 w 1022"/>
                  <a:gd name="T33" fmla="*/ 185 h 4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22"/>
                  <a:gd name="T52" fmla="*/ 0 h 413"/>
                  <a:gd name="T53" fmla="*/ 1022 w 1022"/>
                  <a:gd name="T54" fmla="*/ 413 h 4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22" h="413">
                    <a:moveTo>
                      <a:pt x="957" y="185"/>
                    </a:moveTo>
                    <a:lnTo>
                      <a:pt x="888" y="130"/>
                    </a:lnTo>
                    <a:lnTo>
                      <a:pt x="875" y="159"/>
                    </a:lnTo>
                    <a:lnTo>
                      <a:pt x="745" y="68"/>
                    </a:lnTo>
                    <a:lnTo>
                      <a:pt x="728" y="90"/>
                    </a:lnTo>
                    <a:lnTo>
                      <a:pt x="563" y="0"/>
                    </a:lnTo>
                    <a:lnTo>
                      <a:pt x="542" y="28"/>
                    </a:lnTo>
                    <a:lnTo>
                      <a:pt x="0" y="154"/>
                    </a:lnTo>
                    <a:lnTo>
                      <a:pt x="404" y="274"/>
                    </a:lnTo>
                    <a:lnTo>
                      <a:pt x="435" y="337"/>
                    </a:lnTo>
                    <a:lnTo>
                      <a:pt x="640" y="310"/>
                    </a:lnTo>
                    <a:lnTo>
                      <a:pt x="640" y="346"/>
                    </a:lnTo>
                    <a:lnTo>
                      <a:pt x="816" y="369"/>
                    </a:lnTo>
                    <a:lnTo>
                      <a:pt x="821" y="412"/>
                    </a:lnTo>
                    <a:lnTo>
                      <a:pt x="937" y="376"/>
                    </a:lnTo>
                    <a:lnTo>
                      <a:pt x="1021" y="288"/>
                    </a:lnTo>
                    <a:lnTo>
                      <a:pt x="957" y="185"/>
                    </a:lnTo>
                  </a:path>
                </a:pathLst>
              </a:custGeom>
              <a:noFill/>
              <a:ln w="12700" cap="rnd">
                <a:solidFill>
                  <a:srgbClr val="000000"/>
                </a:solidFill>
                <a:round/>
                <a:headEnd type="none" w="sm" len="sm"/>
                <a:tailEnd type="none" w="sm" len="sm"/>
              </a:ln>
            </p:spPr>
            <p:txBody>
              <a:bodyPr/>
              <a:lstStyle/>
              <a:p>
                <a:endParaRPr lang="id-ID"/>
              </a:p>
            </p:txBody>
          </p:sp>
        </p:grpSp>
        <p:sp>
          <p:nvSpPr>
            <p:cNvPr id="41020" name="Rectangle 74"/>
            <p:cNvSpPr>
              <a:spLocks noChangeArrowheads="1"/>
            </p:cNvSpPr>
            <p:nvPr/>
          </p:nvSpPr>
          <p:spPr bwMode="auto">
            <a:xfrm rot="420000">
              <a:off x="2444" y="3296"/>
              <a:ext cx="397"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Gagal Pelatihan</a:t>
              </a:r>
            </a:p>
          </p:txBody>
        </p:sp>
        <p:sp>
          <p:nvSpPr>
            <p:cNvPr id="41021" name="Rectangle 75"/>
            <p:cNvSpPr>
              <a:spLocks noChangeArrowheads="1"/>
            </p:cNvSpPr>
            <p:nvPr/>
          </p:nvSpPr>
          <p:spPr bwMode="auto">
            <a:xfrm rot="21120000">
              <a:off x="1150" y="3270"/>
              <a:ext cx="582"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Terlalu banyak bekerja</a:t>
              </a:r>
            </a:p>
          </p:txBody>
        </p:sp>
        <p:sp>
          <p:nvSpPr>
            <p:cNvPr id="41022" name="Rectangle 76"/>
            <p:cNvSpPr>
              <a:spLocks noChangeArrowheads="1"/>
            </p:cNvSpPr>
            <p:nvPr/>
          </p:nvSpPr>
          <p:spPr bwMode="auto">
            <a:xfrm rot="780000">
              <a:off x="1158" y="2386"/>
              <a:ext cx="275"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Tanpa APD</a:t>
              </a:r>
            </a:p>
          </p:txBody>
        </p:sp>
        <p:sp>
          <p:nvSpPr>
            <p:cNvPr id="41023" name="Rectangle 77"/>
            <p:cNvSpPr>
              <a:spLocks noChangeArrowheads="1"/>
            </p:cNvSpPr>
            <p:nvPr/>
          </p:nvSpPr>
          <p:spPr bwMode="auto">
            <a:xfrm rot="20520000">
              <a:off x="2484" y="2271"/>
              <a:ext cx="691"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Gagal melaporkan kejadian</a:t>
              </a:r>
            </a:p>
          </p:txBody>
        </p:sp>
        <p:sp>
          <p:nvSpPr>
            <p:cNvPr id="41024" name="Freeform 78"/>
            <p:cNvSpPr>
              <a:spLocks/>
            </p:cNvSpPr>
            <p:nvPr/>
          </p:nvSpPr>
          <p:spPr bwMode="auto">
            <a:xfrm>
              <a:off x="1938" y="3487"/>
              <a:ext cx="151" cy="1794"/>
            </a:xfrm>
            <a:custGeom>
              <a:avLst/>
              <a:gdLst>
                <a:gd name="T0" fmla="*/ 34 w 151"/>
                <a:gd name="T1" fmla="*/ 151 h 1794"/>
                <a:gd name="T2" fmla="*/ 30 w 151"/>
                <a:gd name="T3" fmla="*/ 328 h 1794"/>
                <a:gd name="T4" fmla="*/ 24 w 151"/>
                <a:gd name="T5" fmla="*/ 397 h 1794"/>
                <a:gd name="T6" fmla="*/ 12 w 151"/>
                <a:gd name="T7" fmla="*/ 455 h 1794"/>
                <a:gd name="T8" fmla="*/ 9 w 151"/>
                <a:gd name="T9" fmla="*/ 531 h 1794"/>
                <a:gd name="T10" fmla="*/ 6 w 151"/>
                <a:gd name="T11" fmla="*/ 581 h 1794"/>
                <a:gd name="T12" fmla="*/ 5 w 151"/>
                <a:gd name="T13" fmla="*/ 646 h 1794"/>
                <a:gd name="T14" fmla="*/ 5 w 151"/>
                <a:gd name="T15" fmla="*/ 764 h 1794"/>
                <a:gd name="T16" fmla="*/ 11 w 151"/>
                <a:gd name="T17" fmla="*/ 884 h 1794"/>
                <a:gd name="T18" fmla="*/ 13 w 151"/>
                <a:gd name="T19" fmla="*/ 978 h 1794"/>
                <a:gd name="T20" fmla="*/ 11 w 151"/>
                <a:gd name="T21" fmla="*/ 1114 h 1794"/>
                <a:gd name="T22" fmla="*/ 20 w 151"/>
                <a:gd name="T23" fmla="*/ 1293 h 1794"/>
                <a:gd name="T24" fmla="*/ 24 w 151"/>
                <a:gd name="T25" fmla="*/ 1394 h 1794"/>
                <a:gd name="T26" fmla="*/ 17 w 151"/>
                <a:gd name="T27" fmla="*/ 1480 h 1794"/>
                <a:gd name="T28" fmla="*/ 32 w 151"/>
                <a:gd name="T29" fmla="*/ 1621 h 1794"/>
                <a:gd name="T30" fmla="*/ 51 w 151"/>
                <a:gd name="T31" fmla="*/ 1712 h 1794"/>
                <a:gd name="T32" fmla="*/ 62 w 151"/>
                <a:gd name="T33" fmla="*/ 1768 h 1794"/>
                <a:gd name="T34" fmla="*/ 86 w 151"/>
                <a:gd name="T35" fmla="*/ 1753 h 1794"/>
                <a:gd name="T36" fmla="*/ 100 w 151"/>
                <a:gd name="T37" fmla="*/ 1710 h 1794"/>
                <a:gd name="T38" fmla="*/ 111 w 151"/>
                <a:gd name="T39" fmla="*/ 1640 h 1794"/>
                <a:gd name="T40" fmla="*/ 131 w 151"/>
                <a:gd name="T41" fmla="*/ 1492 h 1794"/>
                <a:gd name="T42" fmla="*/ 138 w 151"/>
                <a:gd name="T43" fmla="*/ 1374 h 1794"/>
                <a:gd name="T44" fmla="*/ 143 w 151"/>
                <a:gd name="T45" fmla="*/ 1242 h 1794"/>
                <a:gd name="T46" fmla="*/ 146 w 151"/>
                <a:gd name="T47" fmla="*/ 1149 h 1794"/>
                <a:gd name="T48" fmla="*/ 146 w 151"/>
                <a:gd name="T49" fmla="*/ 1094 h 1794"/>
                <a:gd name="T50" fmla="*/ 146 w 151"/>
                <a:gd name="T51" fmla="*/ 1034 h 1794"/>
                <a:gd name="T52" fmla="*/ 146 w 151"/>
                <a:gd name="T53" fmla="*/ 937 h 1794"/>
                <a:gd name="T54" fmla="*/ 146 w 151"/>
                <a:gd name="T55" fmla="*/ 867 h 1794"/>
                <a:gd name="T56" fmla="*/ 129 w 151"/>
                <a:gd name="T57" fmla="*/ 753 h 1794"/>
                <a:gd name="T58" fmla="*/ 131 w 151"/>
                <a:gd name="T59" fmla="*/ 686 h 1794"/>
                <a:gd name="T60" fmla="*/ 131 w 151"/>
                <a:gd name="T61" fmla="*/ 610 h 1794"/>
                <a:gd name="T62" fmla="*/ 145 w 151"/>
                <a:gd name="T63" fmla="*/ 500 h 1794"/>
                <a:gd name="T64" fmla="*/ 140 w 151"/>
                <a:gd name="T65" fmla="*/ 409 h 1794"/>
                <a:gd name="T66" fmla="*/ 143 w 151"/>
                <a:gd name="T67" fmla="*/ 350 h 1794"/>
                <a:gd name="T68" fmla="*/ 134 w 151"/>
                <a:gd name="T69" fmla="*/ 284 h 1794"/>
                <a:gd name="T70" fmla="*/ 133 w 151"/>
                <a:gd name="T71" fmla="*/ 232 h 1794"/>
                <a:gd name="T72" fmla="*/ 131 w 151"/>
                <a:gd name="T73" fmla="*/ 174 h 1794"/>
                <a:gd name="T74" fmla="*/ 124 w 151"/>
                <a:gd name="T75" fmla="*/ 117 h 1794"/>
                <a:gd name="T76" fmla="*/ 107 w 151"/>
                <a:gd name="T77" fmla="*/ 12 h 1794"/>
                <a:gd name="T78" fmla="*/ 33 w 151"/>
                <a:gd name="T79" fmla="*/ 0 h 17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1"/>
                <a:gd name="T121" fmla="*/ 0 h 1794"/>
                <a:gd name="T122" fmla="*/ 151 w 151"/>
                <a:gd name="T123" fmla="*/ 1794 h 17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1" h="1794">
                  <a:moveTo>
                    <a:pt x="32" y="71"/>
                  </a:moveTo>
                  <a:lnTo>
                    <a:pt x="34" y="151"/>
                  </a:lnTo>
                  <a:lnTo>
                    <a:pt x="28" y="243"/>
                  </a:lnTo>
                  <a:lnTo>
                    <a:pt x="30" y="328"/>
                  </a:lnTo>
                  <a:lnTo>
                    <a:pt x="30" y="367"/>
                  </a:lnTo>
                  <a:lnTo>
                    <a:pt x="24" y="397"/>
                  </a:lnTo>
                  <a:lnTo>
                    <a:pt x="20" y="433"/>
                  </a:lnTo>
                  <a:lnTo>
                    <a:pt x="12" y="455"/>
                  </a:lnTo>
                  <a:lnTo>
                    <a:pt x="13" y="508"/>
                  </a:lnTo>
                  <a:lnTo>
                    <a:pt x="9" y="531"/>
                  </a:lnTo>
                  <a:lnTo>
                    <a:pt x="7" y="555"/>
                  </a:lnTo>
                  <a:lnTo>
                    <a:pt x="6" y="581"/>
                  </a:lnTo>
                  <a:lnTo>
                    <a:pt x="0" y="607"/>
                  </a:lnTo>
                  <a:lnTo>
                    <a:pt x="5" y="646"/>
                  </a:lnTo>
                  <a:lnTo>
                    <a:pt x="7" y="705"/>
                  </a:lnTo>
                  <a:lnTo>
                    <a:pt x="5" y="764"/>
                  </a:lnTo>
                  <a:lnTo>
                    <a:pt x="9" y="819"/>
                  </a:lnTo>
                  <a:lnTo>
                    <a:pt x="11" y="884"/>
                  </a:lnTo>
                  <a:lnTo>
                    <a:pt x="13" y="943"/>
                  </a:lnTo>
                  <a:lnTo>
                    <a:pt x="13" y="978"/>
                  </a:lnTo>
                  <a:lnTo>
                    <a:pt x="15" y="1053"/>
                  </a:lnTo>
                  <a:lnTo>
                    <a:pt x="11" y="1114"/>
                  </a:lnTo>
                  <a:lnTo>
                    <a:pt x="11" y="1189"/>
                  </a:lnTo>
                  <a:lnTo>
                    <a:pt x="20" y="1293"/>
                  </a:lnTo>
                  <a:lnTo>
                    <a:pt x="22" y="1345"/>
                  </a:lnTo>
                  <a:lnTo>
                    <a:pt x="24" y="1394"/>
                  </a:lnTo>
                  <a:lnTo>
                    <a:pt x="19" y="1430"/>
                  </a:lnTo>
                  <a:lnTo>
                    <a:pt x="17" y="1480"/>
                  </a:lnTo>
                  <a:lnTo>
                    <a:pt x="20" y="1553"/>
                  </a:lnTo>
                  <a:lnTo>
                    <a:pt x="32" y="1621"/>
                  </a:lnTo>
                  <a:lnTo>
                    <a:pt x="42" y="1678"/>
                  </a:lnTo>
                  <a:lnTo>
                    <a:pt x="51" y="1712"/>
                  </a:lnTo>
                  <a:lnTo>
                    <a:pt x="55" y="1737"/>
                  </a:lnTo>
                  <a:lnTo>
                    <a:pt x="62" y="1768"/>
                  </a:lnTo>
                  <a:lnTo>
                    <a:pt x="55" y="1793"/>
                  </a:lnTo>
                  <a:lnTo>
                    <a:pt x="86" y="1753"/>
                  </a:lnTo>
                  <a:lnTo>
                    <a:pt x="86" y="1734"/>
                  </a:lnTo>
                  <a:lnTo>
                    <a:pt x="100" y="1710"/>
                  </a:lnTo>
                  <a:lnTo>
                    <a:pt x="108" y="1682"/>
                  </a:lnTo>
                  <a:lnTo>
                    <a:pt x="111" y="1640"/>
                  </a:lnTo>
                  <a:lnTo>
                    <a:pt x="127" y="1526"/>
                  </a:lnTo>
                  <a:lnTo>
                    <a:pt x="131" y="1492"/>
                  </a:lnTo>
                  <a:lnTo>
                    <a:pt x="134" y="1437"/>
                  </a:lnTo>
                  <a:lnTo>
                    <a:pt x="138" y="1374"/>
                  </a:lnTo>
                  <a:lnTo>
                    <a:pt x="144" y="1298"/>
                  </a:lnTo>
                  <a:lnTo>
                    <a:pt x="143" y="1242"/>
                  </a:lnTo>
                  <a:lnTo>
                    <a:pt x="144" y="1195"/>
                  </a:lnTo>
                  <a:lnTo>
                    <a:pt x="146" y="1149"/>
                  </a:lnTo>
                  <a:lnTo>
                    <a:pt x="137" y="1123"/>
                  </a:lnTo>
                  <a:lnTo>
                    <a:pt x="146" y="1094"/>
                  </a:lnTo>
                  <a:lnTo>
                    <a:pt x="142" y="1070"/>
                  </a:lnTo>
                  <a:lnTo>
                    <a:pt x="146" y="1034"/>
                  </a:lnTo>
                  <a:lnTo>
                    <a:pt x="144" y="992"/>
                  </a:lnTo>
                  <a:lnTo>
                    <a:pt x="146" y="937"/>
                  </a:lnTo>
                  <a:lnTo>
                    <a:pt x="150" y="899"/>
                  </a:lnTo>
                  <a:lnTo>
                    <a:pt x="146" y="867"/>
                  </a:lnTo>
                  <a:lnTo>
                    <a:pt x="137" y="809"/>
                  </a:lnTo>
                  <a:lnTo>
                    <a:pt x="129" y="753"/>
                  </a:lnTo>
                  <a:lnTo>
                    <a:pt x="137" y="721"/>
                  </a:lnTo>
                  <a:lnTo>
                    <a:pt x="131" y="686"/>
                  </a:lnTo>
                  <a:lnTo>
                    <a:pt x="131" y="651"/>
                  </a:lnTo>
                  <a:lnTo>
                    <a:pt x="131" y="610"/>
                  </a:lnTo>
                  <a:lnTo>
                    <a:pt x="143" y="541"/>
                  </a:lnTo>
                  <a:lnTo>
                    <a:pt x="145" y="500"/>
                  </a:lnTo>
                  <a:lnTo>
                    <a:pt x="143" y="441"/>
                  </a:lnTo>
                  <a:lnTo>
                    <a:pt x="140" y="409"/>
                  </a:lnTo>
                  <a:lnTo>
                    <a:pt x="140" y="378"/>
                  </a:lnTo>
                  <a:lnTo>
                    <a:pt x="143" y="350"/>
                  </a:lnTo>
                  <a:lnTo>
                    <a:pt x="134" y="314"/>
                  </a:lnTo>
                  <a:lnTo>
                    <a:pt x="134" y="284"/>
                  </a:lnTo>
                  <a:lnTo>
                    <a:pt x="133" y="262"/>
                  </a:lnTo>
                  <a:lnTo>
                    <a:pt x="133" y="232"/>
                  </a:lnTo>
                  <a:lnTo>
                    <a:pt x="131" y="202"/>
                  </a:lnTo>
                  <a:lnTo>
                    <a:pt x="131" y="174"/>
                  </a:lnTo>
                  <a:lnTo>
                    <a:pt x="133" y="148"/>
                  </a:lnTo>
                  <a:lnTo>
                    <a:pt x="124" y="117"/>
                  </a:lnTo>
                  <a:lnTo>
                    <a:pt x="122" y="71"/>
                  </a:lnTo>
                  <a:lnTo>
                    <a:pt x="107" y="12"/>
                  </a:lnTo>
                  <a:lnTo>
                    <a:pt x="89" y="20"/>
                  </a:lnTo>
                  <a:lnTo>
                    <a:pt x="33" y="0"/>
                  </a:lnTo>
                  <a:lnTo>
                    <a:pt x="32" y="71"/>
                  </a:lnTo>
                </a:path>
              </a:pathLst>
            </a:custGeom>
            <a:solidFill>
              <a:srgbClr val="676767"/>
            </a:solidFill>
            <a:ln w="9525" cap="rnd">
              <a:noFill/>
              <a:round/>
              <a:headEnd/>
              <a:tailEnd/>
            </a:ln>
          </p:spPr>
          <p:txBody>
            <a:bodyPr/>
            <a:lstStyle/>
            <a:p>
              <a:endParaRPr lang="id-ID"/>
            </a:p>
          </p:txBody>
        </p:sp>
        <p:grpSp>
          <p:nvGrpSpPr>
            <p:cNvPr id="41025" name="Group 81"/>
            <p:cNvGrpSpPr>
              <a:grpSpLocks/>
            </p:cNvGrpSpPr>
            <p:nvPr/>
          </p:nvGrpSpPr>
          <p:grpSpPr bwMode="auto">
            <a:xfrm>
              <a:off x="797" y="2841"/>
              <a:ext cx="1066" cy="433"/>
              <a:chOff x="779" y="2811"/>
              <a:chExt cx="1066" cy="432"/>
            </a:xfrm>
          </p:grpSpPr>
          <p:sp>
            <p:nvSpPr>
              <p:cNvPr id="41069" name="Freeform 79"/>
              <p:cNvSpPr>
                <a:spLocks/>
              </p:cNvSpPr>
              <p:nvPr/>
            </p:nvSpPr>
            <p:spPr bwMode="auto">
              <a:xfrm>
                <a:off x="779" y="2811"/>
                <a:ext cx="1066" cy="432"/>
              </a:xfrm>
              <a:custGeom>
                <a:avLst/>
                <a:gdLst>
                  <a:gd name="T0" fmla="*/ 983 w 1066"/>
                  <a:gd name="T1" fmla="*/ 143 h 432"/>
                  <a:gd name="T2" fmla="*/ 903 w 1066"/>
                  <a:gd name="T3" fmla="*/ 95 h 432"/>
                  <a:gd name="T4" fmla="*/ 882 w 1066"/>
                  <a:gd name="T5" fmla="*/ 108 h 432"/>
                  <a:gd name="T6" fmla="*/ 740 w 1066"/>
                  <a:gd name="T7" fmla="*/ 48 h 432"/>
                  <a:gd name="T8" fmla="*/ 726 w 1066"/>
                  <a:gd name="T9" fmla="*/ 72 h 432"/>
                  <a:gd name="T10" fmla="*/ 537 w 1066"/>
                  <a:gd name="T11" fmla="*/ 0 h 432"/>
                  <a:gd name="T12" fmla="*/ 537 w 1066"/>
                  <a:gd name="T13" fmla="*/ 48 h 432"/>
                  <a:gd name="T14" fmla="*/ 0 w 1066"/>
                  <a:gd name="T15" fmla="*/ 364 h 432"/>
                  <a:gd name="T16" fmla="*/ 451 w 1066"/>
                  <a:gd name="T17" fmla="*/ 340 h 432"/>
                  <a:gd name="T18" fmla="*/ 512 w 1066"/>
                  <a:gd name="T19" fmla="*/ 431 h 432"/>
                  <a:gd name="T20" fmla="*/ 608 w 1066"/>
                  <a:gd name="T21" fmla="*/ 383 h 432"/>
                  <a:gd name="T22" fmla="*/ 680 w 1066"/>
                  <a:gd name="T23" fmla="*/ 334 h 432"/>
                  <a:gd name="T24" fmla="*/ 847 w 1066"/>
                  <a:gd name="T25" fmla="*/ 359 h 432"/>
                  <a:gd name="T26" fmla="*/ 862 w 1066"/>
                  <a:gd name="T27" fmla="*/ 383 h 432"/>
                  <a:gd name="T28" fmla="*/ 983 w 1066"/>
                  <a:gd name="T29" fmla="*/ 334 h 432"/>
                  <a:gd name="T30" fmla="*/ 1065 w 1066"/>
                  <a:gd name="T31" fmla="*/ 239 h 432"/>
                  <a:gd name="T32" fmla="*/ 983 w 1066"/>
                  <a:gd name="T33" fmla="*/ 143 h 4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66"/>
                  <a:gd name="T52" fmla="*/ 0 h 432"/>
                  <a:gd name="T53" fmla="*/ 1066 w 1066"/>
                  <a:gd name="T54" fmla="*/ 432 h 4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66" h="432">
                    <a:moveTo>
                      <a:pt x="983" y="143"/>
                    </a:moveTo>
                    <a:lnTo>
                      <a:pt x="903" y="95"/>
                    </a:lnTo>
                    <a:lnTo>
                      <a:pt x="882" y="108"/>
                    </a:lnTo>
                    <a:lnTo>
                      <a:pt x="740" y="48"/>
                    </a:lnTo>
                    <a:lnTo>
                      <a:pt x="726" y="72"/>
                    </a:lnTo>
                    <a:lnTo>
                      <a:pt x="537" y="0"/>
                    </a:lnTo>
                    <a:lnTo>
                      <a:pt x="537" y="48"/>
                    </a:lnTo>
                    <a:lnTo>
                      <a:pt x="0" y="364"/>
                    </a:lnTo>
                    <a:lnTo>
                      <a:pt x="451" y="340"/>
                    </a:lnTo>
                    <a:lnTo>
                      <a:pt x="512" y="431"/>
                    </a:lnTo>
                    <a:lnTo>
                      <a:pt x="608" y="383"/>
                    </a:lnTo>
                    <a:lnTo>
                      <a:pt x="680" y="334"/>
                    </a:lnTo>
                    <a:lnTo>
                      <a:pt x="847" y="359"/>
                    </a:lnTo>
                    <a:lnTo>
                      <a:pt x="862" y="383"/>
                    </a:lnTo>
                    <a:lnTo>
                      <a:pt x="983" y="334"/>
                    </a:lnTo>
                    <a:lnTo>
                      <a:pt x="1065" y="239"/>
                    </a:lnTo>
                    <a:lnTo>
                      <a:pt x="983" y="143"/>
                    </a:lnTo>
                  </a:path>
                </a:pathLst>
              </a:custGeom>
              <a:solidFill>
                <a:srgbClr val="E9E9E9"/>
              </a:solidFill>
              <a:ln w="9525" cap="rnd">
                <a:noFill/>
                <a:round/>
                <a:headEnd/>
                <a:tailEnd/>
              </a:ln>
            </p:spPr>
            <p:txBody>
              <a:bodyPr/>
              <a:lstStyle/>
              <a:p>
                <a:endParaRPr lang="id-ID"/>
              </a:p>
            </p:txBody>
          </p:sp>
          <p:sp>
            <p:nvSpPr>
              <p:cNvPr id="41070" name="Freeform 80"/>
              <p:cNvSpPr>
                <a:spLocks/>
              </p:cNvSpPr>
              <p:nvPr/>
            </p:nvSpPr>
            <p:spPr bwMode="auto">
              <a:xfrm>
                <a:off x="779" y="2811"/>
                <a:ext cx="1066" cy="432"/>
              </a:xfrm>
              <a:custGeom>
                <a:avLst/>
                <a:gdLst>
                  <a:gd name="T0" fmla="*/ 983 w 1066"/>
                  <a:gd name="T1" fmla="*/ 143 h 432"/>
                  <a:gd name="T2" fmla="*/ 903 w 1066"/>
                  <a:gd name="T3" fmla="*/ 95 h 432"/>
                  <a:gd name="T4" fmla="*/ 882 w 1066"/>
                  <a:gd name="T5" fmla="*/ 108 h 432"/>
                  <a:gd name="T6" fmla="*/ 740 w 1066"/>
                  <a:gd name="T7" fmla="*/ 48 h 432"/>
                  <a:gd name="T8" fmla="*/ 726 w 1066"/>
                  <a:gd name="T9" fmla="*/ 72 h 432"/>
                  <a:gd name="T10" fmla="*/ 537 w 1066"/>
                  <a:gd name="T11" fmla="*/ 0 h 432"/>
                  <a:gd name="T12" fmla="*/ 537 w 1066"/>
                  <a:gd name="T13" fmla="*/ 48 h 432"/>
                  <a:gd name="T14" fmla="*/ 0 w 1066"/>
                  <a:gd name="T15" fmla="*/ 364 h 432"/>
                  <a:gd name="T16" fmla="*/ 451 w 1066"/>
                  <a:gd name="T17" fmla="*/ 340 h 432"/>
                  <a:gd name="T18" fmla="*/ 512 w 1066"/>
                  <a:gd name="T19" fmla="*/ 431 h 432"/>
                  <a:gd name="T20" fmla="*/ 608 w 1066"/>
                  <a:gd name="T21" fmla="*/ 383 h 432"/>
                  <a:gd name="T22" fmla="*/ 680 w 1066"/>
                  <a:gd name="T23" fmla="*/ 334 h 432"/>
                  <a:gd name="T24" fmla="*/ 847 w 1066"/>
                  <a:gd name="T25" fmla="*/ 359 h 432"/>
                  <a:gd name="T26" fmla="*/ 862 w 1066"/>
                  <a:gd name="T27" fmla="*/ 383 h 432"/>
                  <a:gd name="T28" fmla="*/ 983 w 1066"/>
                  <a:gd name="T29" fmla="*/ 334 h 432"/>
                  <a:gd name="T30" fmla="*/ 1065 w 1066"/>
                  <a:gd name="T31" fmla="*/ 239 h 432"/>
                  <a:gd name="T32" fmla="*/ 983 w 1066"/>
                  <a:gd name="T33" fmla="*/ 143 h 4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66"/>
                  <a:gd name="T52" fmla="*/ 0 h 432"/>
                  <a:gd name="T53" fmla="*/ 1066 w 1066"/>
                  <a:gd name="T54" fmla="*/ 432 h 4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66" h="432">
                    <a:moveTo>
                      <a:pt x="983" y="143"/>
                    </a:moveTo>
                    <a:lnTo>
                      <a:pt x="903" y="95"/>
                    </a:lnTo>
                    <a:lnTo>
                      <a:pt x="882" y="108"/>
                    </a:lnTo>
                    <a:lnTo>
                      <a:pt x="740" y="48"/>
                    </a:lnTo>
                    <a:lnTo>
                      <a:pt x="726" y="72"/>
                    </a:lnTo>
                    <a:lnTo>
                      <a:pt x="537" y="0"/>
                    </a:lnTo>
                    <a:lnTo>
                      <a:pt x="537" y="48"/>
                    </a:lnTo>
                    <a:lnTo>
                      <a:pt x="0" y="364"/>
                    </a:lnTo>
                    <a:lnTo>
                      <a:pt x="451" y="340"/>
                    </a:lnTo>
                    <a:lnTo>
                      <a:pt x="512" y="431"/>
                    </a:lnTo>
                    <a:lnTo>
                      <a:pt x="608" y="383"/>
                    </a:lnTo>
                    <a:lnTo>
                      <a:pt x="680" y="334"/>
                    </a:lnTo>
                    <a:lnTo>
                      <a:pt x="847" y="359"/>
                    </a:lnTo>
                    <a:lnTo>
                      <a:pt x="862" y="383"/>
                    </a:lnTo>
                    <a:lnTo>
                      <a:pt x="983" y="334"/>
                    </a:lnTo>
                    <a:lnTo>
                      <a:pt x="1065" y="239"/>
                    </a:lnTo>
                    <a:lnTo>
                      <a:pt x="983" y="143"/>
                    </a:lnTo>
                  </a:path>
                </a:pathLst>
              </a:custGeom>
              <a:noFill/>
              <a:ln w="12700" cap="rnd">
                <a:solidFill>
                  <a:srgbClr val="000000"/>
                </a:solidFill>
                <a:round/>
                <a:headEnd type="none" w="sm" len="sm"/>
                <a:tailEnd type="none" w="sm" len="sm"/>
              </a:ln>
            </p:spPr>
            <p:txBody>
              <a:bodyPr/>
              <a:lstStyle/>
              <a:p>
                <a:endParaRPr lang="id-ID"/>
              </a:p>
            </p:txBody>
          </p:sp>
        </p:grpSp>
        <p:grpSp>
          <p:nvGrpSpPr>
            <p:cNvPr id="41026" name="Group 84"/>
            <p:cNvGrpSpPr>
              <a:grpSpLocks/>
            </p:cNvGrpSpPr>
            <p:nvPr/>
          </p:nvGrpSpPr>
          <p:grpSpPr bwMode="auto">
            <a:xfrm>
              <a:off x="880" y="1505"/>
              <a:ext cx="974" cy="584"/>
              <a:chOff x="862" y="1475"/>
              <a:chExt cx="974" cy="584"/>
            </a:xfrm>
          </p:grpSpPr>
          <p:sp>
            <p:nvSpPr>
              <p:cNvPr id="41067" name="Freeform 82"/>
              <p:cNvSpPr>
                <a:spLocks/>
              </p:cNvSpPr>
              <p:nvPr/>
            </p:nvSpPr>
            <p:spPr bwMode="auto">
              <a:xfrm>
                <a:off x="862" y="1475"/>
                <a:ext cx="974" cy="584"/>
              </a:xfrm>
              <a:custGeom>
                <a:avLst/>
                <a:gdLst>
                  <a:gd name="T0" fmla="*/ 829 w 974"/>
                  <a:gd name="T1" fmla="*/ 208 h 584"/>
                  <a:gd name="T2" fmla="*/ 728 w 974"/>
                  <a:gd name="T3" fmla="*/ 239 h 584"/>
                  <a:gd name="T4" fmla="*/ 687 w 974"/>
                  <a:gd name="T5" fmla="*/ 160 h 584"/>
                  <a:gd name="T6" fmla="*/ 620 w 974"/>
                  <a:gd name="T7" fmla="*/ 206 h 584"/>
                  <a:gd name="T8" fmla="*/ 534 w 974"/>
                  <a:gd name="T9" fmla="*/ 156 h 584"/>
                  <a:gd name="T10" fmla="*/ 337 w 974"/>
                  <a:gd name="T11" fmla="*/ 0 h 584"/>
                  <a:gd name="T12" fmla="*/ 333 w 974"/>
                  <a:gd name="T13" fmla="*/ 178 h 584"/>
                  <a:gd name="T14" fmla="*/ 0 w 974"/>
                  <a:gd name="T15" fmla="*/ 118 h 584"/>
                  <a:gd name="T16" fmla="*/ 195 w 974"/>
                  <a:gd name="T17" fmla="*/ 282 h 584"/>
                  <a:gd name="T18" fmla="*/ 134 w 974"/>
                  <a:gd name="T19" fmla="*/ 366 h 584"/>
                  <a:gd name="T20" fmla="*/ 325 w 974"/>
                  <a:gd name="T21" fmla="*/ 375 h 584"/>
                  <a:gd name="T22" fmla="*/ 386 w 974"/>
                  <a:gd name="T23" fmla="*/ 471 h 584"/>
                  <a:gd name="T24" fmla="*/ 621 w 974"/>
                  <a:gd name="T25" fmla="*/ 458 h 584"/>
                  <a:gd name="T26" fmla="*/ 616 w 974"/>
                  <a:gd name="T27" fmla="*/ 583 h 584"/>
                  <a:gd name="T28" fmla="*/ 791 w 974"/>
                  <a:gd name="T29" fmla="*/ 569 h 584"/>
                  <a:gd name="T30" fmla="*/ 973 w 974"/>
                  <a:gd name="T31" fmla="*/ 473 h 584"/>
                  <a:gd name="T32" fmla="*/ 856 w 974"/>
                  <a:gd name="T33" fmla="*/ 309 h 584"/>
                  <a:gd name="T34" fmla="*/ 829 w 974"/>
                  <a:gd name="T35" fmla="*/ 208 h 5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74"/>
                  <a:gd name="T55" fmla="*/ 0 h 584"/>
                  <a:gd name="T56" fmla="*/ 974 w 974"/>
                  <a:gd name="T57" fmla="*/ 584 h 5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74" h="584">
                    <a:moveTo>
                      <a:pt x="829" y="208"/>
                    </a:moveTo>
                    <a:lnTo>
                      <a:pt x="728" y="239"/>
                    </a:lnTo>
                    <a:lnTo>
                      <a:pt x="687" y="160"/>
                    </a:lnTo>
                    <a:lnTo>
                      <a:pt x="620" y="206"/>
                    </a:lnTo>
                    <a:lnTo>
                      <a:pt x="534" y="156"/>
                    </a:lnTo>
                    <a:lnTo>
                      <a:pt x="337" y="0"/>
                    </a:lnTo>
                    <a:lnTo>
                      <a:pt x="333" y="178"/>
                    </a:lnTo>
                    <a:lnTo>
                      <a:pt x="0" y="118"/>
                    </a:lnTo>
                    <a:lnTo>
                      <a:pt x="195" y="282"/>
                    </a:lnTo>
                    <a:lnTo>
                      <a:pt x="134" y="366"/>
                    </a:lnTo>
                    <a:lnTo>
                      <a:pt x="325" y="375"/>
                    </a:lnTo>
                    <a:lnTo>
                      <a:pt x="386" y="471"/>
                    </a:lnTo>
                    <a:lnTo>
                      <a:pt x="621" y="458"/>
                    </a:lnTo>
                    <a:lnTo>
                      <a:pt x="616" y="583"/>
                    </a:lnTo>
                    <a:lnTo>
                      <a:pt x="791" y="569"/>
                    </a:lnTo>
                    <a:lnTo>
                      <a:pt x="973" y="473"/>
                    </a:lnTo>
                    <a:lnTo>
                      <a:pt x="856" y="309"/>
                    </a:lnTo>
                    <a:lnTo>
                      <a:pt x="829" y="208"/>
                    </a:lnTo>
                  </a:path>
                </a:pathLst>
              </a:custGeom>
              <a:solidFill>
                <a:srgbClr val="E9E9E9"/>
              </a:solidFill>
              <a:ln w="9525" cap="rnd">
                <a:noFill/>
                <a:round/>
                <a:headEnd/>
                <a:tailEnd/>
              </a:ln>
            </p:spPr>
            <p:txBody>
              <a:bodyPr/>
              <a:lstStyle/>
              <a:p>
                <a:endParaRPr lang="id-ID"/>
              </a:p>
            </p:txBody>
          </p:sp>
          <p:sp>
            <p:nvSpPr>
              <p:cNvPr id="41068" name="Freeform 83"/>
              <p:cNvSpPr>
                <a:spLocks/>
              </p:cNvSpPr>
              <p:nvPr/>
            </p:nvSpPr>
            <p:spPr bwMode="auto">
              <a:xfrm>
                <a:off x="862" y="1475"/>
                <a:ext cx="974" cy="584"/>
              </a:xfrm>
              <a:custGeom>
                <a:avLst/>
                <a:gdLst>
                  <a:gd name="T0" fmla="*/ 829 w 974"/>
                  <a:gd name="T1" fmla="*/ 208 h 584"/>
                  <a:gd name="T2" fmla="*/ 728 w 974"/>
                  <a:gd name="T3" fmla="*/ 239 h 584"/>
                  <a:gd name="T4" fmla="*/ 687 w 974"/>
                  <a:gd name="T5" fmla="*/ 160 h 584"/>
                  <a:gd name="T6" fmla="*/ 620 w 974"/>
                  <a:gd name="T7" fmla="*/ 206 h 584"/>
                  <a:gd name="T8" fmla="*/ 534 w 974"/>
                  <a:gd name="T9" fmla="*/ 156 h 584"/>
                  <a:gd name="T10" fmla="*/ 337 w 974"/>
                  <a:gd name="T11" fmla="*/ 0 h 584"/>
                  <a:gd name="T12" fmla="*/ 333 w 974"/>
                  <a:gd name="T13" fmla="*/ 178 h 584"/>
                  <a:gd name="T14" fmla="*/ 0 w 974"/>
                  <a:gd name="T15" fmla="*/ 118 h 584"/>
                  <a:gd name="T16" fmla="*/ 195 w 974"/>
                  <a:gd name="T17" fmla="*/ 282 h 584"/>
                  <a:gd name="T18" fmla="*/ 134 w 974"/>
                  <a:gd name="T19" fmla="*/ 366 h 584"/>
                  <a:gd name="T20" fmla="*/ 325 w 974"/>
                  <a:gd name="T21" fmla="*/ 375 h 584"/>
                  <a:gd name="T22" fmla="*/ 386 w 974"/>
                  <a:gd name="T23" fmla="*/ 471 h 584"/>
                  <a:gd name="T24" fmla="*/ 621 w 974"/>
                  <a:gd name="T25" fmla="*/ 458 h 584"/>
                  <a:gd name="T26" fmla="*/ 616 w 974"/>
                  <a:gd name="T27" fmla="*/ 583 h 584"/>
                  <a:gd name="T28" fmla="*/ 791 w 974"/>
                  <a:gd name="T29" fmla="*/ 569 h 584"/>
                  <a:gd name="T30" fmla="*/ 973 w 974"/>
                  <a:gd name="T31" fmla="*/ 473 h 584"/>
                  <a:gd name="T32" fmla="*/ 856 w 974"/>
                  <a:gd name="T33" fmla="*/ 309 h 5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74"/>
                  <a:gd name="T52" fmla="*/ 0 h 584"/>
                  <a:gd name="T53" fmla="*/ 974 w 974"/>
                  <a:gd name="T54" fmla="*/ 584 h 58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74" h="584">
                    <a:moveTo>
                      <a:pt x="829" y="208"/>
                    </a:moveTo>
                    <a:lnTo>
                      <a:pt x="728" y="239"/>
                    </a:lnTo>
                    <a:lnTo>
                      <a:pt x="687" y="160"/>
                    </a:lnTo>
                    <a:lnTo>
                      <a:pt x="620" y="206"/>
                    </a:lnTo>
                    <a:lnTo>
                      <a:pt x="534" y="156"/>
                    </a:lnTo>
                    <a:lnTo>
                      <a:pt x="337" y="0"/>
                    </a:lnTo>
                    <a:lnTo>
                      <a:pt x="333" y="178"/>
                    </a:lnTo>
                    <a:lnTo>
                      <a:pt x="0" y="118"/>
                    </a:lnTo>
                    <a:lnTo>
                      <a:pt x="195" y="282"/>
                    </a:lnTo>
                    <a:lnTo>
                      <a:pt x="134" y="366"/>
                    </a:lnTo>
                    <a:lnTo>
                      <a:pt x="325" y="375"/>
                    </a:lnTo>
                    <a:lnTo>
                      <a:pt x="386" y="471"/>
                    </a:lnTo>
                    <a:lnTo>
                      <a:pt x="621" y="458"/>
                    </a:lnTo>
                    <a:lnTo>
                      <a:pt x="616" y="583"/>
                    </a:lnTo>
                    <a:lnTo>
                      <a:pt x="791" y="569"/>
                    </a:lnTo>
                    <a:lnTo>
                      <a:pt x="973" y="473"/>
                    </a:lnTo>
                    <a:lnTo>
                      <a:pt x="856" y="309"/>
                    </a:lnTo>
                  </a:path>
                </a:pathLst>
              </a:custGeom>
              <a:noFill/>
              <a:ln w="12700" cap="rnd">
                <a:solidFill>
                  <a:srgbClr val="000000"/>
                </a:solidFill>
                <a:round/>
                <a:headEnd type="none" w="sm" len="sm"/>
                <a:tailEnd type="none" w="sm" len="sm"/>
              </a:ln>
            </p:spPr>
            <p:txBody>
              <a:bodyPr/>
              <a:lstStyle/>
              <a:p>
                <a:endParaRPr lang="id-ID"/>
              </a:p>
            </p:txBody>
          </p:sp>
        </p:grpSp>
        <p:sp>
          <p:nvSpPr>
            <p:cNvPr id="41027" name="Freeform 85"/>
            <p:cNvSpPr>
              <a:spLocks/>
            </p:cNvSpPr>
            <p:nvPr/>
          </p:nvSpPr>
          <p:spPr bwMode="auto">
            <a:xfrm>
              <a:off x="2052" y="3823"/>
              <a:ext cx="1490" cy="250"/>
            </a:xfrm>
            <a:custGeom>
              <a:avLst/>
              <a:gdLst>
                <a:gd name="T0" fmla="*/ 32 w 1490"/>
                <a:gd name="T1" fmla="*/ 22 h 250"/>
                <a:gd name="T2" fmla="*/ 95 w 1490"/>
                <a:gd name="T3" fmla="*/ 43 h 250"/>
                <a:gd name="T4" fmla="*/ 158 w 1490"/>
                <a:gd name="T5" fmla="*/ 65 h 250"/>
                <a:gd name="T6" fmla="*/ 220 w 1490"/>
                <a:gd name="T7" fmla="*/ 85 h 250"/>
                <a:gd name="T8" fmla="*/ 268 w 1490"/>
                <a:gd name="T9" fmla="*/ 83 h 250"/>
                <a:gd name="T10" fmla="*/ 355 w 1490"/>
                <a:gd name="T11" fmla="*/ 104 h 250"/>
                <a:gd name="T12" fmla="*/ 416 w 1490"/>
                <a:gd name="T13" fmla="*/ 112 h 250"/>
                <a:gd name="T14" fmla="*/ 499 w 1490"/>
                <a:gd name="T15" fmla="*/ 109 h 250"/>
                <a:gd name="T16" fmla="*/ 615 w 1490"/>
                <a:gd name="T17" fmla="*/ 112 h 250"/>
                <a:gd name="T18" fmla="*/ 668 w 1490"/>
                <a:gd name="T19" fmla="*/ 105 h 250"/>
                <a:gd name="T20" fmla="*/ 730 w 1490"/>
                <a:gd name="T21" fmla="*/ 98 h 250"/>
                <a:gd name="T22" fmla="*/ 792 w 1490"/>
                <a:gd name="T23" fmla="*/ 100 h 250"/>
                <a:gd name="T24" fmla="*/ 894 w 1490"/>
                <a:gd name="T25" fmla="*/ 94 h 250"/>
                <a:gd name="T26" fmla="*/ 962 w 1490"/>
                <a:gd name="T27" fmla="*/ 95 h 250"/>
                <a:gd name="T28" fmla="*/ 1079 w 1490"/>
                <a:gd name="T29" fmla="*/ 93 h 250"/>
                <a:gd name="T30" fmla="*/ 1237 w 1490"/>
                <a:gd name="T31" fmla="*/ 110 h 250"/>
                <a:gd name="T32" fmla="*/ 1345 w 1490"/>
                <a:gd name="T33" fmla="*/ 122 h 250"/>
                <a:gd name="T34" fmla="*/ 1397 w 1490"/>
                <a:gd name="T35" fmla="*/ 140 h 250"/>
                <a:gd name="T36" fmla="*/ 1457 w 1490"/>
                <a:gd name="T37" fmla="*/ 149 h 250"/>
                <a:gd name="T38" fmla="*/ 1457 w 1490"/>
                <a:gd name="T39" fmla="*/ 149 h 250"/>
                <a:gd name="T40" fmla="*/ 1397 w 1490"/>
                <a:gd name="T41" fmla="*/ 174 h 250"/>
                <a:gd name="T42" fmla="*/ 1336 w 1490"/>
                <a:gd name="T43" fmla="*/ 188 h 250"/>
                <a:gd name="T44" fmla="*/ 1279 w 1490"/>
                <a:gd name="T45" fmla="*/ 213 h 250"/>
                <a:gd name="T46" fmla="*/ 1178 w 1490"/>
                <a:gd name="T47" fmla="*/ 207 h 250"/>
                <a:gd name="T48" fmla="*/ 1115 w 1490"/>
                <a:gd name="T49" fmla="*/ 212 h 250"/>
                <a:gd name="T50" fmla="*/ 1021 w 1490"/>
                <a:gd name="T51" fmla="*/ 221 h 250"/>
                <a:gd name="T52" fmla="*/ 962 w 1490"/>
                <a:gd name="T53" fmla="*/ 222 h 250"/>
                <a:gd name="T54" fmla="*/ 883 w 1490"/>
                <a:gd name="T55" fmla="*/ 228 h 250"/>
                <a:gd name="T56" fmla="*/ 804 w 1490"/>
                <a:gd name="T57" fmla="*/ 225 h 250"/>
                <a:gd name="T58" fmla="*/ 688 w 1490"/>
                <a:gd name="T59" fmla="*/ 231 h 250"/>
                <a:gd name="T60" fmla="*/ 617 w 1490"/>
                <a:gd name="T61" fmla="*/ 233 h 250"/>
                <a:gd name="T62" fmla="*/ 546 w 1490"/>
                <a:gd name="T63" fmla="*/ 241 h 250"/>
                <a:gd name="T64" fmla="*/ 489 w 1490"/>
                <a:gd name="T65" fmla="*/ 240 h 250"/>
                <a:gd name="T66" fmla="*/ 423 w 1490"/>
                <a:gd name="T67" fmla="*/ 249 h 250"/>
                <a:gd name="T68" fmla="*/ 314 w 1490"/>
                <a:gd name="T69" fmla="*/ 237 h 250"/>
                <a:gd name="T70" fmla="*/ 242 w 1490"/>
                <a:gd name="T71" fmla="*/ 239 h 250"/>
                <a:gd name="T72" fmla="*/ 200 w 1490"/>
                <a:gd name="T73" fmla="*/ 223 h 250"/>
                <a:gd name="T74" fmla="*/ 132 w 1490"/>
                <a:gd name="T75" fmla="*/ 197 h 250"/>
                <a:gd name="T76" fmla="*/ 80 w 1490"/>
                <a:gd name="T77" fmla="*/ 169 h 250"/>
                <a:gd name="T78" fmla="*/ 15 w 1490"/>
                <a:gd name="T79" fmla="*/ 148 h 250"/>
                <a:gd name="T80" fmla="*/ 4 w 1490"/>
                <a:gd name="T81" fmla="*/ 80 h 250"/>
                <a:gd name="T82" fmla="*/ 0 w 1490"/>
                <a:gd name="T83" fmla="*/ 0 h 25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90"/>
                <a:gd name="T127" fmla="*/ 0 h 250"/>
                <a:gd name="T128" fmla="*/ 1490 w 1490"/>
                <a:gd name="T129" fmla="*/ 250 h 25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90" h="250">
                  <a:moveTo>
                    <a:pt x="0" y="0"/>
                  </a:moveTo>
                  <a:lnTo>
                    <a:pt x="32" y="22"/>
                  </a:lnTo>
                  <a:lnTo>
                    <a:pt x="64" y="32"/>
                  </a:lnTo>
                  <a:lnTo>
                    <a:pt x="95" y="43"/>
                  </a:lnTo>
                  <a:lnTo>
                    <a:pt x="125" y="53"/>
                  </a:lnTo>
                  <a:lnTo>
                    <a:pt x="158" y="65"/>
                  </a:lnTo>
                  <a:lnTo>
                    <a:pt x="183" y="75"/>
                  </a:lnTo>
                  <a:lnTo>
                    <a:pt x="220" y="85"/>
                  </a:lnTo>
                  <a:lnTo>
                    <a:pt x="251" y="84"/>
                  </a:lnTo>
                  <a:lnTo>
                    <a:pt x="268" y="83"/>
                  </a:lnTo>
                  <a:lnTo>
                    <a:pt x="314" y="105"/>
                  </a:lnTo>
                  <a:lnTo>
                    <a:pt x="355" y="104"/>
                  </a:lnTo>
                  <a:lnTo>
                    <a:pt x="387" y="113"/>
                  </a:lnTo>
                  <a:lnTo>
                    <a:pt x="416" y="112"/>
                  </a:lnTo>
                  <a:lnTo>
                    <a:pt x="458" y="111"/>
                  </a:lnTo>
                  <a:lnTo>
                    <a:pt x="499" y="109"/>
                  </a:lnTo>
                  <a:lnTo>
                    <a:pt x="546" y="110"/>
                  </a:lnTo>
                  <a:lnTo>
                    <a:pt x="615" y="112"/>
                  </a:lnTo>
                  <a:lnTo>
                    <a:pt x="633" y="106"/>
                  </a:lnTo>
                  <a:lnTo>
                    <a:pt x="668" y="105"/>
                  </a:lnTo>
                  <a:lnTo>
                    <a:pt x="704" y="106"/>
                  </a:lnTo>
                  <a:lnTo>
                    <a:pt x="730" y="98"/>
                  </a:lnTo>
                  <a:lnTo>
                    <a:pt x="766" y="101"/>
                  </a:lnTo>
                  <a:lnTo>
                    <a:pt x="792" y="100"/>
                  </a:lnTo>
                  <a:lnTo>
                    <a:pt x="863" y="94"/>
                  </a:lnTo>
                  <a:lnTo>
                    <a:pt x="894" y="94"/>
                  </a:lnTo>
                  <a:lnTo>
                    <a:pt x="931" y="96"/>
                  </a:lnTo>
                  <a:lnTo>
                    <a:pt x="962" y="95"/>
                  </a:lnTo>
                  <a:lnTo>
                    <a:pt x="993" y="94"/>
                  </a:lnTo>
                  <a:lnTo>
                    <a:pt x="1079" y="93"/>
                  </a:lnTo>
                  <a:lnTo>
                    <a:pt x="1155" y="97"/>
                  </a:lnTo>
                  <a:lnTo>
                    <a:pt x="1237" y="110"/>
                  </a:lnTo>
                  <a:lnTo>
                    <a:pt x="1301" y="111"/>
                  </a:lnTo>
                  <a:lnTo>
                    <a:pt x="1345" y="122"/>
                  </a:lnTo>
                  <a:lnTo>
                    <a:pt x="1375" y="132"/>
                  </a:lnTo>
                  <a:lnTo>
                    <a:pt x="1397" y="140"/>
                  </a:lnTo>
                  <a:lnTo>
                    <a:pt x="1426" y="150"/>
                  </a:lnTo>
                  <a:lnTo>
                    <a:pt x="1457" y="149"/>
                  </a:lnTo>
                  <a:lnTo>
                    <a:pt x="1489" y="148"/>
                  </a:lnTo>
                  <a:lnTo>
                    <a:pt x="1457" y="149"/>
                  </a:lnTo>
                  <a:lnTo>
                    <a:pt x="1428" y="162"/>
                  </a:lnTo>
                  <a:lnTo>
                    <a:pt x="1397" y="174"/>
                  </a:lnTo>
                  <a:lnTo>
                    <a:pt x="1366" y="175"/>
                  </a:lnTo>
                  <a:lnTo>
                    <a:pt x="1336" y="188"/>
                  </a:lnTo>
                  <a:lnTo>
                    <a:pt x="1305" y="207"/>
                  </a:lnTo>
                  <a:lnTo>
                    <a:pt x="1279" y="213"/>
                  </a:lnTo>
                  <a:lnTo>
                    <a:pt x="1246" y="214"/>
                  </a:lnTo>
                  <a:lnTo>
                    <a:pt x="1178" y="207"/>
                  </a:lnTo>
                  <a:lnTo>
                    <a:pt x="1140" y="206"/>
                  </a:lnTo>
                  <a:lnTo>
                    <a:pt x="1115" y="212"/>
                  </a:lnTo>
                  <a:lnTo>
                    <a:pt x="1065" y="220"/>
                  </a:lnTo>
                  <a:lnTo>
                    <a:pt x="1021" y="221"/>
                  </a:lnTo>
                  <a:lnTo>
                    <a:pt x="990" y="222"/>
                  </a:lnTo>
                  <a:lnTo>
                    <a:pt x="962" y="222"/>
                  </a:lnTo>
                  <a:lnTo>
                    <a:pt x="921" y="225"/>
                  </a:lnTo>
                  <a:lnTo>
                    <a:pt x="883" y="228"/>
                  </a:lnTo>
                  <a:lnTo>
                    <a:pt x="837" y="227"/>
                  </a:lnTo>
                  <a:lnTo>
                    <a:pt x="804" y="225"/>
                  </a:lnTo>
                  <a:lnTo>
                    <a:pt x="761" y="231"/>
                  </a:lnTo>
                  <a:lnTo>
                    <a:pt x="688" y="231"/>
                  </a:lnTo>
                  <a:lnTo>
                    <a:pt x="648" y="235"/>
                  </a:lnTo>
                  <a:lnTo>
                    <a:pt x="617" y="233"/>
                  </a:lnTo>
                  <a:lnTo>
                    <a:pt x="583" y="235"/>
                  </a:lnTo>
                  <a:lnTo>
                    <a:pt x="546" y="241"/>
                  </a:lnTo>
                  <a:lnTo>
                    <a:pt x="510" y="236"/>
                  </a:lnTo>
                  <a:lnTo>
                    <a:pt x="489" y="240"/>
                  </a:lnTo>
                  <a:lnTo>
                    <a:pt x="447" y="238"/>
                  </a:lnTo>
                  <a:lnTo>
                    <a:pt x="423" y="249"/>
                  </a:lnTo>
                  <a:lnTo>
                    <a:pt x="387" y="246"/>
                  </a:lnTo>
                  <a:lnTo>
                    <a:pt x="314" y="237"/>
                  </a:lnTo>
                  <a:lnTo>
                    <a:pt x="283" y="238"/>
                  </a:lnTo>
                  <a:lnTo>
                    <a:pt x="242" y="239"/>
                  </a:lnTo>
                  <a:lnTo>
                    <a:pt x="227" y="239"/>
                  </a:lnTo>
                  <a:lnTo>
                    <a:pt x="200" y="223"/>
                  </a:lnTo>
                  <a:lnTo>
                    <a:pt x="165" y="212"/>
                  </a:lnTo>
                  <a:lnTo>
                    <a:pt x="132" y="197"/>
                  </a:lnTo>
                  <a:lnTo>
                    <a:pt x="114" y="185"/>
                  </a:lnTo>
                  <a:lnTo>
                    <a:pt x="80" y="169"/>
                  </a:lnTo>
                  <a:lnTo>
                    <a:pt x="48" y="159"/>
                  </a:lnTo>
                  <a:lnTo>
                    <a:pt x="15" y="148"/>
                  </a:lnTo>
                  <a:lnTo>
                    <a:pt x="6" y="115"/>
                  </a:lnTo>
                  <a:lnTo>
                    <a:pt x="4" y="80"/>
                  </a:lnTo>
                  <a:lnTo>
                    <a:pt x="2" y="46"/>
                  </a:lnTo>
                  <a:lnTo>
                    <a:pt x="0" y="0"/>
                  </a:lnTo>
                </a:path>
              </a:pathLst>
            </a:custGeom>
            <a:solidFill>
              <a:srgbClr val="676767"/>
            </a:solidFill>
            <a:ln w="9525" cap="rnd">
              <a:noFill/>
              <a:round/>
              <a:headEnd/>
              <a:tailEnd/>
            </a:ln>
          </p:spPr>
          <p:txBody>
            <a:bodyPr/>
            <a:lstStyle/>
            <a:p>
              <a:endParaRPr lang="id-ID"/>
            </a:p>
          </p:txBody>
        </p:sp>
        <p:sp>
          <p:nvSpPr>
            <p:cNvPr id="41028" name="Rectangle 86"/>
            <p:cNvSpPr>
              <a:spLocks noChangeArrowheads="1"/>
            </p:cNvSpPr>
            <p:nvPr/>
          </p:nvSpPr>
          <p:spPr bwMode="auto">
            <a:xfrm>
              <a:off x="894" y="3634"/>
              <a:ext cx="867" cy="144"/>
            </a:xfrm>
            <a:prstGeom prst="rect">
              <a:avLst/>
            </a:prstGeom>
            <a:noFill/>
            <a:ln w="9525">
              <a:noFill/>
              <a:miter lim="800000"/>
              <a:headEnd/>
              <a:tailEnd/>
            </a:ln>
          </p:spPr>
          <p:txBody>
            <a:bodyPr wrap="none" anchor="ctr"/>
            <a:lstStyle/>
            <a:p>
              <a:endParaRPr lang="id-ID" sz="800"/>
            </a:p>
          </p:txBody>
        </p:sp>
        <p:sp>
          <p:nvSpPr>
            <p:cNvPr id="41029" name="Rectangle 87"/>
            <p:cNvSpPr>
              <a:spLocks noChangeArrowheads="1"/>
            </p:cNvSpPr>
            <p:nvPr/>
          </p:nvSpPr>
          <p:spPr bwMode="auto">
            <a:xfrm>
              <a:off x="948" y="3656"/>
              <a:ext cx="549"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chemeClr val="bg1"/>
                  </a:solidFill>
                </a:rPr>
                <a:t>Pelatihan tidak cukup</a:t>
              </a:r>
            </a:p>
          </p:txBody>
        </p:sp>
        <p:grpSp>
          <p:nvGrpSpPr>
            <p:cNvPr id="41030" name="Group 90"/>
            <p:cNvGrpSpPr>
              <a:grpSpLocks/>
            </p:cNvGrpSpPr>
            <p:nvPr/>
          </p:nvGrpSpPr>
          <p:grpSpPr bwMode="auto">
            <a:xfrm>
              <a:off x="2198" y="1617"/>
              <a:ext cx="1080" cy="444"/>
              <a:chOff x="2180" y="1587"/>
              <a:chExt cx="1080" cy="444"/>
            </a:xfrm>
          </p:grpSpPr>
          <p:sp>
            <p:nvSpPr>
              <p:cNvPr id="41065" name="Freeform 88"/>
              <p:cNvSpPr>
                <a:spLocks/>
              </p:cNvSpPr>
              <p:nvPr/>
            </p:nvSpPr>
            <p:spPr bwMode="auto">
              <a:xfrm>
                <a:off x="2180" y="1587"/>
                <a:ext cx="1080" cy="444"/>
              </a:xfrm>
              <a:custGeom>
                <a:avLst/>
                <a:gdLst>
                  <a:gd name="T0" fmla="*/ 68 w 1080"/>
                  <a:gd name="T1" fmla="*/ 231 h 444"/>
                  <a:gd name="T2" fmla="*/ 144 w 1080"/>
                  <a:gd name="T3" fmla="*/ 111 h 444"/>
                  <a:gd name="T4" fmla="*/ 158 w 1080"/>
                  <a:gd name="T5" fmla="*/ 154 h 444"/>
                  <a:gd name="T6" fmla="*/ 161 w 1080"/>
                  <a:gd name="T7" fmla="*/ 169 h 444"/>
                  <a:gd name="T8" fmla="*/ 174 w 1080"/>
                  <a:gd name="T9" fmla="*/ 194 h 444"/>
                  <a:gd name="T10" fmla="*/ 326 w 1080"/>
                  <a:gd name="T11" fmla="*/ 46 h 444"/>
                  <a:gd name="T12" fmla="*/ 339 w 1080"/>
                  <a:gd name="T13" fmla="*/ 120 h 444"/>
                  <a:gd name="T14" fmla="*/ 519 w 1080"/>
                  <a:gd name="T15" fmla="*/ 0 h 444"/>
                  <a:gd name="T16" fmla="*/ 543 w 1080"/>
                  <a:gd name="T17" fmla="*/ 40 h 444"/>
                  <a:gd name="T18" fmla="*/ 1079 w 1080"/>
                  <a:gd name="T19" fmla="*/ 115 h 444"/>
                  <a:gd name="T20" fmla="*/ 696 w 1080"/>
                  <a:gd name="T21" fmla="*/ 254 h 444"/>
                  <a:gd name="T22" fmla="*/ 685 w 1080"/>
                  <a:gd name="T23" fmla="*/ 317 h 444"/>
                  <a:gd name="T24" fmla="*/ 445 w 1080"/>
                  <a:gd name="T25" fmla="*/ 325 h 444"/>
                  <a:gd name="T26" fmla="*/ 474 w 1080"/>
                  <a:gd name="T27" fmla="*/ 414 h 444"/>
                  <a:gd name="T28" fmla="*/ 230 w 1080"/>
                  <a:gd name="T29" fmla="*/ 375 h 444"/>
                  <a:gd name="T30" fmla="*/ 243 w 1080"/>
                  <a:gd name="T31" fmla="*/ 443 h 444"/>
                  <a:gd name="T32" fmla="*/ 104 w 1080"/>
                  <a:gd name="T33" fmla="*/ 420 h 444"/>
                  <a:gd name="T34" fmla="*/ 0 w 1080"/>
                  <a:gd name="T35" fmla="*/ 342 h 444"/>
                  <a:gd name="T36" fmla="*/ 68 w 1080"/>
                  <a:gd name="T37" fmla="*/ 231 h 4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80"/>
                  <a:gd name="T58" fmla="*/ 0 h 444"/>
                  <a:gd name="T59" fmla="*/ 1080 w 1080"/>
                  <a:gd name="T60" fmla="*/ 444 h 4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80" h="444">
                    <a:moveTo>
                      <a:pt x="68" y="231"/>
                    </a:moveTo>
                    <a:lnTo>
                      <a:pt x="144" y="111"/>
                    </a:lnTo>
                    <a:lnTo>
                      <a:pt x="158" y="154"/>
                    </a:lnTo>
                    <a:lnTo>
                      <a:pt x="161" y="169"/>
                    </a:lnTo>
                    <a:lnTo>
                      <a:pt x="174" y="194"/>
                    </a:lnTo>
                    <a:lnTo>
                      <a:pt x="326" y="46"/>
                    </a:lnTo>
                    <a:lnTo>
                      <a:pt x="339" y="120"/>
                    </a:lnTo>
                    <a:lnTo>
                      <a:pt x="519" y="0"/>
                    </a:lnTo>
                    <a:lnTo>
                      <a:pt x="543" y="40"/>
                    </a:lnTo>
                    <a:lnTo>
                      <a:pt x="1079" y="115"/>
                    </a:lnTo>
                    <a:lnTo>
                      <a:pt x="696" y="254"/>
                    </a:lnTo>
                    <a:lnTo>
                      <a:pt x="685" y="317"/>
                    </a:lnTo>
                    <a:lnTo>
                      <a:pt x="445" y="325"/>
                    </a:lnTo>
                    <a:lnTo>
                      <a:pt x="474" y="414"/>
                    </a:lnTo>
                    <a:lnTo>
                      <a:pt x="230" y="375"/>
                    </a:lnTo>
                    <a:lnTo>
                      <a:pt x="243" y="443"/>
                    </a:lnTo>
                    <a:lnTo>
                      <a:pt x="104" y="420"/>
                    </a:lnTo>
                    <a:lnTo>
                      <a:pt x="0" y="342"/>
                    </a:lnTo>
                    <a:lnTo>
                      <a:pt x="68" y="231"/>
                    </a:lnTo>
                  </a:path>
                </a:pathLst>
              </a:custGeom>
              <a:solidFill>
                <a:srgbClr val="E9E9E9"/>
              </a:solidFill>
              <a:ln w="9525" cap="rnd">
                <a:noFill/>
                <a:round/>
                <a:headEnd/>
                <a:tailEnd/>
              </a:ln>
            </p:spPr>
            <p:txBody>
              <a:bodyPr/>
              <a:lstStyle/>
              <a:p>
                <a:endParaRPr lang="id-ID"/>
              </a:p>
            </p:txBody>
          </p:sp>
          <p:sp>
            <p:nvSpPr>
              <p:cNvPr id="41066" name="Freeform 89"/>
              <p:cNvSpPr>
                <a:spLocks/>
              </p:cNvSpPr>
              <p:nvPr/>
            </p:nvSpPr>
            <p:spPr bwMode="auto">
              <a:xfrm>
                <a:off x="2180" y="1587"/>
                <a:ext cx="1080" cy="444"/>
              </a:xfrm>
              <a:custGeom>
                <a:avLst/>
                <a:gdLst>
                  <a:gd name="T0" fmla="*/ 68 w 1080"/>
                  <a:gd name="T1" fmla="*/ 231 h 444"/>
                  <a:gd name="T2" fmla="*/ 144 w 1080"/>
                  <a:gd name="T3" fmla="*/ 111 h 444"/>
                  <a:gd name="T4" fmla="*/ 158 w 1080"/>
                  <a:gd name="T5" fmla="*/ 154 h 444"/>
                  <a:gd name="T6" fmla="*/ 161 w 1080"/>
                  <a:gd name="T7" fmla="*/ 169 h 444"/>
                  <a:gd name="T8" fmla="*/ 174 w 1080"/>
                  <a:gd name="T9" fmla="*/ 194 h 444"/>
                  <a:gd name="T10" fmla="*/ 326 w 1080"/>
                  <a:gd name="T11" fmla="*/ 46 h 444"/>
                  <a:gd name="T12" fmla="*/ 339 w 1080"/>
                  <a:gd name="T13" fmla="*/ 120 h 444"/>
                  <a:gd name="T14" fmla="*/ 519 w 1080"/>
                  <a:gd name="T15" fmla="*/ 0 h 444"/>
                  <a:gd name="T16" fmla="*/ 543 w 1080"/>
                  <a:gd name="T17" fmla="*/ 40 h 444"/>
                  <a:gd name="T18" fmla="*/ 1079 w 1080"/>
                  <a:gd name="T19" fmla="*/ 115 h 444"/>
                  <a:gd name="T20" fmla="*/ 696 w 1080"/>
                  <a:gd name="T21" fmla="*/ 254 h 444"/>
                  <a:gd name="T22" fmla="*/ 685 w 1080"/>
                  <a:gd name="T23" fmla="*/ 317 h 444"/>
                  <a:gd name="T24" fmla="*/ 445 w 1080"/>
                  <a:gd name="T25" fmla="*/ 325 h 444"/>
                  <a:gd name="T26" fmla="*/ 474 w 1080"/>
                  <a:gd name="T27" fmla="*/ 414 h 444"/>
                  <a:gd name="T28" fmla="*/ 230 w 1080"/>
                  <a:gd name="T29" fmla="*/ 375 h 444"/>
                  <a:gd name="T30" fmla="*/ 243 w 1080"/>
                  <a:gd name="T31" fmla="*/ 443 h 444"/>
                  <a:gd name="T32" fmla="*/ 104 w 1080"/>
                  <a:gd name="T33" fmla="*/ 420 h 444"/>
                  <a:gd name="T34" fmla="*/ 0 w 1080"/>
                  <a:gd name="T35" fmla="*/ 342 h 444"/>
                  <a:gd name="T36" fmla="*/ 68 w 1080"/>
                  <a:gd name="T37" fmla="*/ 231 h 4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80"/>
                  <a:gd name="T58" fmla="*/ 0 h 444"/>
                  <a:gd name="T59" fmla="*/ 1080 w 1080"/>
                  <a:gd name="T60" fmla="*/ 444 h 4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80" h="444">
                    <a:moveTo>
                      <a:pt x="68" y="231"/>
                    </a:moveTo>
                    <a:lnTo>
                      <a:pt x="144" y="111"/>
                    </a:lnTo>
                    <a:lnTo>
                      <a:pt x="158" y="154"/>
                    </a:lnTo>
                    <a:lnTo>
                      <a:pt x="161" y="169"/>
                    </a:lnTo>
                    <a:lnTo>
                      <a:pt x="174" y="194"/>
                    </a:lnTo>
                    <a:lnTo>
                      <a:pt x="326" y="46"/>
                    </a:lnTo>
                    <a:lnTo>
                      <a:pt x="339" y="120"/>
                    </a:lnTo>
                    <a:lnTo>
                      <a:pt x="519" y="0"/>
                    </a:lnTo>
                    <a:lnTo>
                      <a:pt x="543" y="40"/>
                    </a:lnTo>
                    <a:lnTo>
                      <a:pt x="1079" y="115"/>
                    </a:lnTo>
                    <a:lnTo>
                      <a:pt x="696" y="254"/>
                    </a:lnTo>
                    <a:lnTo>
                      <a:pt x="685" y="317"/>
                    </a:lnTo>
                    <a:lnTo>
                      <a:pt x="445" y="325"/>
                    </a:lnTo>
                    <a:lnTo>
                      <a:pt x="474" y="414"/>
                    </a:lnTo>
                    <a:lnTo>
                      <a:pt x="230" y="375"/>
                    </a:lnTo>
                    <a:lnTo>
                      <a:pt x="243" y="443"/>
                    </a:lnTo>
                    <a:lnTo>
                      <a:pt x="104" y="420"/>
                    </a:lnTo>
                    <a:lnTo>
                      <a:pt x="0" y="342"/>
                    </a:lnTo>
                    <a:lnTo>
                      <a:pt x="68" y="231"/>
                    </a:lnTo>
                  </a:path>
                </a:pathLst>
              </a:custGeom>
              <a:noFill/>
              <a:ln w="12700" cap="rnd">
                <a:solidFill>
                  <a:srgbClr val="000000"/>
                </a:solidFill>
                <a:round/>
                <a:headEnd type="none" w="sm" len="sm"/>
                <a:tailEnd type="none" w="sm" len="sm"/>
              </a:ln>
            </p:spPr>
            <p:txBody>
              <a:bodyPr/>
              <a:lstStyle/>
              <a:p>
                <a:endParaRPr lang="id-ID"/>
              </a:p>
            </p:txBody>
          </p:sp>
        </p:grpSp>
        <p:sp>
          <p:nvSpPr>
            <p:cNvPr id="41031" name="Rectangle 91"/>
            <p:cNvSpPr>
              <a:spLocks noChangeArrowheads="1"/>
            </p:cNvSpPr>
            <p:nvPr/>
          </p:nvSpPr>
          <p:spPr bwMode="auto">
            <a:xfrm rot="20760000">
              <a:off x="2512" y="1711"/>
              <a:ext cx="782"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Menciptakan aspek lingkungan</a:t>
              </a:r>
            </a:p>
          </p:txBody>
        </p:sp>
        <p:grpSp>
          <p:nvGrpSpPr>
            <p:cNvPr id="41032" name="Group 94"/>
            <p:cNvGrpSpPr>
              <a:grpSpLocks/>
            </p:cNvGrpSpPr>
            <p:nvPr/>
          </p:nvGrpSpPr>
          <p:grpSpPr bwMode="auto">
            <a:xfrm>
              <a:off x="2241" y="1901"/>
              <a:ext cx="938" cy="427"/>
              <a:chOff x="2223" y="1871"/>
              <a:chExt cx="938" cy="427"/>
            </a:xfrm>
          </p:grpSpPr>
          <p:sp>
            <p:nvSpPr>
              <p:cNvPr id="41063" name="Freeform 92"/>
              <p:cNvSpPr>
                <a:spLocks/>
              </p:cNvSpPr>
              <p:nvPr/>
            </p:nvSpPr>
            <p:spPr bwMode="auto">
              <a:xfrm>
                <a:off x="2223" y="1871"/>
                <a:ext cx="938" cy="427"/>
              </a:xfrm>
              <a:custGeom>
                <a:avLst/>
                <a:gdLst>
                  <a:gd name="T0" fmla="*/ 73 w 938"/>
                  <a:gd name="T1" fmla="*/ 197 h 427"/>
                  <a:gd name="T2" fmla="*/ 150 w 938"/>
                  <a:gd name="T3" fmla="*/ 149 h 427"/>
                  <a:gd name="T4" fmla="*/ 171 w 938"/>
                  <a:gd name="T5" fmla="*/ 173 h 427"/>
                  <a:gd name="T6" fmla="*/ 310 w 938"/>
                  <a:gd name="T7" fmla="*/ 22 h 427"/>
                  <a:gd name="T8" fmla="*/ 331 w 938"/>
                  <a:gd name="T9" fmla="*/ 113 h 427"/>
                  <a:gd name="T10" fmla="*/ 432 w 938"/>
                  <a:gd name="T11" fmla="*/ 40 h 427"/>
                  <a:gd name="T12" fmla="*/ 502 w 938"/>
                  <a:gd name="T13" fmla="*/ 0 h 427"/>
                  <a:gd name="T14" fmla="*/ 648 w 938"/>
                  <a:gd name="T15" fmla="*/ 93 h 427"/>
                  <a:gd name="T16" fmla="*/ 937 w 938"/>
                  <a:gd name="T17" fmla="*/ 218 h 427"/>
                  <a:gd name="T18" fmla="*/ 556 w 938"/>
                  <a:gd name="T19" fmla="*/ 248 h 427"/>
                  <a:gd name="T20" fmla="*/ 554 w 938"/>
                  <a:gd name="T21" fmla="*/ 369 h 427"/>
                  <a:gd name="T22" fmla="*/ 395 w 938"/>
                  <a:gd name="T23" fmla="*/ 315 h 427"/>
                  <a:gd name="T24" fmla="*/ 408 w 938"/>
                  <a:gd name="T25" fmla="*/ 426 h 427"/>
                  <a:gd name="T26" fmla="*/ 215 w 938"/>
                  <a:gd name="T27" fmla="*/ 365 h 427"/>
                  <a:gd name="T28" fmla="*/ 208 w 938"/>
                  <a:gd name="T29" fmla="*/ 404 h 427"/>
                  <a:gd name="T30" fmla="*/ 86 w 938"/>
                  <a:gd name="T31" fmla="*/ 370 h 427"/>
                  <a:gd name="T32" fmla="*/ 0 w 938"/>
                  <a:gd name="T33" fmla="*/ 290 h 427"/>
                  <a:gd name="T34" fmla="*/ 73 w 938"/>
                  <a:gd name="T35" fmla="*/ 197 h 4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38"/>
                  <a:gd name="T55" fmla="*/ 0 h 427"/>
                  <a:gd name="T56" fmla="*/ 938 w 938"/>
                  <a:gd name="T57" fmla="*/ 427 h 4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38" h="427">
                    <a:moveTo>
                      <a:pt x="73" y="197"/>
                    </a:moveTo>
                    <a:lnTo>
                      <a:pt x="150" y="149"/>
                    </a:lnTo>
                    <a:lnTo>
                      <a:pt x="171" y="173"/>
                    </a:lnTo>
                    <a:lnTo>
                      <a:pt x="310" y="22"/>
                    </a:lnTo>
                    <a:lnTo>
                      <a:pt x="331" y="113"/>
                    </a:lnTo>
                    <a:lnTo>
                      <a:pt x="432" y="40"/>
                    </a:lnTo>
                    <a:lnTo>
                      <a:pt x="502" y="0"/>
                    </a:lnTo>
                    <a:lnTo>
                      <a:pt x="648" y="93"/>
                    </a:lnTo>
                    <a:lnTo>
                      <a:pt x="937" y="218"/>
                    </a:lnTo>
                    <a:lnTo>
                      <a:pt x="556" y="248"/>
                    </a:lnTo>
                    <a:lnTo>
                      <a:pt x="554" y="369"/>
                    </a:lnTo>
                    <a:lnTo>
                      <a:pt x="395" y="315"/>
                    </a:lnTo>
                    <a:lnTo>
                      <a:pt x="408" y="426"/>
                    </a:lnTo>
                    <a:lnTo>
                      <a:pt x="215" y="365"/>
                    </a:lnTo>
                    <a:lnTo>
                      <a:pt x="208" y="404"/>
                    </a:lnTo>
                    <a:lnTo>
                      <a:pt x="86" y="370"/>
                    </a:lnTo>
                    <a:lnTo>
                      <a:pt x="0" y="290"/>
                    </a:lnTo>
                    <a:lnTo>
                      <a:pt x="73" y="197"/>
                    </a:lnTo>
                  </a:path>
                </a:pathLst>
              </a:custGeom>
              <a:solidFill>
                <a:srgbClr val="E9E9E9"/>
              </a:solidFill>
              <a:ln w="9525" cap="rnd">
                <a:noFill/>
                <a:round/>
                <a:headEnd/>
                <a:tailEnd/>
              </a:ln>
            </p:spPr>
            <p:txBody>
              <a:bodyPr/>
              <a:lstStyle/>
              <a:p>
                <a:endParaRPr lang="id-ID"/>
              </a:p>
            </p:txBody>
          </p:sp>
          <p:sp>
            <p:nvSpPr>
              <p:cNvPr id="41064" name="Freeform 93"/>
              <p:cNvSpPr>
                <a:spLocks/>
              </p:cNvSpPr>
              <p:nvPr/>
            </p:nvSpPr>
            <p:spPr bwMode="auto">
              <a:xfrm>
                <a:off x="2223" y="1871"/>
                <a:ext cx="938" cy="427"/>
              </a:xfrm>
              <a:custGeom>
                <a:avLst/>
                <a:gdLst>
                  <a:gd name="T0" fmla="*/ 73 w 938"/>
                  <a:gd name="T1" fmla="*/ 197 h 427"/>
                  <a:gd name="T2" fmla="*/ 150 w 938"/>
                  <a:gd name="T3" fmla="*/ 149 h 427"/>
                  <a:gd name="T4" fmla="*/ 171 w 938"/>
                  <a:gd name="T5" fmla="*/ 173 h 427"/>
                  <a:gd name="T6" fmla="*/ 310 w 938"/>
                  <a:gd name="T7" fmla="*/ 22 h 427"/>
                  <a:gd name="T8" fmla="*/ 331 w 938"/>
                  <a:gd name="T9" fmla="*/ 113 h 427"/>
                  <a:gd name="T10" fmla="*/ 432 w 938"/>
                  <a:gd name="T11" fmla="*/ 40 h 427"/>
                  <a:gd name="T12" fmla="*/ 502 w 938"/>
                  <a:gd name="T13" fmla="*/ 0 h 427"/>
                  <a:gd name="T14" fmla="*/ 648 w 938"/>
                  <a:gd name="T15" fmla="*/ 93 h 427"/>
                  <a:gd name="T16" fmla="*/ 937 w 938"/>
                  <a:gd name="T17" fmla="*/ 218 h 427"/>
                  <a:gd name="T18" fmla="*/ 556 w 938"/>
                  <a:gd name="T19" fmla="*/ 248 h 427"/>
                  <a:gd name="T20" fmla="*/ 554 w 938"/>
                  <a:gd name="T21" fmla="*/ 369 h 427"/>
                  <a:gd name="T22" fmla="*/ 395 w 938"/>
                  <a:gd name="T23" fmla="*/ 315 h 427"/>
                  <a:gd name="T24" fmla="*/ 408 w 938"/>
                  <a:gd name="T25" fmla="*/ 426 h 427"/>
                  <a:gd name="T26" fmla="*/ 215 w 938"/>
                  <a:gd name="T27" fmla="*/ 365 h 427"/>
                  <a:gd name="T28" fmla="*/ 208 w 938"/>
                  <a:gd name="T29" fmla="*/ 404 h 427"/>
                  <a:gd name="T30" fmla="*/ 86 w 938"/>
                  <a:gd name="T31" fmla="*/ 370 h 427"/>
                  <a:gd name="T32" fmla="*/ 0 w 938"/>
                  <a:gd name="T33" fmla="*/ 290 h 427"/>
                  <a:gd name="T34" fmla="*/ 73 w 938"/>
                  <a:gd name="T35" fmla="*/ 197 h 4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38"/>
                  <a:gd name="T55" fmla="*/ 0 h 427"/>
                  <a:gd name="T56" fmla="*/ 938 w 938"/>
                  <a:gd name="T57" fmla="*/ 427 h 4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38" h="427">
                    <a:moveTo>
                      <a:pt x="73" y="197"/>
                    </a:moveTo>
                    <a:lnTo>
                      <a:pt x="150" y="149"/>
                    </a:lnTo>
                    <a:lnTo>
                      <a:pt x="171" y="173"/>
                    </a:lnTo>
                    <a:lnTo>
                      <a:pt x="310" y="22"/>
                    </a:lnTo>
                    <a:lnTo>
                      <a:pt x="331" y="113"/>
                    </a:lnTo>
                    <a:lnTo>
                      <a:pt x="432" y="40"/>
                    </a:lnTo>
                    <a:lnTo>
                      <a:pt x="502" y="0"/>
                    </a:lnTo>
                    <a:lnTo>
                      <a:pt x="648" y="93"/>
                    </a:lnTo>
                    <a:lnTo>
                      <a:pt x="937" y="218"/>
                    </a:lnTo>
                    <a:lnTo>
                      <a:pt x="556" y="248"/>
                    </a:lnTo>
                    <a:lnTo>
                      <a:pt x="554" y="369"/>
                    </a:lnTo>
                    <a:lnTo>
                      <a:pt x="395" y="315"/>
                    </a:lnTo>
                    <a:lnTo>
                      <a:pt x="408" y="426"/>
                    </a:lnTo>
                    <a:lnTo>
                      <a:pt x="215" y="365"/>
                    </a:lnTo>
                    <a:lnTo>
                      <a:pt x="208" y="404"/>
                    </a:lnTo>
                    <a:lnTo>
                      <a:pt x="86" y="370"/>
                    </a:lnTo>
                    <a:lnTo>
                      <a:pt x="0" y="290"/>
                    </a:lnTo>
                    <a:lnTo>
                      <a:pt x="73" y="197"/>
                    </a:lnTo>
                  </a:path>
                </a:pathLst>
              </a:custGeom>
              <a:noFill/>
              <a:ln w="12700" cap="rnd">
                <a:solidFill>
                  <a:srgbClr val="000000"/>
                </a:solidFill>
                <a:round/>
                <a:headEnd type="none" w="sm" len="sm"/>
                <a:tailEnd type="none" w="sm" len="sm"/>
              </a:ln>
            </p:spPr>
            <p:txBody>
              <a:bodyPr/>
              <a:lstStyle/>
              <a:p>
                <a:endParaRPr lang="id-ID"/>
              </a:p>
            </p:txBody>
          </p:sp>
        </p:grpSp>
        <p:sp>
          <p:nvSpPr>
            <p:cNvPr id="41033" name="Rectangle 95"/>
            <p:cNvSpPr>
              <a:spLocks noChangeArrowheads="1"/>
            </p:cNvSpPr>
            <p:nvPr/>
          </p:nvSpPr>
          <p:spPr bwMode="auto">
            <a:xfrm>
              <a:off x="2274" y="2964"/>
              <a:ext cx="716" cy="145"/>
            </a:xfrm>
            <a:prstGeom prst="rect">
              <a:avLst/>
            </a:prstGeom>
            <a:noFill/>
            <a:ln w="9525">
              <a:noFill/>
              <a:miter lim="800000"/>
              <a:headEnd/>
              <a:tailEnd/>
            </a:ln>
          </p:spPr>
          <p:txBody>
            <a:bodyPr wrap="none" anchor="ctr"/>
            <a:lstStyle/>
            <a:p>
              <a:endParaRPr lang="id-ID" sz="800"/>
            </a:p>
          </p:txBody>
        </p:sp>
        <p:sp>
          <p:nvSpPr>
            <p:cNvPr id="41034" name="Rectangle 96"/>
            <p:cNvSpPr>
              <a:spLocks noChangeArrowheads="1"/>
            </p:cNvSpPr>
            <p:nvPr/>
          </p:nvSpPr>
          <p:spPr bwMode="auto">
            <a:xfrm>
              <a:off x="2328" y="2986"/>
              <a:ext cx="807"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Gagal menyelesaikan pekerjaan</a:t>
              </a:r>
            </a:p>
          </p:txBody>
        </p:sp>
        <p:sp>
          <p:nvSpPr>
            <p:cNvPr id="41035" name="Rectangle 97"/>
            <p:cNvSpPr>
              <a:spLocks noChangeArrowheads="1"/>
            </p:cNvSpPr>
            <p:nvPr/>
          </p:nvSpPr>
          <p:spPr bwMode="auto">
            <a:xfrm rot="360000">
              <a:off x="1143" y="2663"/>
              <a:ext cx="512"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Pekerja Tak Terlatih</a:t>
              </a:r>
            </a:p>
          </p:txBody>
        </p:sp>
        <p:sp>
          <p:nvSpPr>
            <p:cNvPr id="41036" name="Rectangle 98"/>
            <p:cNvSpPr>
              <a:spLocks noChangeArrowheads="1"/>
            </p:cNvSpPr>
            <p:nvPr/>
          </p:nvSpPr>
          <p:spPr bwMode="auto">
            <a:xfrm rot="1320000">
              <a:off x="1296" y="1869"/>
              <a:ext cx="400"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Peralatan rusak</a:t>
              </a:r>
            </a:p>
          </p:txBody>
        </p:sp>
        <p:sp>
          <p:nvSpPr>
            <p:cNvPr id="41037" name="Rectangle 99"/>
            <p:cNvSpPr>
              <a:spLocks noChangeArrowheads="1"/>
            </p:cNvSpPr>
            <p:nvPr/>
          </p:nvSpPr>
          <p:spPr bwMode="auto">
            <a:xfrm rot="20880000">
              <a:off x="2520" y="1998"/>
              <a:ext cx="797"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Mengabaikan aspek lingkungan</a:t>
              </a:r>
            </a:p>
          </p:txBody>
        </p:sp>
        <p:sp>
          <p:nvSpPr>
            <p:cNvPr id="41038" name="Rectangle 100"/>
            <p:cNvSpPr>
              <a:spLocks noChangeArrowheads="1"/>
            </p:cNvSpPr>
            <p:nvPr/>
          </p:nvSpPr>
          <p:spPr bwMode="auto">
            <a:xfrm>
              <a:off x="1143" y="3011"/>
              <a:ext cx="588" cy="145"/>
            </a:xfrm>
            <a:prstGeom prst="rect">
              <a:avLst/>
            </a:prstGeom>
            <a:noFill/>
            <a:ln w="9525">
              <a:noFill/>
              <a:miter lim="800000"/>
              <a:headEnd/>
              <a:tailEnd/>
            </a:ln>
          </p:spPr>
          <p:txBody>
            <a:bodyPr wrap="none" anchor="ctr"/>
            <a:lstStyle/>
            <a:p>
              <a:endParaRPr lang="id-ID" sz="800"/>
            </a:p>
          </p:txBody>
        </p:sp>
        <p:sp>
          <p:nvSpPr>
            <p:cNvPr id="41039" name="Rectangle 101"/>
            <p:cNvSpPr>
              <a:spLocks noChangeArrowheads="1"/>
            </p:cNvSpPr>
            <p:nvPr/>
          </p:nvSpPr>
          <p:spPr bwMode="auto">
            <a:xfrm>
              <a:off x="1198" y="3034"/>
              <a:ext cx="429"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Kelebihan Waktu</a:t>
              </a:r>
            </a:p>
          </p:txBody>
        </p:sp>
        <p:sp>
          <p:nvSpPr>
            <p:cNvPr id="41040" name="Rectangle 102"/>
            <p:cNvSpPr>
              <a:spLocks noChangeArrowheads="1"/>
            </p:cNvSpPr>
            <p:nvPr/>
          </p:nvSpPr>
          <p:spPr bwMode="auto">
            <a:xfrm>
              <a:off x="2196" y="3928"/>
              <a:ext cx="881"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chemeClr val="bg1"/>
                  </a:solidFill>
                </a:rPr>
                <a:t>Prosedur Pelabelan tidak memadai</a:t>
              </a:r>
            </a:p>
          </p:txBody>
        </p:sp>
        <p:sp>
          <p:nvSpPr>
            <p:cNvPr id="41041" name="Freeform 103"/>
            <p:cNvSpPr>
              <a:spLocks/>
            </p:cNvSpPr>
            <p:nvPr/>
          </p:nvSpPr>
          <p:spPr bwMode="auto">
            <a:xfrm>
              <a:off x="2054" y="3546"/>
              <a:ext cx="1262" cy="287"/>
            </a:xfrm>
            <a:custGeom>
              <a:avLst/>
              <a:gdLst>
                <a:gd name="T0" fmla="*/ 27 w 1262"/>
                <a:gd name="T1" fmla="*/ 24 h 287"/>
                <a:gd name="T2" fmla="*/ 79 w 1262"/>
                <a:gd name="T3" fmla="*/ 47 h 287"/>
                <a:gd name="T4" fmla="*/ 129 w 1262"/>
                <a:gd name="T5" fmla="*/ 70 h 287"/>
                <a:gd name="T6" fmla="*/ 180 w 1262"/>
                <a:gd name="T7" fmla="*/ 95 h 287"/>
                <a:gd name="T8" fmla="*/ 230 w 1262"/>
                <a:gd name="T9" fmla="*/ 107 h 287"/>
                <a:gd name="T10" fmla="*/ 290 w 1262"/>
                <a:gd name="T11" fmla="*/ 120 h 287"/>
                <a:gd name="T12" fmla="*/ 341 w 1262"/>
                <a:gd name="T13" fmla="*/ 131 h 287"/>
                <a:gd name="T14" fmla="*/ 396 w 1262"/>
                <a:gd name="T15" fmla="*/ 155 h 287"/>
                <a:gd name="T16" fmla="*/ 481 w 1262"/>
                <a:gd name="T17" fmla="*/ 151 h 287"/>
                <a:gd name="T18" fmla="*/ 536 w 1262"/>
                <a:gd name="T19" fmla="*/ 152 h 287"/>
                <a:gd name="T20" fmla="*/ 587 w 1262"/>
                <a:gd name="T21" fmla="*/ 152 h 287"/>
                <a:gd name="T22" fmla="*/ 652 w 1262"/>
                <a:gd name="T23" fmla="*/ 155 h 287"/>
                <a:gd name="T24" fmla="*/ 730 w 1262"/>
                <a:gd name="T25" fmla="*/ 161 h 287"/>
                <a:gd name="T26" fmla="*/ 783 w 1262"/>
                <a:gd name="T27" fmla="*/ 162 h 287"/>
                <a:gd name="T28" fmla="*/ 849 w 1262"/>
                <a:gd name="T29" fmla="*/ 167 h 287"/>
                <a:gd name="T30" fmla="*/ 896 w 1262"/>
                <a:gd name="T31" fmla="*/ 167 h 287"/>
                <a:gd name="T32" fmla="*/ 959 w 1262"/>
                <a:gd name="T33" fmla="*/ 167 h 287"/>
                <a:gd name="T34" fmla="*/ 1019 w 1262"/>
                <a:gd name="T35" fmla="*/ 174 h 287"/>
                <a:gd name="T36" fmla="*/ 1068 w 1262"/>
                <a:gd name="T37" fmla="*/ 181 h 287"/>
                <a:gd name="T38" fmla="*/ 1132 w 1262"/>
                <a:gd name="T39" fmla="*/ 194 h 287"/>
                <a:gd name="T40" fmla="*/ 1148 w 1262"/>
                <a:gd name="T41" fmla="*/ 198 h 287"/>
                <a:gd name="T42" fmla="*/ 1224 w 1262"/>
                <a:gd name="T43" fmla="*/ 199 h 287"/>
                <a:gd name="T44" fmla="*/ 1224 w 1262"/>
                <a:gd name="T45" fmla="*/ 245 h 287"/>
                <a:gd name="T46" fmla="*/ 1138 w 1262"/>
                <a:gd name="T47" fmla="*/ 253 h 287"/>
                <a:gd name="T48" fmla="*/ 1104 w 1262"/>
                <a:gd name="T49" fmla="*/ 263 h 287"/>
                <a:gd name="T50" fmla="*/ 1044 w 1262"/>
                <a:gd name="T51" fmla="*/ 273 h 287"/>
                <a:gd name="T52" fmla="*/ 1002 w 1262"/>
                <a:gd name="T53" fmla="*/ 273 h 287"/>
                <a:gd name="T54" fmla="*/ 927 w 1262"/>
                <a:gd name="T55" fmla="*/ 265 h 287"/>
                <a:gd name="T56" fmla="*/ 871 w 1262"/>
                <a:gd name="T57" fmla="*/ 279 h 287"/>
                <a:gd name="T58" fmla="*/ 815 w 1262"/>
                <a:gd name="T59" fmla="*/ 286 h 287"/>
                <a:gd name="T60" fmla="*/ 755 w 1262"/>
                <a:gd name="T61" fmla="*/ 286 h 287"/>
                <a:gd name="T62" fmla="*/ 688 w 1262"/>
                <a:gd name="T63" fmla="*/ 285 h 287"/>
                <a:gd name="T64" fmla="*/ 628 w 1262"/>
                <a:gd name="T65" fmla="*/ 284 h 287"/>
                <a:gd name="T66" fmla="*/ 545 w 1262"/>
                <a:gd name="T67" fmla="*/ 280 h 287"/>
                <a:gd name="T68" fmla="*/ 509 w 1262"/>
                <a:gd name="T69" fmla="*/ 279 h 287"/>
                <a:gd name="T70" fmla="*/ 453 w 1262"/>
                <a:gd name="T71" fmla="*/ 282 h 287"/>
                <a:gd name="T72" fmla="*/ 386 w 1262"/>
                <a:gd name="T73" fmla="*/ 270 h 287"/>
                <a:gd name="T74" fmla="*/ 345 w 1262"/>
                <a:gd name="T75" fmla="*/ 266 h 287"/>
                <a:gd name="T76" fmla="*/ 259 w 1262"/>
                <a:gd name="T77" fmla="*/ 256 h 287"/>
                <a:gd name="T78" fmla="*/ 187 w 1262"/>
                <a:gd name="T79" fmla="*/ 244 h 287"/>
                <a:gd name="T80" fmla="*/ 136 w 1262"/>
                <a:gd name="T81" fmla="*/ 209 h 287"/>
                <a:gd name="T82" fmla="*/ 86 w 1262"/>
                <a:gd name="T83" fmla="*/ 174 h 287"/>
                <a:gd name="T84" fmla="*/ 35 w 1262"/>
                <a:gd name="T85" fmla="*/ 162 h 287"/>
                <a:gd name="T86" fmla="*/ 0 w 1262"/>
                <a:gd name="T87" fmla="*/ 116 h 287"/>
                <a:gd name="T88" fmla="*/ 1 w 1262"/>
                <a:gd name="T89" fmla="*/ 46 h 2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2"/>
                <a:gd name="T136" fmla="*/ 0 h 287"/>
                <a:gd name="T137" fmla="*/ 1262 w 1262"/>
                <a:gd name="T138" fmla="*/ 287 h 28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2" h="287">
                  <a:moveTo>
                    <a:pt x="2" y="0"/>
                  </a:moveTo>
                  <a:lnTo>
                    <a:pt x="27" y="24"/>
                  </a:lnTo>
                  <a:lnTo>
                    <a:pt x="52" y="35"/>
                  </a:lnTo>
                  <a:lnTo>
                    <a:pt x="79" y="47"/>
                  </a:lnTo>
                  <a:lnTo>
                    <a:pt x="104" y="59"/>
                  </a:lnTo>
                  <a:lnTo>
                    <a:pt x="129" y="70"/>
                  </a:lnTo>
                  <a:lnTo>
                    <a:pt x="154" y="83"/>
                  </a:lnTo>
                  <a:lnTo>
                    <a:pt x="180" y="95"/>
                  </a:lnTo>
                  <a:lnTo>
                    <a:pt x="206" y="95"/>
                  </a:lnTo>
                  <a:lnTo>
                    <a:pt x="230" y="107"/>
                  </a:lnTo>
                  <a:lnTo>
                    <a:pt x="256" y="119"/>
                  </a:lnTo>
                  <a:lnTo>
                    <a:pt x="290" y="120"/>
                  </a:lnTo>
                  <a:lnTo>
                    <a:pt x="315" y="131"/>
                  </a:lnTo>
                  <a:lnTo>
                    <a:pt x="341" y="131"/>
                  </a:lnTo>
                  <a:lnTo>
                    <a:pt x="368" y="146"/>
                  </a:lnTo>
                  <a:lnTo>
                    <a:pt x="396" y="155"/>
                  </a:lnTo>
                  <a:lnTo>
                    <a:pt x="436" y="150"/>
                  </a:lnTo>
                  <a:lnTo>
                    <a:pt x="481" y="151"/>
                  </a:lnTo>
                  <a:lnTo>
                    <a:pt x="504" y="147"/>
                  </a:lnTo>
                  <a:lnTo>
                    <a:pt x="536" y="152"/>
                  </a:lnTo>
                  <a:lnTo>
                    <a:pt x="560" y="152"/>
                  </a:lnTo>
                  <a:lnTo>
                    <a:pt x="587" y="152"/>
                  </a:lnTo>
                  <a:lnTo>
                    <a:pt x="610" y="155"/>
                  </a:lnTo>
                  <a:lnTo>
                    <a:pt x="652" y="155"/>
                  </a:lnTo>
                  <a:lnTo>
                    <a:pt x="698" y="156"/>
                  </a:lnTo>
                  <a:lnTo>
                    <a:pt x="730" y="161"/>
                  </a:lnTo>
                  <a:lnTo>
                    <a:pt x="757" y="160"/>
                  </a:lnTo>
                  <a:lnTo>
                    <a:pt x="783" y="162"/>
                  </a:lnTo>
                  <a:lnTo>
                    <a:pt x="808" y="160"/>
                  </a:lnTo>
                  <a:lnTo>
                    <a:pt x="849" y="167"/>
                  </a:lnTo>
                  <a:lnTo>
                    <a:pt x="864" y="169"/>
                  </a:lnTo>
                  <a:lnTo>
                    <a:pt x="896" y="167"/>
                  </a:lnTo>
                  <a:lnTo>
                    <a:pt x="929" y="167"/>
                  </a:lnTo>
                  <a:lnTo>
                    <a:pt x="959" y="167"/>
                  </a:lnTo>
                  <a:lnTo>
                    <a:pt x="993" y="163"/>
                  </a:lnTo>
                  <a:lnTo>
                    <a:pt x="1019" y="174"/>
                  </a:lnTo>
                  <a:lnTo>
                    <a:pt x="1044" y="174"/>
                  </a:lnTo>
                  <a:lnTo>
                    <a:pt x="1068" y="181"/>
                  </a:lnTo>
                  <a:lnTo>
                    <a:pt x="1107" y="184"/>
                  </a:lnTo>
                  <a:lnTo>
                    <a:pt x="1132" y="194"/>
                  </a:lnTo>
                  <a:lnTo>
                    <a:pt x="1122" y="197"/>
                  </a:lnTo>
                  <a:lnTo>
                    <a:pt x="1148" y="198"/>
                  </a:lnTo>
                  <a:lnTo>
                    <a:pt x="1190" y="198"/>
                  </a:lnTo>
                  <a:lnTo>
                    <a:pt x="1224" y="199"/>
                  </a:lnTo>
                  <a:lnTo>
                    <a:pt x="1261" y="225"/>
                  </a:lnTo>
                  <a:lnTo>
                    <a:pt x="1224" y="245"/>
                  </a:lnTo>
                  <a:lnTo>
                    <a:pt x="1190" y="244"/>
                  </a:lnTo>
                  <a:lnTo>
                    <a:pt x="1138" y="253"/>
                  </a:lnTo>
                  <a:lnTo>
                    <a:pt x="1123" y="254"/>
                  </a:lnTo>
                  <a:lnTo>
                    <a:pt x="1104" y="263"/>
                  </a:lnTo>
                  <a:lnTo>
                    <a:pt x="1075" y="268"/>
                  </a:lnTo>
                  <a:lnTo>
                    <a:pt x="1044" y="273"/>
                  </a:lnTo>
                  <a:lnTo>
                    <a:pt x="1024" y="273"/>
                  </a:lnTo>
                  <a:lnTo>
                    <a:pt x="1002" y="273"/>
                  </a:lnTo>
                  <a:lnTo>
                    <a:pt x="954" y="272"/>
                  </a:lnTo>
                  <a:lnTo>
                    <a:pt x="927" y="265"/>
                  </a:lnTo>
                  <a:lnTo>
                    <a:pt x="903" y="277"/>
                  </a:lnTo>
                  <a:lnTo>
                    <a:pt x="871" y="279"/>
                  </a:lnTo>
                  <a:lnTo>
                    <a:pt x="845" y="279"/>
                  </a:lnTo>
                  <a:lnTo>
                    <a:pt x="815" y="286"/>
                  </a:lnTo>
                  <a:lnTo>
                    <a:pt x="789" y="286"/>
                  </a:lnTo>
                  <a:lnTo>
                    <a:pt x="755" y="286"/>
                  </a:lnTo>
                  <a:lnTo>
                    <a:pt x="721" y="285"/>
                  </a:lnTo>
                  <a:lnTo>
                    <a:pt x="688" y="285"/>
                  </a:lnTo>
                  <a:lnTo>
                    <a:pt x="662" y="284"/>
                  </a:lnTo>
                  <a:lnTo>
                    <a:pt x="628" y="284"/>
                  </a:lnTo>
                  <a:lnTo>
                    <a:pt x="560" y="283"/>
                  </a:lnTo>
                  <a:lnTo>
                    <a:pt x="545" y="280"/>
                  </a:lnTo>
                  <a:lnTo>
                    <a:pt x="522" y="280"/>
                  </a:lnTo>
                  <a:lnTo>
                    <a:pt x="509" y="279"/>
                  </a:lnTo>
                  <a:lnTo>
                    <a:pt x="485" y="279"/>
                  </a:lnTo>
                  <a:lnTo>
                    <a:pt x="453" y="282"/>
                  </a:lnTo>
                  <a:lnTo>
                    <a:pt x="438" y="276"/>
                  </a:lnTo>
                  <a:lnTo>
                    <a:pt x="386" y="270"/>
                  </a:lnTo>
                  <a:lnTo>
                    <a:pt x="363" y="273"/>
                  </a:lnTo>
                  <a:lnTo>
                    <a:pt x="345" y="266"/>
                  </a:lnTo>
                  <a:lnTo>
                    <a:pt x="292" y="261"/>
                  </a:lnTo>
                  <a:lnTo>
                    <a:pt x="259" y="256"/>
                  </a:lnTo>
                  <a:lnTo>
                    <a:pt x="212" y="245"/>
                  </a:lnTo>
                  <a:lnTo>
                    <a:pt x="187" y="244"/>
                  </a:lnTo>
                  <a:lnTo>
                    <a:pt x="161" y="232"/>
                  </a:lnTo>
                  <a:lnTo>
                    <a:pt x="136" y="209"/>
                  </a:lnTo>
                  <a:lnTo>
                    <a:pt x="109" y="197"/>
                  </a:lnTo>
                  <a:lnTo>
                    <a:pt x="86" y="174"/>
                  </a:lnTo>
                  <a:lnTo>
                    <a:pt x="61" y="174"/>
                  </a:lnTo>
                  <a:lnTo>
                    <a:pt x="35" y="162"/>
                  </a:lnTo>
                  <a:lnTo>
                    <a:pt x="10" y="151"/>
                  </a:lnTo>
                  <a:lnTo>
                    <a:pt x="0" y="116"/>
                  </a:lnTo>
                  <a:lnTo>
                    <a:pt x="1" y="81"/>
                  </a:lnTo>
                  <a:lnTo>
                    <a:pt x="1" y="46"/>
                  </a:lnTo>
                  <a:lnTo>
                    <a:pt x="2" y="0"/>
                  </a:lnTo>
                </a:path>
              </a:pathLst>
            </a:custGeom>
            <a:solidFill>
              <a:srgbClr val="676767"/>
            </a:solidFill>
            <a:ln w="9525" cap="rnd">
              <a:noFill/>
              <a:round/>
              <a:headEnd/>
              <a:tailEnd/>
            </a:ln>
          </p:spPr>
          <p:txBody>
            <a:bodyPr/>
            <a:lstStyle/>
            <a:p>
              <a:endParaRPr lang="id-ID"/>
            </a:p>
          </p:txBody>
        </p:sp>
        <p:sp>
          <p:nvSpPr>
            <p:cNvPr id="41042" name="Rectangle 104"/>
            <p:cNvSpPr>
              <a:spLocks noChangeArrowheads="1"/>
            </p:cNvSpPr>
            <p:nvPr/>
          </p:nvSpPr>
          <p:spPr bwMode="auto">
            <a:xfrm rot="21540000">
              <a:off x="2482" y="3700"/>
              <a:ext cx="338"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chemeClr val="bg1"/>
                  </a:solidFill>
                </a:rPr>
                <a:t>Tidak dikenal</a:t>
              </a:r>
            </a:p>
          </p:txBody>
        </p:sp>
        <p:sp>
          <p:nvSpPr>
            <p:cNvPr id="41043" name="Rectangle 105"/>
            <p:cNvSpPr>
              <a:spLocks noChangeArrowheads="1"/>
            </p:cNvSpPr>
            <p:nvPr/>
          </p:nvSpPr>
          <p:spPr bwMode="auto">
            <a:xfrm>
              <a:off x="2555" y="831"/>
              <a:ext cx="341" cy="180"/>
            </a:xfrm>
            <a:prstGeom prst="rect">
              <a:avLst/>
            </a:prstGeom>
            <a:noFill/>
            <a:ln w="9525">
              <a:noFill/>
              <a:miter lim="800000"/>
              <a:headEnd/>
              <a:tailEnd/>
            </a:ln>
          </p:spPr>
          <p:txBody>
            <a:bodyPr wrap="none" anchor="ctr"/>
            <a:lstStyle/>
            <a:p>
              <a:endParaRPr lang="id-ID" sz="800"/>
            </a:p>
          </p:txBody>
        </p:sp>
        <p:sp>
          <p:nvSpPr>
            <p:cNvPr id="41044" name="Rectangle 106"/>
            <p:cNvSpPr>
              <a:spLocks noChangeArrowheads="1"/>
            </p:cNvSpPr>
            <p:nvPr/>
          </p:nvSpPr>
          <p:spPr bwMode="auto">
            <a:xfrm>
              <a:off x="2609" y="862"/>
              <a:ext cx="266"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Tumpahan</a:t>
              </a:r>
            </a:p>
          </p:txBody>
        </p:sp>
        <p:sp>
          <p:nvSpPr>
            <p:cNvPr id="41045" name="Rectangle 107"/>
            <p:cNvSpPr>
              <a:spLocks noChangeArrowheads="1"/>
            </p:cNvSpPr>
            <p:nvPr/>
          </p:nvSpPr>
          <p:spPr bwMode="auto">
            <a:xfrm>
              <a:off x="1389" y="697"/>
              <a:ext cx="411" cy="180"/>
            </a:xfrm>
            <a:prstGeom prst="rect">
              <a:avLst/>
            </a:prstGeom>
            <a:noFill/>
            <a:ln w="9525">
              <a:noFill/>
              <a:miter lim="800000"/>
              <a:headEnd/>
              <a:tailEnd/>
            </a:ln>
          </p:spPr>
          <p:txBody>
            <a:bodyPr wrap="none" anchor="ctr"/>
            <a:lstStyle/>
            <a:p>
              <a:endParaRPr lang="id-ID" sz="800"/>
            </a:p>
          </p:txBody>
        </p:sp>
        <p:sp>
          <p:nvSpPr>
            <p:cNvPr id="41046" name="Rectangle 108"/>
            <p:cNvSpPr>
              <a:spLocks noChangeArrowheads="1"/>
            </p:cNvSpPr>
            <p:nvPr/>
          </p:nvSpPr>
          <p:spPr bwMode="auto">
            <a:xfrm>
              <a:off x="1443" y="727"/>
              <a:ext cx="227"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Terbakar</a:t>
              </a:r>
            </a:p>
          </p:txBody>
        </p:sp>
        <p:sp>
          <p:nvSpPr>
            <p:cNvPr id="41047" name="Freeform 109"/>
            <p:cNvSpPr>
              <a:spLocks/>
            </p:cNvSpPr>
            <p:nvPr/>
          </p:nvSpPr>
          <p:spPr bwMode="auto">
            <a:xfrm>
              <a:off x="1832" y="1110"/>
              <a:ext cx="196" cy="1150"/>
            </a:xfrm>
            <a:custGeom>
              <a:avLst/>
              <a:gdLst>
                <a:gd name="T0" fmla="*/ 184 w 196"/>
                <a:gd name="T1" fmla="*/ 1149 h 1150"/>
                <a:gd name="T2" fmla="*/ 188 w 196"/>
                <a:gd name="T3" fmla="*/ 1099 h 1150"/>
                <a:gd name="T4" fmla="*/ 190 w 196"/>
                <a:gd name="T5" fmla="*/ 1049 h 1150"/>
                <a:gd name="T6" fmla="*/ 194 w 196"/>
                <a:gd name="T7" fmla="*/ 961 h 1150"/>
                <a:gd name="T8" fmla="*/ 195 w 196"/>
                <a:gd name="T9" fmla="*/ 875 h 1150"/>
                <a:gd name="T10" fmla="*/ 194 w 196"/>
                <a:gd name="T11" fmla="*/ 791 h 1150"/>
                <a:gd name="T12" fmla="*/ 190 w 196"/>
                <a:gd name="T13" fmla="*/ 709 h 1150"/>
                <a:gd name="T14" fmla="*/ 185 w 196"/>
                <a:gd name="T15" fmla="*/ 630 h 1150"/>
                <a:gd name="T16" fmla="*/ 177 w 196"/>
                <a:gd name="T17" fmla="*/ 552 h 1150"/>
                <a:gd name="T18" fmla="*/ 168 w 196"/>
                <a:gd name="T19" fmla="*/ 479 h 1150"/>
                <a:gd name="T20" fmla="*/ 156 w 196"/>
                <a:gd name="T21" fmla="*/ 408 h 1150"/>
                <a:gd name="T22" fmla="*/ 149 w 196"/>
                <a:gd name="T23" fmla="*/ 374 h 1150"/>
                <a:gd name="T24" fmla="*/ 143 w 196"/>
                <a:gd name="T25" fmla="*/ 340 h 1150"/>
                <a:gd name="T26" fmla="*/ 135 w 196"/>
                <a:gd name="T27" fmla="*/ 309 h 1150"/>
                <a:gd name="T28" fmla="*/ 128 w 196"/>
                <a:gd name="T29" fmla="*/ 278 h 1150"/>
                <a:gd name="T30" fmla="*/ 119 w 196"/>
                <a:gd name="T31" fmla="*/ 248 h 1150"/>
                <a:gd name="T32" fmla="*/ 110 w 196"/>
                <a:gd name="T33" fmla="*/ 219 h 1150"/>
                <a:gd name="T34" fmla="*/ 101 w 196"/>
                <a:gd name="T35" fmla="*/ 191 h 1150"/>
                <a:gd name="T36" fmla="*/ 91 w 196"/>
                <a:gd name="T37" fmla="*/ 165 h 1150"/>
                <a:gd name="T38" fmla="*/ 81 w 196"/>
                <a:gd name="T39" fmla="*/ 140 h 1150"/>
                <a:gd name="T40" fmla="*/ 71 w 196"/>
                <a:gd name="T41" fmla="*/ 115 h 1150"/>
                <a:gd name="T42" fmla="*/ 60 w 196"/>
                <a:gd name="T43" fmla="*/ 93 h 1150"/>
                <a:gd name="T44" fmla="*/ 48 w 196"/>
                <a:gd name="T45" fmla="*/ 71 h 1150"/>
                <a:gd name="T46" fmla="*/ 37 w 196"/>
                <a:gd name="T47" fmla="*/ 52 h 1150"/>
                <a:gd name="T48" fmla="*/ 25 w 196"/>
                <a:gd name="T49" fmla="*/ 33 h 1150"/>
                <a:gd name="T50" fmla="*/ 13 w 196"/>
                <a:gd name="T51" fmla="*/ 16 h 1150"/>
                <a:gd name="T52" fmla="*/ 0 w 196"/>
                <a:gd name="T53" fmla="*/ 0 h 11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6"/>
                <a:gd name="T82" fmla="*/ 0 h 1150"/>
                <a:gd name="T83" fmla="*/ 196 w 196"/>
                <a:gd name="T84" fmla="*/ 1150 h 11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6" h="1150">
                  <a:moveTo>
                    <a:pt x="184" y="1149"/>
                  </a:moveTo>
                  <a:lnTo>
                    <a:pt x="188" y="1099"/>
                  </a:lnTo>
                  <a:lnTo>
                    <a:pt x="190" y="1049"/>
                  </a:lnTo>
                  <a:lnTo>
                    <a:pt x="194" y="961"/>
                  </a:lnTo>
                  <a:lnTo>
                    <a:pt x="195" y="875"/>
                  </a:lnTo>
                  <a:lnTo>
                    <a:pt x="194" y="791"/>
                  </a:lnTo>
                  <a:lnTo>
                    <a:pt x="190" y="709"/>
                  </a:lnTo>
                  <a:lnTo>
                    <a:pt x="185" y="630"/>
                  </a:lnTo>
                  <a:lnTo>
                    <a:pt x="177" y="552"/>
                  </a:lnTo>
                  <a:lnTo>
                    <a:pt x="168" y="479"/>
                  </a:lnTo>
                  <a:lnTo>
                    <a:pt x="156" y="408"/>
                  </a:lnTo>
                  <a:lnTo>
                    <a:pt x="149" y="374"/>
                  </a:lnTo>
                  <a:lnTo>
                    <a:pt x="143" y="340"/>
                  </a:lnTo>
                  <a:lnTo>
                    <a:pt x="135" y="309"/>
                  </a:lnTo>
                  <a:lnTo>
                    <a:pt x="128" y="278"/>
                  </a:lnTo>
                  <a:lnTo>
                    <a:pt x="119" y="248"/>
                  </a:lnTo>
                  <a:lnTo>
                    <a:pt x="110" y="219"/>
                  </a:lnTo>
                  <a:lnTo>
                    <a:pt x="101" y="191"/>
                  </a:lnTo>
                  <a:lnTo>
                    <a:pt x="91" y="165"/>
                  </a:lnTo>
                  <a:lnTo>
                    <a:pt x="81" y="140"/>
                  </a:lnTo>
                  <a:lnTo>
                    <a:pt x="71" y="115"/>
                  </a:lnTo>
                  <a:lnTo>
                    <a:pt x="60" y="93"/>
                  </a:lnTo>
                  <a:lnTo>
                    <a:pt x="48" y="71"/>
                  </a:lnTo>
                  <a:lnTo>
                    <a:pt x="37" y="52"/>
                  </a:lnTo>
                  <a:lnTo>
                    <a:pt x="25" y="33"/>
                  </a:lnTo>
                  <a:lnTo>
                    <a:pt x="13" y="16"/>
                  </a:lnTo>
                  <a:lnTo>
                    <a:pt x="0" y="0"/>
                  </a:lnTo>
                </a:path>
              </a:pathLst>
            </a:custGeom>
            <a:noFill/>
            <a:ln w="101600" cap="rnd">
              <a:solidFill>
                <a:srgbClr val="919191"/>
              </a:solidFill>
              <a:round/>
              <a:headEnd type="none" w="sm" len="sm"/>
              <a:tailEnd type="none" w="sm" len="sm"/>
            </a:ln>
          </p:spPr>
          <p:txBody>
            <a:bodyPr/>
            <a:lstStyle/>
            <a:p>
              <a:endParaRPr lang="id-ID"/>
            </a:p>
          </p:txBody>
        </p:sp>
        <p:sp>
          <p:nvSpPr>
            <p:cNvPr id="41048" name="Freeform 110"/>
            <p:cNvSpPr>
              <a:spLocks/>
            </p:cNvSpPr>
            <p:nvPr/>
          </p:nvSpPr>
          <p:spPr bwMode="auto">
            <a:xfrm>
              <a:off x="2014" y="1239"/>
              <a:ext cx="402" cy="979"/>
            </a:xfrm>
            <a:custGeom>
              <a:avLst/>
              <a:gdLst>
                <a:gd name="T0" fmla="*/ 3 w 402"/>
                <a:gd name="T1" fmla="*/ 978 h 979"/>
                <a:gd name="T2" fmla="*/ 2 w 402"/>
                <a:gd name="T3" fmla="*/ 955 h 979"/>
                <a:gd name="T4" fmla="*/ 1 w 402"/>
                <a:gd name="T5" fmla="*/ 930 h 979"/>
                <a:gd name="T6" fmla="*/ 0 w 402"/>
                <a:gd name="T7" fmla="*/ 893 h 979"/>
                <a:gd name="T8" fmla="*/ 1 w 402"/>
                <a:gd name="T9" fmla="*/ 855 h 979"/>
                <a:gd name="T10" fmla="*/ 2 w 402"/>
                <a:gd name="T11" fmla="*/ 817 h 979"/>
                <a:gd name="T12" fmla="*/ 5 w 402"/>
                <a:gd name="T13" fmla="*/ 781 h 979"/>
                <a:gd name="T14" fmla="*/ 8 w 402"/>
                <a:gd name="T15" fmla="*/ 745 h 979"/>
                <a:gd name="T16" fmla="*/ 12 w 402"/>
                <a:gd name="T17" fmla="*/ 708 h 979"/>
                <a:gd name="T18" fmla="*/ 23 w 402"/>
                <a:gd name="T19" fmla="*/ 637 h 979"/>
                <a:gd name="T20" fmla="*/ 38 w 402"/>
                <a:gd name="T21" fmla="*/ 567 h 979"/>
                <a:gd name="T22" fmla="*/ 56 w 402"/>
                <a:gd name="T23" fmla="*/ 500 h 979"/>
                <a:gd name="T24" fmla="*/ 77 w 402"/>
                <a:gd name="T25" fmla="*/ 435 h 979"/>
                <a:gd name="T26" fmla="*/ 102 w 402"/>
                <a:gd name="T27" fmla="*/ 373 h 979"/>
                <a:gd name="T28" fmla="*/ 129 w 402"/>
                <a:gd name="T29" fmla="*/ 313 h 979"/>
                <a:gd name="T30" fmla="*/ 160 w 402"/>
                <a:gd name="T31" fmla="*/ 257 h 979"/>
                <a:gd name="T32" fmla="*/ 194 w 402"/>
                <a:gd name="T33" fmla="*/ 205 h 979"/>
                <a:gd name="T34" fmla="*/ 212 w 402"/>
                <a:gd name="T35" fmla="*/ 180 h 979"/>
                <a:gd name="T36" fmla="*/ 230 w 402"/>
                <a:gd name="T37" fmla="*/ 155 h 979"/>
                <a:gd name="T38" fmla="*/ 250 w 402"/>
                <a:gd name="T39" fmla="*/ 132 h 979"/>
                <a:gd name="T40" fmla="*/ 270 w 402"/>
                <a:gd name="T41" fmla="*/ 110 h 979"/>
                <a:gd name="T42" fmla="*/ 290 w 402"/>
                <a:gd name="T43" fmla="*/ 89 h 979"/>
                <a:gd name="T44" fmla="*/ 311 w 402"/>
                <a:gd name="T45" fmla="*/ 69 h 979"/>
                <a:gd name="T46" fmla="*/ 333 w 402"/>
                <a:gd name="T47" fmla="*/ 50 h 979"/>
                <a:gd name="T48" fmla="*/ 355 w 402"/>
                <a:gd name="T49" fmla="*/ 32 h 979"/>
                <a:gd name="T50" fmla="*/ 378 w 402"/>
                <a:gd name="T51" fmla="*/ 16 h 979"/>
                <a:gd name="T52" fmla="*/ 401 w 402"/>
                <a:gd name="T53" fmla="*/ 0 h 9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2"/>
                <a:gd name="T82" fmla="*/ 0 h 979"/>
                <a:gd name="T83" fmla="*/ 402 w 402"/>
                <a:gd name="T84" fmla="*/ 979 h 9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2" h="979">
                  <a:moveTo>
                    <a:pt x="3" y="978"/>
                  </a:moveTo>
                  <a:lnTo>
                    <a:pt x="2" y="955"/>
                  </a:lnTo>
                  <a:lnTo>
                    <a:pt x="1" y="930"/>
                  </a:lnTo>
                  <a:lnTo>
                    <a:pt x="0" y="893"/>
                  </a:lnTo>
                  <a:lnTo>
                    <a:pt x="1" y="855"/>
                  </a:lnTo>
                  <a:lnTo>
                    <a:pt x="2" y="817"/>
                  </a:lnTo>
                  <a:lnTo>
                    <a:pt x="5" y="781"/>
                  </a:lnTo>
                  <a:lnTo>
                    <a:pt x="8" y="745"/>
                  </a:lnTo>
                  <a:lnTo>
                    <a:pt x="12" y="708"/>
                  </a:lnTo>
                  <a:lnTo>
                    <a:pt x="23" y="637"/>
                  </a:lnTo>
                  <a:lnTo>
                    <a:pt x="38" y="567"/>
                  </a:lnTo>
                  <a:lnTo>
                    <a:pt x="56" y="500"/>
                  </a:lnTo>
                  <a:lnTo>
                    <a:pt x="77" y="435"/>
                  </a:lnTo>
                  <a:lnTo>
                    <a:pt x="102" y="373"/>
                  </a:lnTo>
                  <a:lnTo>
                    <a:pt x="129" y="313"/>
                  </a:lnTo>
                  <a:lnTo>
                    <a:pt x="160" y="257"/>
                  </a:lnTo>
                  <a:lnTo>
                    <a:pt x="194" y="205"/>
                  </a:lnTo>
                  <a:lnTo>
                    <a:pt x="212" y="180"/>
                  </a:lnTo>
                  <a:lnTo>
                    <a:pt x="230" y="155"/>
                  </a:lnTo>
                  <a:lnTo>
                    <a:pt x="250" y="132"/>
                  </a:lnTo>
                  <a:lnTo>
                    <a:pt x="270" y="110"/>
                  </a:lnTo>
                  <a:lnTo>
                    <a:pt x="290" y="89"/>
                  </a:lnTo>
                  <a:lnTo>
                    <a:pt x="311" y="69"/>
                  </a:lnTo>
                  <a:lnTo>
                    <a:pt x="333" y="50"/>
                  </a:lnTo>
                  <a:lnTo>
                    <a:pt x="355" y="32"/>
                  </a:lnTo>
                  <a:lnTo>
                    <a:pt x="378" y="16"/>
                  </a:lnTo>
                  <a:lnTo>
                    <a:pt x="401" y="0"/>
                  </a:lnTo>
                </a:path>
              </a:pathLst>
            </a:custGeom>
            <a:noFill/>
            <a:ln w="101600" cap="rnd">
              <a:solidFill>
                <a:srgbClr val="919191"/>
              </a:solidFill>
              <a:round/>
              <a:headEnd type="none" w="sm" len="sm"/>
              <a:tailEnd type="none" w="sm" len="sm"/>
            </a:ln>
          </p:spPr>
          <p:txBody>
            <a:bodyPr/>
            <a:lstStyle/>
            <a:p>
              <a:endParaRPr lang="id-ID"/>
            </a:p>
          </p:txBody>
        </p:sp>
        <p:pic>
          <p:nvPicPr>
            <p:cNvPr id="41049" name="Picture 111"/>
            <p:cNvPicPr>
              <a:picLocks noChangeArrowheads="1"/>
            </p:cNvPicPr>
            <p:nvPr/>
          </p:nvPicPr>
          <p:blipFill>
            <a:blip r:embed="rId4" cstate="print"/>
            <a:srcRect/>
            <a:stretch>
              <a:fillRect/>
            </a:stretch>
          </p:blipFill>
          <p:spPr bwMode="auto">
            <a:xfrm>
              <a:off x="1918" y="295"/>
              <a:ext cx="574" cy="622"/>
            </a:xfrm>
            <a:prstGeom prst="rect">
              <a:avLst/>
            </a:prstGeom>
            <a:noFill/>
            <a:ln w="9525">
              <a:noFill/>
              <a:miter lim="800000"/>
              <a:headEnd/>
              <a:tailEnd/>
            </a:ln>
          </p:spPr>
        </p:pic>
        <p:sp>
          <p:nvSpPr>
            <p:cNvPr id="41050" name="Freeform 112"/>
            <p:cNvSpPr>
              <a:spLocks/>
            </p:cNvSpPr>
            <p:nvPr/>
          </p:nvSpPr>
          <p:spPr bwMode="auto">
            <a:xfrm>
              <a:off x="2002" y="881"/>
              <a:ext cx="96" cy="2647"/>
            </a:xfrm>
            <a:custGeom>
              <a:avLst/>
              <a:gdLst>
                <a:gd name="T0" fmla="*/ 5 w 96"/>
                <a:gd name="T1" fmla="*/ 2648 h 2646"/>
                <a:gd name="T2" fmla="*/ 3 w 96"/>
                <a:gd name="T3" fmla="*/ 2509 h 2646"/>
                <a:gd name="T4" fmla="*/ 1 w 96"/>
                <a:gd name="T5" fmla="*/ 2368 h 2646"/>
                <a:gd name="T6" fmla="*/ 0 w 96"/>
                <a:gd name="T7" fmla="*/ 2226 h 2646"/>
                <a:gd name="T8" fmla="*/ 0 w 96"/>
                <a:gd name="T9" fmla="*/ 2083 h 2646"/>
                <a:gd name="T10" fmla="*/ 1 w 96"/>
                <a:gd name="T11" fmla="*/ 1917 h 2646"/>
                <a:gd name="T12" fmla="*/ 2 w 96"/>
                <a:gd name="T13" fmla="*/ 1755 h 2646"/>
                <a:gd name="T14" fmla="*/ 4 w 96"/>
                <a:gd name="T15" fmla="*/ 1594 h 2646"/>
                <a:gd name="T16" fmla="*/ 5 w 96"/>
                <a:gd name="T17" fmla="*/ 1516 h 2646"/>
                <a:gd name="T18" fmla="*/ 6 w 96"/>
                <a:gd name="T19" fmla="*/ 1438 h 2646"/>
                <a:gd name="T20" fmla="*/ 8 w 96"/>
                <a:gd name="T21" fmla="*/ 1361 h 2646"/>
                <a:gd name="T22" fmla="*/ 10 w 96"/>
                <a:gd name="T23" fmla="*/ 1282 h 2646"/>
                <a:gd name="T24" fmla="*/ 13 w 96"/>
                <a:gd name="T25" fmla="*/ 1208 h 2646"/>
                <a:gd name="T26" fmla="*/ 15 w 96"/>
                <a:gd name="T27" fmla="*/ 1134 h 2646"/>
                <a:gd name="T28" fmla="*/ 18 w 96"/>
                <a:gd name="T29" fmla="*/ 1061 h 2646"/>
                <a:gd name="T30" fmla="*/ 20 w 96"/>
                <a:gd name="T31" fmla="*/ 990 h 2646"/>
                <a:gd name="T32" fmla="*/ 23 w 96"/>
                <a:gd name="T33" fmla="*/ 920 h 2646"/>
                <a:gd name="T34" fmla="*/ 26 w 96"/>
                <a:gd name="T35" fmla="*/ 852 h 2646"/>
                <a:gd name="T36" fmla="*/ 29 w 96"/>
                <a:gd name="T37" fmla="*/ 785 h 2646"/>
                <a:gd name="T38" fmla="*/ 33 w 96"/>
                <a:gd name="T39" fmla="*/ 719 h 2646"/>
                <a:gd name="T40" fmla="*/ 36 w 96"/>
                <a:gd name="T41" fmla="*/ 656 h 2646"/>
                <a:gd name="T42" fmla="*/ 40 w 96"/>
                <a:gd name="T43" fmla="*/ 594 h 2646"/>
                <a:gd name="T44" fmla="*/ 44 w 96"/>
                <a:gd name="T45" fmla="*/ 533 h 2646"/>
                <a:gd name="T46" fmla="*/ 47 w 96"/>
                <a:gd name="T47" fmla="*/ 475 h 2646"/>
                <a:gd name="T48" fmla="*/ 51 w 96"/>
                <a:gd name="T49" fmla="*/ 418 h 2646"/>
                <a:gd name="T50" fmla="*/ 56 w 96"/>
                <a:gd name="T51" fmla="*/ 362 h 2646"/>
                <a:gd name="T52" fmla="*/ 61 w 96"/>
                <a:gd name="T53" fmla="*/ 310 h 2646"/>
                <a:gd name="T54" fmla="*/ 65 w 96"/>
                <a:gd name="T55" fmla="*/ 259 h 2646"/>
                <a:gd name="T56" fmla="*/ 70 w 96"/>
                <a:gd name="T57" fmla="*/ 210 h 2646"/>
                <a:gd name="T58" fmla="*/ 75 w 96"/>
                <a:gd name="T59" fmla="*/ 164 h 2646"/>
                <a:gd name="T60" fmla="*/ 79 w 96"/>
                <a:gd name="T61" fmla="*/ 120 h 2646"/>
                <a:gd name="T62" fmla="*/ 85 w 96"/>
                <a:gd name="T63" fmla="*/ 78 h 2646"/>
                <a:gd name="T64" fmla="*/ 90 w 96"/>
                <a:gd name="T65" fmla="*/ 38 h 2646"/>
                <a:gd name="T66" fmla="*/ 95 w 96"/>
                <a:gd name="T67" fmla="*/ 0 h 26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6"/>
                <a:gd name="T103" fmla="*/ 0 h 2646"/>
                <a:gd name="T104" fmla="*/ 96 w 96"/>
                <a:gd name="T105" fmla="*/ 2646 h 26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6" h="2646">
                  <a:moveTo>
                    <a:pt x="5" y="2645"/>
                  </a:moveTo>
                  <a:lnTo>
                    <a:pt x="3" y="2506"/>
                  </a:lnTo>
                  <a:lnTo>
                    <a:pt x="1" y="2365"/>
                  </a:lnTo>
                  <a:lnTo>
                    <a:pt x="0" y="2223"/>
                  </a:lnTo>
                  <a:lnTo>
                    <a:pt x="0" y="2080"/>
                  </a:lnTo>
                  <a:lnTo>
                    <a:pt x="1" y="1914"/>
                  </a:lnTo>
                  <a:lnTo>
                    <a:pt x="2" y="1752"/>
                  </a:lnTo>
                  <a:lnTo>
                    <a:pt x="4" y="1591"/>
                  </a:lnTo>
                  <a:lnTo>
                    <a:pt x="5" y="1513"/>
                  </a:lnTo>
                  <a:lnTo>
                    <a:pt x="6" y="1435"/>
                  </a:lnTo>
                  <a:lnTo>
                    <a:pt x="8" y="1358"/>
                  </a:lnTo>
                  <a:lnTo>
                    <a:pt x="10" y="1282"/>
                  </a:lnTo>
                  <a:lnTo>
                    <a:pt x="13" y="1208"/>
                  </a:lnTo>
                  <a:lnTo>
                    <a:pt x="15" y="1134"/>
                  </a:lnTo>
                  <a:lnTo>
                    <a:pt x="18" y="1061"/>
                  </a:lnTo>
                  <a:lnTo>
                    <a:pt x="20" y="990"/>
                  </a:lnTo>
                  <a:lnTo>
                    <a:pt x="23" y="920"/>
                  </a:lnTo>
                  <a:lnTo>
                    <a:pt x="26" y="852"/>
                  </a:lnTo>
                  <a:lnTo>
                    <a:pt x="29" y="785"/>
                  </a:lnTo>
                  <a:lnTo>
                    <a:pt x="33" y="719"/>
                  </a:lnTo>
                  <a:lnTo>
                    <a:pt x="36" y="656"/>
                  </a:lnTo>
                  <a:lnTo>
                    <a:pt x="40" y="594"/>
                  </a:lnTo>
                  <a:lnTo>
                    <a:pt x="44" y="533"/>
                  </a:lnTo>
                  <a:lnTo>
                    <a:pt x="47" y="475"/>
                  </a:lnTo>
                  <a:lnTo>
                    <a:pt x="51" y="418"/>
                  </a:lnTo>
                  <a:lnTo>
                    <a:pt x="56" y="362"/>
                  </a:lnTo>
                  <a:lnTo>
                    <a:pt x="61" y="310"/>
                  </a:lnTo>
                  <a:lnTo>
                    <a:pt x="65" y="259"/>
                  </a:lnTo>
                  <a:lnTo>
                    <a:pt x="70" y="210"/>
                  </a:lnTo>
                  <a:lnTo>
                    <a:pt x="75" y="164"/>
                  </a:lnTo>
                  <a:lnTo>
                    <a:pt x="79" y="120"/>
                  </a:lnTo>
                  <a:lnTo>
                    <a:pt x="85" y="78"/>
                  </a:lnTo>
                  <a:lnTo>
                    <a:pt x="90" y="38"/>
                  </a:lnTo>
                  <a:lnTo>
                    <a:pt x="95" y="0"/>
                  </a:lnTo>
                </a:path>
              </a:pathLst>
            </a:custGeom>
            <a:noFill/>
            <a:ln w="101600" cap="rnd">
              <a:solidFill>
                <a:srgbClr val="919191"/>
              </a:solidFill>
              <a:round/>
              <a:headEnd type="none" w="sm" len="sm"/>
              <a:tailEnd type="none" w="sm" len="sm"/>
            </a:ln>
          </p:spPr>
          <p:txBody>
            <a:bodyPr/>
            <a:lstStyle/>
            <a:p>
              <a:endParaRPr lang="id-ID"/>
            </a:p>
          </p:txBody>
        </p:sp>
        <p:sp>
          <p:nvSpPr>
            <p:cNvPr id="41051" name="Rectangle 113"/>
            <p:cNvSpPr>
              <a:spLocks noChangeArrowheads="1"/>
            </p:cNvSpPr>
            <p:nvPr/>
          </p:nvSpPr>
          <p:spPr bwMode="auto">
            <a:xfrm>
              <a:off x="2017" y="428"/>
              <a:ext cx="463" cy="180"/>
            </a:xfrm>
            <a:prstGeom prst="rect">
              <a:avLst/>
            </a:prstGeom>
            <a:noFill/>
            <a:ln w="9525">
              <a:noFill/>
              <a:miter lim="800000"/>
              <a:headEnd/>
              <a:tailEnd/>
            </a:ln>
          </p:spPr>
          <p:txBody>
            <a:bodyPr wrap="none" anchor="ctr"/>
            <a:lstStyle/>
            <a:p>
              <a:endParaRPr lang="id-ID" sz="800"/>
            </a:p>
          </p:txBody>
        </p:sp>
        <p:sp>
          <p:nvSpPr>
            <p:cNvPr id="41052" name="Rectangle 114"/>
            <p:cNvSpPr>
              <a:spLocks noChangeArrowheads="1"/>
            </p:cNvSpPr>
            <p:nvPr/>
          </p:nvSpPr>
          <p:spPr bwMode="auto">
            <a:xfrm>
              <a:off x="2071" y="459"/>
              <a:ext cx="203" cy="9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Ceceran</a:t>
              </a:r>
            </a:p>
          </p:txBody>
        </p:sp>
        <p:sp>
          <p:nvSpPr>
            <p:cNvPr id="41053" name="Freeform 115"/>
            <p:cNvSpPr>
              <a:spLocks/>
            </p:cNvSpPr>
            <p:nvPr/>
          </p:nvSpPr>
          <p:spPr bwMode="auto">
            <a:xfrm>
              <a:off x="1606" y="2248"/>
              <a:ext cx="384" cy="188"/>
            </a:xfrm>
            <a:custGeom>
              <a:avLst/>
              <a:gdLst>
                <a:gd name="T0" fmla="*/ 0 w 384"/>
                <a:gd name="T1" fmla="*/ 5 h 188"/>
                <a:gd name="T2" fmla="*/ 38 w 384"/>
                <a:gd name="T3" fmla="*/ 2 h 188"/>
                <a:gd name="T4" fmla="*/ 76 w 384"/>
                <a:gd name="T5" fmla="*/ 0 h 188"/>
                <a:gd name="T6" fmla="*/ 106 w 384"/>
                <a:gd name="T7" fmla="*/ 1 h 188"/>
                <a:gd name="T8" fmla="*/ 136 w 384"/>
                <a:gd name="T9" fmla="*/ 4 h 188"/>
                <a:gd name="T10" fmla="*/ 164 w 384"/>
                <a:gd name="T11" fmla="*/ 8 h 188"/>
                <a:gd name="T12" fmla="*/ 191 w 384"/>
                <a:gd name="T13" fmla="*/ 15 h 188"/>
                <a:gd name="T14" fmla="*/ 217 w 384"/>
                <a:gd name="T15" fmla="*/ 22 h 188"/>
                <a:gd name="T16" fmla="*/ 242 w 384"/>
                <a:gd name="T17" fmla="*/ 32 h 188"/>
                <a:gd name="T18" fmla="*/ 266 w 384"/>
                <a:gd name="T19" fmla="*/ 42 h 188"/>
                <a:gd name="T20" fmla="*/ 287 w 384"/>
                <a:gd name="T21" fmla="*/ 54 h 188"/>
                <a:gd name="T22" fmla="*/ 307 w 384"/>
                <a:gd name="T23" fmla="*/ 67 h 188"/>
                <a:gd name="T24" fmla="*/ 324 w 384"/>
                <a:gd name="T25" fmla="*/ 82 h 188"/>
                <a:gd name="T26" fmla="*/ 340 w 384"/>
                <a:gd name="T27" fmla="*/ 97 h 188"/>
                <a:gd name="T28" fmla="*/ 353 w 384"/>
                <a:gd name="T29" fmla="*/ 114 h 188"/>
                <a:gd name="T30" fmla="*/ 365 w 384"/>
                <a:gd name="T31" fmla="*/ 131 h 188"/>
                <a:gd name="T32" fmla="*/ 374 w 384"/>
                <a:gd name="T33" fmla="*/ 149 h 188"/>
                <a:gd name="T34" fmla="*/ 380 w 384"/>
                <a:gd name="T35" fmla="*/ 168 h 188"/>
                <a:gd name="T36" fmla="*/ 383 w 384"/>
                <a:gd name="T37" fmla="*/ 187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4"/>
                <a:gd name="T58" fmla="*/ 0 h 188"/>
                <a:gd name="T59" fmla="*/ 384 w 384"/>
                <a:gd name="T60" fmla="*/ 188 h 1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4" h="188">
                  <a:moveTo>
                    <a:pt x="0" y="5"/>
                  </a:moveTo>
                  <a:lnTo>
                    <a:pt x="38" y="2"/>
                  </a:lnTo>
                  <a:lnTo>
                    <a:pt x="76" y="0"/>
                  </a:lnTo>
                  <a:lnTo>
                    <a:pt x="106" y="1"/>
                  </a:lnTo>
                  <a:lnTo>
                    <a:pt x="136" y="4"/>
                  </a:lnTo>
                  <a:lnTo>
                    <a:pt x="164" y="8"/>
                  </a:lnTo>
                  <a:lnTo>
                    <a:pt x="191" y="15"/>
                  </a:lnTo>
                  <a:lnTo>
                    <a:pt x="217" y="22"/>
                  </a:lnTo>
                  <a:lnTo>
                    <a:pt x="242" y="32"/>
                  </a:lnTo>
                  <a:lnTo>
                    <a:pt x="266" y="42"/>
                  </a:lnTo>
                  <a:lnTo>
                    <a:pt x="287" y="54"/>
                  </a:lnTo>
                  <a:lnTo>
                    <a:pt x="307" y="67"/>
                  </a:lnTo>
                  <a:lnTo>
                    <a:pt x="324" y="82"/>
                  </a:lnTo>
                  <a:lnTo>
                    <a:pt x="340" y="97"/>
                  </a:lnTo>
                  <a:lnTo>
                    <a:pt x="353" y="114"/>
                  </a:lnTo>
                  <a:lnTo>
                    <a:pt x="365" y="131"/>
                  </a:lnTo>
                  <a:lnTo>
                    <a:pt x="374" y="149"/>
                  </a:lnTo>
                  <a:lnTo>
                    <a:pt x="380" y="168"/>
                  </a:lnTo>
                  <a:lnTo>
                    <a:pt x="383" y="187"/>
                  </a:lnTo>
                </a:path>
              </a:pathLst>
            </a:custGeom>
            <a:noFill/>
            <a:ln w="101600" cap="rnd">
              <a:solidFill>
                <a:srgbClr val="919191"/>
              </a:solidFill>
              <a:round/>
              <a:headEnd type="none" w="sm" len="sm"/>
              <a:tailEnd type="none" w="sm" len="sm"/>
            </a:ln>
          </p:spPr>
          <p:txBody>
            <a:bodyPr/>
            <a:lstStyle/>
            <a:p>
              <a:endParaRPr lang="id-ID"/>
            </a:p>
          </p:txBody>
        </p:sp>
        <p:grpSp>
          <p:nvGrpSpPr>
            <p:cNvPr id="41054" name="Group 118"/>
            <p:cNvGrpSpPr>
              <a:grpSpLocks/>
            </p:cNvGrpSpPr>
            <p:nvPr/>
          </p:nvGrpSpPr>
          <p:grpSpPr bwMode="auto">
            <a:xfrm>
              <a:off x="797" y="1958"/>
              <a:ext cx="1043" cy="429"/>
              <a:chOff x="779" y="1928"/>
              <a:chExt cx="1043" cy="429"/>
            </a:xfrm>
          </p:grpSpPr>
          <p:sp>
            <p:nvSpPr>
              <p:cNvPr id="41061" name="Freeform 116"/>
              <p:cNvSpPr>
                <a:spLocks/>
              </p:cNvSpPr>
              <p:nvPr/>
            </p:nvSpPr>
            <p:spPr bwMode="auto">
              <a:xfrm>
                <a:off x="779" y="1928"/>
                <a:ext cx="1043" cy="429"/>
              </a:xfrm>
              <a:custGeom>
                <a:avLst/>
                <a:gdLst>
                  <a:gd name="T0" fmla="*/ 965 w 1043"/>
                  <a:gd name="T1" fmla="*/ 209 h 429"/>
                  <a:gd name="T2" fmla="*/ 883 w 1043"/>
                  <a:gd name="T3" fmla="*/ 151 h 429"/>
                  <a:gd name="T4" fmla="*/ 862 w 1043"/>
                  <a:gd name="T5" fmla="*/ 177 h 429"/>
                  <a:gd name="T6" fmla="*/ 712 w 1043"/>
                  <a:gd name="T7" fmla="*/ 78 h 429"/>
                  <a:gd name="T8" fmla="*/ 704 w 1043"/>
                  <a:gd name="T9" fmla="*/ 101 h 429"/>
                  <a:gd name="T10" fmla="*/ 498 w 1043"/>
                  <a:gd name="T11" fmla="*/ 0 h 429"/>
                  <a:gd name="T12" fmla="*/ 492 w 1043"/>
                  <a:gd name="T13" fmla="*/ 48 h 429"/>
                  <a:gd name="T14" fmla="*/ 0 w 1043"/>
                  <a:gd name="T15" fmla="*/ 120 h 429"/>
                  <a:gd name="T16" fmla="*/ 356 w 1043"/>
                  <a:gd name="T17" fmla="*/ 289 h 429"/>
                  <a:gd name="T18" fmla="*/ 363 w 1043"/>
                  <a:gd name="T19" fmla="*/ 321 h 429"/>
                  <a:gd name="T20" fmla="*/ 590 w 1043"/>
                  <a:gd name="T21" fmla="*/ 315 h 429"/>
                  <a:gd name="T22" fmla="*/ 584 w 1043"/>
                  <a:gd name="T23" fmla="*/ 350 h 429"/>
                  <a:gd name="T24" fmla="*/ 806 w 1043"/>
                  <a:gd name="T25" fmla="*/ 381 h 429"/>
                  <a:gd name="T26" fmla="*/ 800 w 1043"/>
                  <a:gd name="T27" fmla="*/ 428 h 429"/>
                  <a:gd name="T28" fmla="*/ 939 w 1043"/>
                  <a:gd name="T29" fmla="*/ 399 h 429"/>
                  <a:gd name="T30" fmla="*/ 1042 w 1043"/>
                  <a:gd name="T31" fmla="*/ 317 h 429"/>
                  <a:gd name="T32" fmla="*/ 965 w 1043"/>
                  <a:gd name="T33" fmla="*/ 209 h 4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3"/>
                  <a:gd name="T52" fmla="*/ 0 h 429"/>
                  <a:gd name="T53" fmla="*/ 1043 w 1043"/>
                  <a:gd name="T54" fmla="*/ 429 h 4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3" h="429">
                    <a:moveTo>
                      <a:pt x="965" y="209"/>
                    </a:moveTo>
                    <a:lnTo>
                      <a:pt x="883" y="151"/>
                    </a:lnTo>
                    <a:lnTo>
                      <a:pt x="862" y="177"/>
                    </a:lnTo>
                    <a:lnTo>
                      <a:pt x="712" y="78"/>
                    </a:lnTo>
                    <a:lnTo>
                      <a:pt x="704" y="101"/>
                    </a:lnTo>
                    <a:lnTo>
                      <a:pt x="498" y="0"/>
                    </a:lnTo>
                    <a:lnTo>
                      <a:pt x="492" y="48"/>
                    </a:lnTo>
                    <a:lnTo>
                      <a:pt x="0" y="120"/>
                    </a:lnTo>
                    <a:lnTo>
                      <a:pt x="356" y="289"/>
                    </a:lnTo>
                    <a:lnTo>
                      <a:pt x="363" y="321"/>
                    </a:lnTo>
                    <a:lnTo>
                      <a:pt x="590" y="315"/>
                    </a:lnTo>
                    <a:lnTo>
                      <a:pt x="584" y="350"/>
                    </a:lnTo>
                    <a:lnTo>
                      <a:pt x="806" y="381"/>
                    </a:lnTo>
                    <a:lnTo>
                      <a:pt x="800" y="428"/>
                    </a:lnTo>
                    <a:lnTo>
                      <a:pt x="939" y="399"/>
                    </a:lnTo>
                    <a:lnTo>
                      <a:pt x="1042" y="317"/>
                    </a:lnTo>
                    <a:lnTo>
                      <a:pt x="965" y="209"/>
                    </a:lnTo>
                  </a:path>
                </a:pathLst>
              </a:custGeom>
              <a:solidFill>
                <a:srgbClr val="E9E9E9"/>
              </a:solidFill>
              <a:ln w="9525" cap="rnd">
                <a:noFill/>
                <a:round/>
                <a:headEnd/>
                <a:tailEnd/>
              </a:ln>
            </p:spPr>
            <p:txBody>
              <a:bodyPr/>
              <a:lstStyle/>
              <a:p>
                <a:endParaRPr lang="id-ID"/>
              </a:p>
            </p:txBody>
          </p:sp>
          <p:sp>
            <p:nvSpPr>
              <p:cNvPr id="41062" name="Freeform 117"/>
              <p:cNvSpPr>
                <a:spLocks/>
              </p:cNvSpPr>
              <p:nvPr/>
            </p:nvSpPr>
            <p:spPr bwMode="auto">
              <a:xfrm>
                <a:off x="779" y="1928"/>
                <a:ext cx="1043" cy="429"/>
              </a:xfrm>
              <a:custGeom>
                <a:avLst/>
                <a:gdLst>
                  <a:gd name="T0" fmla="*/ 965 w 1043"/>
                  <a:gd name="T1" fmla="*/ 209 h 429"/>
                  <a:gd name="T2" fmla="*/ 883 w 1043"/>
                  <a:gd name="T3" fmla="*/ 151 h 429"/>
                  <a:gd name="T4" fmla="*/ 862 w 1043"/>
                  <a:gd name="T5" fmla="*/ 177 h 429"/>
                  <a:gd name="T6" fmla="*/ 712 w 1043"/>
                  <a:gd name="T7" fmla="*/ 78 h 429"/>
                  <a:gd name="T8" fmla="*/ 704 w 1043"/>
                  <a:gd name="T9" fmla="*/ 101 h 429"/>
                  <a:gd name="T10" fmla="*/ 498 w 1043"/>
                  <a:gd name="T11" fmla="*/ 0 h 429"/>
                  <a:gd name="T12" fmla="*/ 492 w 1043"/>
                  <a:gd name="T13" fmla="*/ 48 h 429"/>
                  <a:gd name="T14" fmla="*/ 0 w 1043"/>
                  <a:gd name="T15" fmla="*/ 120 h 429"/>
                  <a:gd name="T16" fmla="*/ 356 w 1043"/>
                  <a:gd name="T17" fmla="*/ 289 h 429"/>
                  <a:gd name="T18" fmla="*/ 363 w 1043"/>
                  <a:gd name="T19" fmla="*/ 321 h 429"/>
                  <a:gd name="T20" fmla="*/ 590 w 1043"/>
                  <a:gd name="T21" fmla="*/ 315 h 429"/>
                  <a:gd name="T22" fmla="*/ 584 w 1043"/>
                  <a:gd name="T23" fmla="*/ 350 h 429"/>
                  <a:gd name="T24" fmla="*/ 806 w 1043"/>
                  <a:gd name="T25" fmla="*/ 381 h 429"/>
                  <a:gd name="T26" fmla="*/ 800 w 1043"/>
                  <a:gd name="T27" fmla="*/ 428 h 429"/>
                  <a:gd name="T28" fmla="*/ 939 w 1043"/>
                  <a:gd name="T29" fmla="*/ 399 h 429"/>
                  <a:gd name="T30" fmla="*/ 1042 w 1043"/>
                  <a:gd name="T31" fmla="*/ 317 h 429"/>
                  <a:gd name="T32" fmla="*/ 965 w 1043"/>
                  <a:gd name="T33" fmla="*/ 209 h 4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3"/>
                  <a:gd name="T52" fmla="*/ 0 h 429"/>
                  <a:gd name="T53" fmla="*/ 1043 w 1043"/>
                  <a:gd name="T54" fmla="*/ 429 h 4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3" h="429">
                    <a:moveTo>
                      <a:pt x="965" y="209"/>
                    </a:moveTo>
                    <a:lnTo>
                      <a:pt x="883" y="151"/>
                    </a:lnTo>
                    <a:lnTo>
                      <a:pt x="862" y="177"/>
                    </a:lnTo>
                    <a:lnTo>
                      <a:pt x="712" y="78"/>
                    </a:lnTo>
                    <a:lnTo>
                      <a:pt x="704" y="101"/>
                    </a:lnTo>
                    <a:lnTo>
                      <a:pt x="498" y="0"/>
                    </a:lnTo>
                    <a:lnTo>
                      <a:pt x="492" y="48"/>
                    </a:lnTo>
                    <a:lnTo>
                      <a:pt x="0" y="120"/>
                    </a:lnTo>
                    <a:lnTo>
                      <a:pt x="356" y="289"/>
                    </a:lnTo>
                    <a:lnTo>
                      <a:pt x="363" y="321"/>
                    </a:lnTo>
                    <a:lnTo>
                      <a:pt x="590" y="315"/>
                    </a:lnTo>
                    <a:lnTo>
                      <a:pt x="584" y="350"/>
                    </a:lnTo>
                    <a:lnTo>
                      <a:pt x="806" y="381"/>
                    </a:lnTo>
                    <a:lnTo>
                      <a:pt x="800" y="428"/>
                    </a:lnTo>
                    <a:lnTo>
                      <a:pt x="939" y="399"/>
                    </a:lnTo>
                    <a:lnTo>
                      <a:pt x="1042" y="317"/>
                    </a:lnTo>
                    <a:lnTo>
                      <a:pt x="965" y="209"/>
                    </a:lnTo>
                  </a:path>
                </a:pathLst>
              </a:custGeom>
              <a:noFill/>
              <a:ln w="12700" cap="rnd">
                <a:solidFill>
                  <a:srgbClr val="000000"/>
                </a:solidFill>
                <a:round/>
                <a:headEnd type="none" w="sm" len="sm"/>
                <a:tailEnd type="none" w="sm" len="sm"/>
              </a:ln>
            </p:spPr>
            <p:txBody>
              <a:bodyPr/>
              <a:lstStyle/>
              <a:p>
                <a:endParaRPr lang="id-ID"/>
              </a:p>
            </p:txBody>
          </p:sp>
        </p:grpSp>
        <p:sp>
          <p:nvSpPr>
            <p:cNvPr id="41055" name="Rectangle 119"/>
            <p:cNvSpPr>
              <a:spLocks noChangeArrowheads="1"/>
            </p:cNvSpPr>
            <p:nvPr/>
          </p:nvSpPr>
          <p:spPr bwMode="auto">
            <a:xfrm rot="660000">
              <a:off x="1143" y="2163"/>
              <a:ext cx="844" cy="97"/>
            </a:xfrm>
            <a:prstGeom prst="rect">
              <a:avLst/>
            </a:prstGeom>
            <a:noFill/>
            <a:ln w="9525">
              <a:noFill/>
              <a:miter lim="800000"/>
              <a:headEnd/>
              <a:tailEnd/>
            </a:ln>
          </p:spPr>
          <p:txBody>
            <a:bodyPr wrap="none" lIns="0" tIns="0" rIns="0" bIns="0">
              <a:spAutoFit/>
            </a:bodyPr>
            <a:lstStyle/>
            <a:p>
              <a:pPr>
                <a:spcBef>
                  <a:spcPct val="50000"/>
                </a:spcBef>
              </a:pPr>
              <a:r>
                <a:rPr lang="id-ID" sz="800" b="1" dirty="0">
                  <a:solidFill>
                    <a:srgbClr val="000000"/>
                  </a:solidFill>
                </a:rPr>
                <a:t>Tidak disediakan Tempat sampah</a:t>
              </a:r>
              <a:endParaRPr lang="en-US" sz="800" b="1" dirty="0">
                <a:solidFill>
                  <a:srgbClr val="000000"/>
                </a:solidFill>
              </a:endParaRPr>
            </a:p>
          </p:txBody>
        </p:sp>
        <p:sp>
          <p:nvSpPr>
            <p:cNvPr id="41056" name="Rectangle 120"/>
            <p:cNvSpPr>
              <a:spLocks noChangeArrowheads="1"/>
            </p:cNvSpPr>
            <p:nvPr/>
          </p:nvSpPr>
          <p:spPr bwMode="auto">
            <a:xfrm>
              <a:off x="122" y="2734"/>
              <a:ext cx="435" cy="316"/>
            </a:xfrm>
            <a:prstGeom prst="rect">
              <a:avLst/>
            </a:prstGeom>
            <a:noFill/>
            <a:ln w="9525">
              <a:noFill/>
              <a:miter lim="800000"/>
              <a:headEnd/>
              <a:tailEnd/>
            </a:ln>
          </p:spPr>
          <p:txBody>
            <a:bodyPr wrap="none" lIns="92075" tIns="46038" rIns="92075" bIns="46038">
              <a:spAutoFit/>
            </a:bodyPr>
            <a:lstStyle/>
            <a:p>
              <a:pPr>
                <a:spcBef>
                  <a:spcPct val="50000"/>
                </a:spcBef>
              </a:pPr>
              <a:r>
                <a:rPr lang="en-US" b="1" i="1">
                  <a:latin typeface="Times New Roman" pitchFamily="18" charset="0"/>
                </a:rPr>
                <a:t>Kondisi</a:t>
              </a:r>
            </a:p>
          </p:txBody>
        </p:sp>
        <p:sp>
          <p:nvSpPr>
            <p:cNvPr id="41057" name="Rectangle 121"/>
            <p:cNvSpPr>
              <a:spLocks noChangeArrowheads="1"/>
            </p:cNvSpPr>
            <p:nvPr/>
          </p:nvSpPr>
          <p:spPr bwMode="auto">
            <a:xfrm>
              <a:off x="3570" y="2718"/>
              <a:ext cx="439" cy="292"/>
            </a:xfrm>
            <a:prstGeom prst="rect">
              <a:avLst/>
            </a:prstGeom>
            <a:noFill/>
            <a:ln w="9525">
              <a:noFill/>
              <a:miter lim="800000"/>
              <a:headEnd/>
              <a:tailEnd/>
            </a:ln>
          </p:spPr>
          <p:txBody>
            <a:bodyPr wrap="none" lIns="92075" tIns="46038" rIns="92075" bIns="46038">
              <a:spAutoFit/>
            </a:bodyPr>
            <a:lstStyle/>
            <a:p>
              <a:pPr>
                <a:spcBef>
                  <a:spcPct val="50000"/>
                </a:spcBef>
              </a:pPr>
              <a:r>
                <a:rPr lang="en-US" sz="1800" b="1" i="1">
                  <a:latin typeface="Times New Roman" pitchFamily="18" charset="0"/>
                </a:rPr>
                <a:t>Perilaku</a:t>
              </a:r>
            </a:p>
          </p:txBody>
        </p:sp>
        <p:sp>
          <p:nvSpPr>
            <p:cNvPr id="41058" name="Rectangle 123"/>
            <p:cNvSpPr>
              <a:spLocks noChangeArrowheads="1"/>
            </p:cNvSpPr>
            <p:nvPr/>
          </p:nvSpPr>
          <p:spPr bwMode="auto">
            <a:xfrm>
              <a:off x="3018" y="4858"/>
              <a:ext cx="1200" cy="267"/>
            </a:xfrm>
            <a:prstGeom prst="rect">
              <a:avLst/>
            </a:prstGeom>
            <a:noFill/>
            <a:ln w="9525">
              <a:noFill/>
              <a:miter lim="800000"/>
              <a:headEnd/>
              <a:tailEnd/>
            </a:ln>
          </p:spPr>
          <p:txBody>
            <a:bodyPr lIns="92075" tIns="46038" rIns="92075" bIns="46038">
              <a:spAutoFit/>
            </a:bodyPr>
            <a:lstStyle/>
            <a:p>
              <a:pPr algn="ctr">
                <a:spcBef>
                  <a:spcPct val="50000"/>
                </a:spcBef>
              </a:pPr>
              <a:r>
                <a:rPr lang="en-US" sz="800" b="1" dirty="0" err="1"/>
                <a:t>Penyebab</a:t>
              </a:r>
              <a:r>
                <a:rPr lang="en-US" sz="800" b="1" dirty="0"/>
                <a:t> </a:t>
              </a:r>
              <a:r>
                <a:rPr lang="en-US" sz="800" b="1" dirty="0" err="1"/>
                <a:t>Utama</a:t>
              </a:r>
              <a:r>
                <a:rPr lang="en-US" sz="800" b="1" dirty="0"/>
                <a:t>/</a:t>
              </a:r>
              <a:r>
                <a:rPr lang="en-US" sz="800" b="1" dirty="0" err="1"/>
                <a:t>Dasar</a:t>
              </a:r>
              <a:r>
                <a:rPr lang="en-US" sz="800" b="1" dirty="0"/>
                <a:t> </a:t>
              </a:r>
              <a:r>
                <a:rPr lang="en-US" sz="800" b="1" dirty="0" err="1"/>
                <a:t>Kejadian</a:t>
              </a:r>
              <a:r>
                <a:rPr lang="en-US" sz="800" b="1" dirty="0"/>
                <a:t> </a:t>
              </a:r>
              <a:r>
                <a:rPr lang="en-US" sz="800" b="1" dirty="0" err="1"/>
                <a:t>Lingkungan</a:t>
              </a:r>
              <a:endParaRPr lang="en-US" sz="800" b="1" dirty="0"/>
            </a:p>
          </p:txBody>
        </p:sp>
        <p:sp>
          <p:nvSpPr>
            <p:cNvPr id="41059" name="Rectangle 124"/>
            <p:cNvSpPr>
              <a:spLocks noChangeArrowheads="1"/>
            </p:cNvSpPr>
            <p:nvPr/>
          </p:nvSpPr>
          <p:spPr bwMode="auto">
            <a:xfrm>
              <a:off x="2957" y="520"/>
              <a:ext cx="1370" cy="413"/>
            </a:xfrm>
            <a:prstGeom prst="rect">
              <a:avLst/>
            </a:prstGeom>
            <a:noFill/>
            <a:ln w="9525">
              <a:noFill/>
              <a:miter lim="800000"/>
              <a:headEnd/>
              <a:tailEnd/>
            </a:ln>
          </p:spPr>
          <p:txBody>
            <a:bodyPr wrap="square" lIns="92075" tIns="46038" rIns="92075" bIns="46038">
              <a:spAutoFit/>
            </a:bodyPr>
            <a:lstStyle/>
            <a:p>
              <a:pPr algn="ctr">
                <a:spcBef>
                  <a:spcPct val="50000"/>
                </a:spcBef>
              </a:pPr>
              <a:r>
                <a:rPr lang="en-US" sz="1400" b="1" dirty="0" err="1"/>
                <a:t>Penyebab</a:t>
              </a:r>
              <a:r>
                <a:rPr lang="en-US" sz="1400" b="1" dirty="0"/>
                <a:t> </a:t>
              </a:r>
              <a:r>
                <a:rPr lang="en-US" sz="1400" b="1" dirty="0" err="1"/>
                <a:t>Pencemaran</a:t>
              </a:r>
              <a:r>
                <a:rPr lang="en-US" sz="1400" b="1" dirty="0"/>
                <a:t> </a:t>
              </a:r>
              <a:r>
                <a:rPr lang="en-US" sz="1400" b="1" dirty="0" err="1"/>
                <a:t>Lingkungan</a:t>
              </a:r>
              <a:endParaRPr lang="en-US" sz="1400" b="1" dirty="0"/>
            </a:p>
          </p:txBody>
        </p:sp>
      </p:grpSp>
      <p:sp>
        <p:nvSpPr>
          <p:cNvPr id="129" name="Footer Placeholder 128"/>
          <p:cNvSpPr>
            <a:spLocks noGrp="1"/>
          </p:cNvSpPr>
          <p:nvPr>
            <p:ph type="ftr" sz="quarter" idx="11"/>
          </p:nvPr>
        </p:nvSpPr>
        <p:spPr/>
        <p:txBody>
          <a:bodyPr/>
          <a:lstStyle/>
          <a:p>
            <a:pPr>
              <a:defRPr/>
            </a:pPr>
            <a:r>
              <a:rPr lang="id-ID"/>
              <a:t>Identifikasi Aspek dampak 2/Rev 0 © Copyright, Sentral Sistem, April 2019</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986" name="Picture 4" descr="infografis perkara kota"/>
          <p:cNvPicPr>
            <a:picLocks noChangeAspect="1" noChangeArrowheads="1"/>
          </p:cNvPicPr>
          <p:nvPr/>
        </p:nvPicPr>
        <p:blipFill>
          <a:blip r:embed="rId2" cstate="print">
            <a:clrChange>
              <a:clrFrom>
                <a:srgbClr val="FDFDFD"/>
              </a:clrFrom>
              <a:clrTo>
                <a:srgbClr val="FDFDFD">
                  <a:alpha val="0"/>
                </a:srgbClr>
              </a:clrTo>
            </a:clrChange>
          </a:blip>
          <a:srcRect/>
          <a:stretch>
            <a:fillRect/>
          </a:stretch>
        </p:blipFill>
        <p:spPr bwMode="auto">
          <a:xfrm>
            <a:off x="2216150" y="2636838"/>
            <a:ext cx="5283200" cy="3395662"/>
          </a:xfrm>
          <a:prstGeom prst="rect">
            <a:avLst/>
          </a:prstGeom>
          <a:noFill/>
          <a:ln w="9525">
            <a:noFill/>
            <a:miter lim="800000"/>
            <a:headEnd/>
            <a:tailEnd/>
          </a:ln>
        </p:spPr>
      </p:pic>
      <p:sp>
        <p:nvSpPr>
          <p:cNvPr id="41987" name="Line 11"/>
          <p:cNvSpPr>
            <a:spLocks noChangeShapeType="1"/>
          </p:cNvSpPr>
          <p:nvPr/>
        </p:nvSpPr>
        <p:spPr bwMode="auto">
          <a:xfrm>
            <a:off x="1928814" y="2781302"/>
            <a:ext cx="2535237" cy="1281113"/>
          </a:xfrm>
          <a:prstGeom prst="line">
            <a:avLst/>
          </a:prstGeom>
          <a:noFill/>
          <a:ln w="9525">
            <a:solidFill>
              <a:srgbClr val="FF0000"/>
            </a:solidFill>
            <a:round/>
            <a:headEnd type="diamond" w="med" len="med"/>
            <a:tailEnd type="diamond" w="med" len="med"/>
          </a:ln>
        </p:spPr>
        <p:txBody>
          <a:bodyPr/>
          <a:lstStyle/>
          <a:p>
            <a:endParaRPr lang="id-ID"/>
          </a:p>
        </p:txBody>
      </p:sp>
      <p:sp>
        <p:nvSpPr>
          <p:cNvPr id="41988" name="Line 15"/>
          <p:cNvSpPr>
            <a:spLocks noChangeShapeType="1"/>
          </p:cNvSpPr>
          <p:nvPr/>
        </p:nvSpPr>
        <p:spPr bwMode="auto">
          <a:xfrm flipH="1">
            <a:off x="5889625" y="2133602"/>
            <a:ext cx="1150938" cy="1008063"/>
          </a:xfrm>
          <a:prstGeom prst="line">
            <a:avLst/>
          </a:prstGeom>
          <a:noFill/>
          <a:ln w="9525">
            <a:solidFill>
              <a:srgbClr val="FF0000"/>
            </a:solidFill>
            <a:round/>
            <a:headEnd type="diamond" w="med" len="med"/>
            <a:tailEnd type="diamond" w="med" len="med"/>
          </a:ln>
        </p:spPr>
        <p:txBody>
          <a:bodyPr/>
          <a:lstStyle/>
          <a:p>
            <a:endParaRPr lang="id-ID"/>
          </a:p>
        </p:txBody>
      </p:sp>
      <p:sp>
        <p:nvSpPr>
          <p:cNvPr id="41989" name="Line 16"/>
          <p:cNvSpPr>
            <a:spLocks noChangeShapeType="1"/>
          </p:cNvSpPr>
          <p:nvPr/>
        </p:nvSpPr>
        <p:spPr bwMode="auto">
          <a:xfrm flipH="1" flipV="1">
            <a:off x="5457825" y="4221165"/>
            <a:ext cx="1781191" cy="565159"/>
          </a:xfrm>
          <a:prstGeom prst="line">
            <a:avLst/>
          </a:prstGeom>
          <a:noFill/>
          <a:ln w="9525">
            <a:solidFill>
              <a:srgbClr val="FF0000"/>
            </a:solidFill>
            <a:round/>
            <a:headEnd type="diamond" w="med" len="med"/>
            <a:tailEnd type="diamond" w="med" len="med"/>
          </a:ln>
        </p:spPr>
        <p:txBody>
          <a:bodyPr/>
          <a:lstStyle/>
          <a:p>
            <a:endParaRPr lang="id-ID"/>
          </a:p>
        </p:txBody>
      </p:sp>
      <p:sp>
        <p:nvSpPr>
          <p:cNvPr id="41990" name="Line 17"/>
          <p:cNvSpPr>
            <a:spLocks noChangeShapeType="1"/>
          </p:cNvSpPr>
          <p:nvPr/>
        </p:nvSpPr>
        <p:spPr bwMode="auto">
          <a:xfrm flipV="1">
            <a:off x="2505076" y="4365625"/>
            <a:ext cx="2447925" cy="647700"/>
          </a:xfrm>
          <a:prstGeom prst="line">
            <a:avLst/>
          </a:prstGeom>
          <a:noFill/>
          <a:ln w="9525">
            <a:solidFill>
              <a:srgbClr val="FF0000"/>
            </a:solidFill>
            <a:round/>
            <a:headEnd type="diamond" w="med" len="med"/>
            <a:tailEnd type="diamond" w="med" len="med"/>
          </a:ln>
        </p:spPr>
        <p:txBody>
          <a:bodyPr/>
          <a:lstStyle/>
          <a:p>
            <a:endParaRPr lang="id-ID"/>
          </a:p>
        </p:txBody>
      </p:sp>
      <p:sp>
        <p:nvSpPr>
          <p:cNvPr id="9235" name="Text Box 19"/>
          <p:cNvSpPr txBox="1">
            <a:spLocks noChangeArrowheads="1"/>
          </p:cNvSpPr>
          <p:nvPr/>
        </p:nvSpPr>
        <p:spPr bwMode="auto">
          <a:xfrm>
            <a:off x="0" y="0"/>
            <a:ext cx="9906000" cy="507831"/>
          </a:xfrm>
          <a:prstGeom prst="rect">
            <a:avLst/>
          </a:prstGeom>
          <a:solidFill>
            <a:schemeClr val="bg2">
              <a:lumMod val="75000"/>
            </a:schemeClr>
          </a:solidFill>
          <a:ln w="9525">
            <a:noFill/>
            <a:miter lim="800000"/>
            <a:headEnd/>
            <a:tailEnd/>
          </a:ln>
        </p:spPr>
        <p:txBody>
          <a:bodyPr>
            <a:spAutoFit/>
          </a:bodyPr>
          <a:lstStyle/>
          <a:p>
            <a:pPr>
              <a:lnSpc>
                <a:spcPct val="75000"/>
              </a:lnSpc>
              <a:defRPr/>
            </a:pPr>
            <a:r>
              <a:rPr lang="id-ID" sz="1600" b="1" dirty="0">
                <a:solidFill>
                  <a:srgbClr val="0000CC"/>
                </a:solidFill>
                <a:latin typeface="Times New Roman" pitchFamily="18" charset="0"/>
              </a:rPr>
              <a:t>STUDI KASUS</a:t>
            </a:r>
          </a:p>
          <a:p>
            <a:pPr algn="ctr">
              <a:lnSpc>
                <a:spcPct val="75000"/>
              </a:lnSpc>
              <a:defRPr/>
            </a:pPr>
            <a:r>
              <a:rPr lang="en-US" b="1" dirty="0" err="1">
                <a:latin typeface="Times New Roman" pitchFamily="18" charset="0"/>
              </a:rPr>
              <a:t>Sebutkan</a:t>
            </a:r>
            <a:r>
              <a:rPr lang="en-US" b="1" dirty="0">
                <a:latin typeface="Times New Roman" pitchFamily="18" charset="0"/>
              </a:rPr>
              <a:t> </a:t>
            </a:r>
            <a:r>
              <a:rPr lang="en-US" b="1" dirty="0" err="1">
                <a:latin typeface="Times New Roman" pitchFamily="18" charset="0"/>
              </a:rPr>
              <a:t>keterkaitan</a:t>
            </a:r>
            <a:r>
              <a:rPr lang="en-US" b="1" dirty="0">
                <a:latin typeface="Times New Roman" pitchFamily="18" charset="0"/>
              </a:rPr>
              <a:t> </a:t>
            </a:r>
            <a:r>
              <a:rPr lang="en-US" b="1" dirty="0" err="1">
                <a:latin typeface="Times New Roman" pitchFamily="18" charset="0"/>
              </a:rPr>
              <a:t>kejadian</a:t>
            </a:r>
            <a:r>
              <a:rPr lang="en-US" b="1" dirty="0">
                <a:latin typeface="Times New Roman" pitchFamily="18" charset="0"/>
              </a:rPr>
              <a:t> </a:t>
            </a:r>
            <a:r>
              <a:rPr lang="en-US" b="1" dirty="0" err="1">
                <a:latin typeface="Times New Roman" pitchFamily="18" charset="0"/>
              </a:rPr>
              <a:t>dibawah</a:t>
            </a:r>
            <a:r>
              <a:rPr lang="en-US" b="1" dirty="0">
                <a:latin typeface="Times New Roman" pitchFamily="18" charset="0"/>
              </a:rPr>
              <a:t> </a:t>
            </a:r>
            <a:r>
              <a:rPr lang="en-US" b="1" dirty="0" err="1">
                <a:latin typeface="Times New Roman" pitchFamily="18" charset="0"/>
              </a:rPr>
              <a:t>ini</a:t>
            </a:r>
            <a:r>
              <a:rPr lang="en-US" b="1" dirty="0">
                <a:latin typeface="Times New Roman" pitchFamily="18" charset="0"/>
              </a:rPr>
              <a:t> </a:t>
            </a:r>
            <a:r>
              <a:rPr lang="en-US" b="1" dirty="0" err="1">
                <a:latin typeface="Times New Roman" pitchFamily="18" charset="0"/>
              </a:rPr>
              <a:t>dengan</a:t>
            </a:r>
            <a:r>
              <a:rPr lang="en-US" b="1" dirty="0">
                <a:latin typeface="Times New Roman" pitchFamily="18" charset="0"/>
              </a:rPr>
              <a:t> unsafe act </a:t>
            </a:r>
            <a:r>
              <a:rPr lang="en-US" b="1" dirty="0" err="1">
                <a:latin typeface="Times New Roman" pitchFamily="18" charset="0"/>
              </a:rPr>
              <a:t>dan</a:t>
            </a:r>
            <a:r>
              <a:rPr lang="en-US" b="1" dirty="0">
                <a:latin typeface="Times New Roman" pitchFamily="18" charset="0"/>
              </a:rPr>
              <a:t> unsafe condition</a:t>
            </a:r>
            <a:endParaRPr lang="en-US" b="1" dirty="0">
              <a:latin typeface="Arial" pitchFamily="34" charset="0"/>
            </a:endParaRPr>
          </a:p>
        </p:txBody>
      </p:sp>
      <p:pic>
        <p:nvPicPr>
          <p:cNvPr id="41996" name="Picture 23"/>
          <p:cNvPicPr>
            <a:picLocks noChangeAspect="1" noChangeArrowheads="1"/>
          </p:cNvPicPr>
          <p:nvPr/>
        </p:nvPicPr>
        <p:blipFill>
          <a:blip r:embed="rId3" cstate="print"/>
          <a:srcRect/>
          <a:stretch>
            <a:fillRect/>
          </a:stretch>
        </p:blipFill>
        <p:spPr bwMode="auto">
          <a:xfrm flipH="1">
            <a:off x="452407" y="1071546"/>
            <a:ext cx="1428760" cy="1922462"/>
          </a:xfrm>
          <a:prstGeom prst="rect">
            <a:avLst/>
          </a:prstGeom>
          <a:noFill/>
          <a:ln w="9525">
            <a:noFill/>
            <a:miter lim="800000"/>
            <a:headEnd/>
            <a:tailEnd/>
          </a:ln>
        </p:spPr>
      </p:pic>
      <p:pic>
        <p:nvPicPr>
          <p:cNvPr id="41997" name="Picture 24"/>
          <p:cNvPicPr>
            <a:picLocks noChangeAspect="1" noChangeArrowheads="1"/>
          </p:cNvPicPr>
          <p:nvPr/>
        </p:nvPicPr>
        <p:blipFill>
          <a:blip r:embed="rId4" cstate="print"/>
          <a:srcRect/>
          <a:stretch>
            <a:fillRect/>
          </a:stretch>
        </p:blipFill>
        <p:spPr bwMode="auto">
          <a:xfrm>
            <a:off x="523845" y="4643446"/>
            <a:ext cx="1809750" cy="1600200"/>
          </a:xfrm>
          <a:prstGeom prst="rect">
            <a:avLst/>
          </a:prstGeom>
          <a:noFill/>
          <a:ln w="9525">
            <a:noFill/>
            <a:miter lim="800000"/>
            <a:headEnd/>
            <a:tailEnd/>
          </a:ln>
        </p:spPr>
      </p:pic>
      <p:pic>
        <p:nvPicPr>
          <p:cNvPr id="41999" name="Picture 26"/>
          <p:cNvPicPr>
            <a:picLocks noChangeAspect="1" noChangeArrowheads="1"/>
          </p:cNvPicPr>
          <p:nvPr/>
        </p:nvPicPr>
        <p:blipFill>
          <a:blip r:embed="rId5" cstate="print"/>
          <a:srcRect/>
          <a:stretch>
            <a:fillRect/>
          </a:stretch>
        </p:blipFill>
        <p:spPr bwMode="auto">
          <a:xfrm>
            <a:off x="7329487" y="765176"/>
            <a:ext cx="1727200" cy="2271713"/>
          </a:xfrm>
          <a:prstGeom prst="rect">
            <a:avLst/>
          </a:prstGeom>
          <a:noFill/>
          <a:ln w="9525">
            <a:noFill/>
            <a:miter lim="800000"/>
            <a:headEnd/>
            <a:tailEnd/>
          </a:ln>
        </p:spPr>
      </p:pic>
      <p:pic>
        <p:nvPicPr>
          <p:cNvPr id="42000" name="Picture 28"/>
          <p:cNvPicPr>
            <a:picLocks noChangeAspect="1" noChangeArrowheads="1"/>
          </p:cNvPicPr>
          <p:nvPr/>
        </p:nvPicPr>
        <p:blipFill>
          <a:blip r:embed="rId6" cstate="print"/>
          <a:srcRect/>
          <a:stretch>
            <a:fillRect/>
          </a:stretch>
        </p:blipFill>
        <p:spPr bwMode="auto">
          <a:xfrm>
            <a:off x="3944939" y="666750"/>
            <a:ext cx="1349375" cy="1843088"/>
          </a:xfrm>
          <a:prstGeom prst="rect">
            <a:avLst/>
          </a:prstGeom>
          <a:noFill/>
          <a:ln w="9525">
            <a:noFill/>
            <a:miter lim="800000"/>
            <a:headEnd/>
            <a:tailEnd/>
          </a:ln>
        </p:spPr>
      </p:pic>
      <p:pic>
        <p:nvPicPr>
          <p:cNvPr id="42001" name="Picture 27"/>
          <p:cNvPicPr>
            <a:picLocks noChangeAspect="1" noChangeArrowheads="1"/>
          </p:cNvPicPr>
          <p:nvPr/>
        </p:nvPicPr>
        <p:blipFill>
          <a:blip r:embed="rId7" cstate="print"/>
          <a:srcRect/>
          <a:stretch>
            <a:fillRect/>
          </a:stretch>
        </p:blipFill>
        <p:spPr bwMode="auto">
          <a:xfrm>
            <a:off x="4592640" y="692150"/>
            <a:ext cx="333375" cy="457200"/>
          </a:xfrm>
          <a:prstGeom prst="rect">
            <a:avLst/>
          </a:prstGeom>
          <a:noFill/>
          <a:ln w="9525">
            <a:noFill/>
            <a:miter lim="800000"/>
            <a:headEnd/>
            <a:tailEnd/>
          </a:ln>
        </p:spPr>
      </p:pic>
      <p:sp>
        <p:nvSpPr>
          <p:cNvPr id="42002" name="Line 15"/>
          <p:cNvSpPr>
            <a:spLocks noChangeShapeType="1"/>
          </p:cNvSpPr>
          <p:nvPr/>
        </p:nvSpPr>
        <p:spPr bwMode="auto">
          <a:xfrm flipH="1">
            <a:off x="3584576" y="2565400"/>
            <a:ext cx="936625" cy="1150938"/>
          </a:xfrm>
          <a:prstGeom prst="line">
            <a:avLst/>
          </a:prstGeom>
          <a:noFill/>
          <a:ln w="9525">
            <a:solidFill>
              <a:srgbClr val="FF0000"/>
            </a:solidFill>
            <a:round/>
            <a:headEnd type="diamond" w="med" len="med"/>
            <a:tailEnd type="diamond" w="med" len="med"/>
          </a:ln>
        </p:spPr>
        <p:txBody>
          <a:bodyPr/>
          <a:lstStyle/>
          <a:p>
            <a:endParaRPr lang="id-ID"/>
          </a:p>
        </p:txBody>
      </p:sp>
      <p:sp>
        <p:nvSpPr>
          <p:cNvPr id="42003" name="TextBox 29"/>
          <p:cNvSpPr txBox="1">
            <a:spLocks noChangeArrowheads="1"/>
          </p:cNvSpPr>
          <p:nvPr/>
        </p:nvSpPr>
        <p:spPr bwMode="auto">
          <a:xfrm>
            <a:off x="7310454" y="785794"/>
            <a:ext cx="506870" cy="400110"/>
          </a:xfrm>
          <a:prstGeom prst="rect">
            <a:avLst/>
          </a:prstGeom>
          <a:noFill/>
          <a:ln w="9525">
            <a:noFill/>
            <a:miter lim="800000"/>
            <a:headEnd/>
            <a:tailEnd/>
          </a:ln>
        </p:spPr>
        <p:txBody>
          <a:bodyPr wrap="none">
            <a:spAutoFit/>
          </a:bodyPr>
          <a:lstStyle/>
          <a:p>
            <a:r>
              <a:rPr lang="id-ID" b="1" dirty="0">
                <a:solidFill>
                  <a:schemeClr val="bg1"/>
                </a:solidFill>
                <a:effectLst>
                  <a:outerShdw blurRad="38100" dist="38100" dir="2700000" algn="tl">
                    <a:srgbClr val="000000">
                      <a:alpha val="43137"/>
                    </a:srgbClr>
                  </a:outerShdw>
                </a:effectLst>
              </a:rPr>
              <a:t>4)</a:t>
            </a:r>
          </a:p>
        </p:txBody>
      </p:sp>
      <p:sp>
        <p:nvSpPr>
          <p:cNvPr id="22" name="Footer Placeholder 21"/>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41992" name="TextBox 24"/>
          <p:cNvSpPr txBox="1">
            <a:spLocks noChangeArrowheads="1"/>
          </p:cNvSpPr>
          <p:nvPr/>
        </p:nvSpPr>
        <p:spPr bwMode="auto">
          <a:xfrm>
            <a:off x="452406" y="1071546"/>
            <a:ext cx="714380" cy="400110"/>
          </a:xfrm>
          <a:prstGeom prst="rect">
            <a:avLst/>
          </a:prstGeom>
          <a:noFill/>
          <a:ln w="9525">
            <a:noFill/>
            <a:miter lim="800000"/>
            <a:headEnd/>
            <a:tailEnd/>
          </a:ln>
        </p:spPr>
        <p:txBody>
          <a:bodyPr wrap="square">
            <a:spAutoFit/>
          </a:bodyPr>
          <a:lstStyle/>
          <a:p>
            <a:r>
              <a:rPr lang="id-ID" b="1" dirty="0">
                <a:solidFill>
                  <a:schemeClr val="bg1"/>
                </a:solidFill>
                <a:effectLst>
                  <a:outerShdw blurRad="38100" dist="38100" dir="2700000" algn="tl">
                    <a:srgbClr val="000000">
                      <a:alpha val="43137"/>
                    </a:srgbClr>
                  </a:outerShdw>
                </a:effectLst>
              </a:rPr>
              <a:t>1)</a:t>
            </a:r>
          </a:p>
        </p:txBody>
      </p:sp>
      <p:sp>
        <p:nvSpPr>
          <p:cNvPr id="41994" name="TextBox 26"/>
          <p:cNvSpPr txBox="1">
            <a:spLocks noChangeArrowheads="1"/>
          </p:cNvSpPr>
          <p:nvPr/>
        </p:nvSpPr>
        <p:spPr bwMode="auto">
          <a:xfrm>
            <a:off x="3952868" y="714356"/>
            <a:ext cx="714380" cy="400110"/>
          </a:xfrm>
          <a:prstGeom prst="rect">
            <a:avLst/>
          </a:prstGeom>
          <a:noFill/>
          <a:ln w="9525">
            <a:noFill/>
            <a:miter lim="800000"/>
            <a:headEnd/>
            <a:tailEnd/>
          </a:ln>
        </p:spPr>
        <p:txBody>
          <a:bodyPr wrap="square">
            <a:spAutoFit/>
          </a:bodyPr>
          <a:lstStyle/>
          <a:p>
            <a:r>
              <a:rPr lang="id-ID" b="1" dirty="0">
                <a:solidFill>
                  <a:schemeClr val="bg1"/>
                </a:solidFill>
                <a:effectLst>
                  <a:outerShdw blurRad="38100" dist="38100" dir="2700000" algn="tl">
                    <a:srgbClr val="000000">
                      <a:alpha val="43137"/>
                    </a:srgbClr>
                  </a:outerShdw>
                </a:effectLst>
              </a:rPr>
              <a:t>3)</a:t>
            </a:r>
          </a:p>
        </p:txBody>
      </p:sp>
      <p:sp>
        <p:nvSpPr>
          <p:cNvPr id="41993" name="TextBox 25"/>
          <p:cNvSpPr txBox="1">
            <a:spLocks noChangeArrowheads="1"/>
          </p:cNvSpPr>
          <p:nvPr/>
        </p:nvSpPr>
        <p:spPr bwMode="auto">
          <a:xfrm>
            <a:off x="666720" y="4643446"/>
            <a:ext cx="785818" cy="400110"/>
          </a:xfrm>
          <a:prstGeom prst="rect">
            <a:avLst/>
          </a:prstGeom>
          <a:noFill/>
          <a:ln w="9525">
            <a:noFill/>
            <a:miter lim="800000"/>
            <a:headEnd/>
            <a:tailEnd/>
          </a:ln>
        </p:spPr>
        <p:txBody>
          <a:bodyPr wrap="square">
            <a:spAutoFit/>
          </a:bodyPr>
          <a:lstStyle/>
          <a:p>
            <a:r>
              <a:rPr lang="id-ID" b="1" dirty="0">
                <a:solidFill>
                  <a:schemeClr val="bg1"/>
                </a:solidFill>
                <a:effectLst>
                  <a:outerShdw blurRad="38100" dist="38100" dir="2700000" algn="tl">
                    <a:srgbClr val="000000">
                      <a:alpha val="43137"/>
                    </a:srgbClr>
                  </a:outerShdw>
                </a:effectLst>
              </a:rPr>
              <a:t>2)</a:t>
            </a:r>
          </a:p>
        </p:txBody>
      </p:sp>
      <p:pic>
        <p:nvPicPr>
          <p:cNvPr id="41998" name="Picture 25"/>
          <p:cNvPicPr>
            <a:picLocks noChangeAspect="1" noChangeArrowheads="1"/>
          </p:cNvPicPr>
          <p:nvPr/>
        </p:nvPicPr>
        <p:blipFill>
          <a:blip r:embed="rId8" cstate="print"/>
          <a:srcRect/>
          <a:stretch>
            <a:fillRect/>
          </a:stretch>
        </p:blipFill>
        <p:spPr bwMode="auto">
          <a:xfrm>
            <a:off x="7310455" y="4572008"/>
            <a:ext cx="2011363" cy="1871662"/>
          </a:xfrm>
          <a:prstGeom prst="rect">
            <a:avLst/>
          </a:prstGeom>
          <a:noFill/>
          <a:ln w="9525">
            <a:noFill/>
            <a:miter lim="800000"/>
            <a:headEnd/>
            <a:tailEnd/>
          </a:ln>
        </p:spPr>
      </p:pic>
      <p:sp>
        <p:nvSpPr>
          <p:cNvPr id="41995" name="TextBox 29"/>
          <p:cNvSpPr txBox="1">
            <a:spLocks noChangeArrowheads="1"/>
          </p:cNvSpPr>
          <p:nvPr/>
        </p:nvSpPr>
        <p:spPr bwMode="auto">
          <a:xfrm>
            <a:off x="7381892" y="4572008"/>
            <a:ext cx="506870" cy="400110"/>
          </a:xfrm>
          <a:prstGeom prst="rect">
            <a:avLst/>
          </a:prstGeom>
          <a:noFill/>
          <a:ln w="9525">
            <a:noFill/>
            <a:miter lim="800000"/>
            <a:headEnd/>
            <a:tailEnd/>
          </a:ln>
        </p:spPr>
        <p:txBody>
          <a:bodyPr wrap="none">
            <a:spAutoFit/>
          </a:bodyPr>
          <a:lstStyle/>
          <a:p>
            <a:r>
              <a:rPr lang="id-ID" b="1" dirty="0">
                <a:solidFill>
                  <a:schemeClr val="bg1"/>
                </a:solidFill>
                <a:effectLst>
                  <a:outerShdw blurRad="38100" dist="38100" dir="2700000" algn="tl">
                    <a:srgbClr val="000000">
                      <a:alpha val="43137"/>
                    </a:srgbClr>
                  </a:outerShdw>
                </a:effectLst>
              </a:rPr>
              <a:t>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6"/>
          <p:cNvGrpSpPr/>
          <p:nvPr/>
        </p:nvGrpSpPr>
        <p:grpSpPr>
          <a:xfrm>
            <a:off x="522510" y="2104570"/>
            <a:ext cx="2006600" cy="1832388"/>
            <a:chOff x="1447800" y="825500"/>
            <a:chExt cx="2006600" cy="1574800"/>
          </a:xfrm>
        </p:grpSpPr>
        <p:sp>
          <p:nvSpPr>
            <p:cNvPr id="50" name="Rectangle 49"/>
            <p:cNvSpPr/>
            <p:nvPr/>
          </p:nvSpPr>
          <p:spPr>
            <a:xfrm>
              <a:off x="1519083" y="884904"/>
              <a:ext cx="1828800" cy="4395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Context of Organization</a:t>
              </a:r>
            </a:p>
          </p:txBody>
        </p:sp>
        <p:sp>
          <p:nvSpPr>
            <p:cNvPr id="52" name="Rectangle 51"/>
            <p:cNvSpPr/>
            <p:nvPr/>
          </p:nvSpPr>
          <p:spPr>
            <a:xfrm>
              <a:off x="1524003" y="1374353"/>
              <a:ext cx="1828800" cy="40036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Compliance obligation</a:t>
              </a:r>
            </a:p>
          </p:txBody>
        </p:sp>
        <p:sp>
          <p:nvSpPr>
            <p:cNvPr id="55" name="Rectangle 54"/>
            <p:cNvSpPr/>
            <p:nvPr/>
          </p:nvSpPr>
          <p:spPr>
            <a:xfrm>
              <a:off x="1524003" y="1850916"/>
              <a:ext cx="1828800" cy="4572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tx1"/>
                  </a:solidFill>
                  <a:latin typeface="Arial Narrow" pitchFamily="34" charset="0"/>
                </a:rPr>
                <a:t>Environmental Aspects</a:t>
              </a:r>
            </a:p>
          </p:txBody>
        </p:sp>
        <p:sp>
          <p:nvSpPr>
            <p:cNvPr id="56" name="Rectangle 55"/>
            <p:cNvSpPr/>
            <p:nvPr/>
          </p:nvSpPr>
          <p:spPr>
            <a:xfrm>
              <a:off x="1447800" y="825500"/>
              <a:ext cx="2006600" cy="15748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Narrow" pitchFamily="34" charset="0"/>
              </a:endParaRPr>
            </a:p>
          </p:txBody>
        </p:sp>
      </p:grpSp>
      <p:sp>
        <p:nvSpPr>
          <p:cNvPr id="63" name="Rectangle 62"/>
          <p:cNvSpPr/>
          <p:nvPr/>
        </p:nvSpPr>
        <p:spPr>
          <a:xfrm>
            <a:off x="2879265" y="3307783"/>
            <a:ext cx="1828800" cy="731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Action Plan</a:t>
            </a:r>
          </a:p>
        </p:txBody>
      </p:sp>
      <p:sp>
        <p:nvSpPr>
          <p:cNvPr id="70" name="Rectangle 69"/>
          <p:cNvSpPr/>
          <p:nvPr/>
        </p:nvSpPr>
        <p:spPr>
          <a:xfrm>
            <a:off x="5020125" y="3304154"/>
            <a:ext cx="1828800" cy="73152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Operational planning and control</a:t>
            </a:r>
          </a:p>
        </p:txBody>
      </p:sp>
      <p:sp>
        <p:nvSpPr>
          <p:cNvPr id="71" name="Rectangle 70"/>
          <p:cNvSpPr/>
          <p:nvPr/>
        </p:nvSpPr>
        <p:spPr>
          <a:xfrm>
            <a:off x="4925779" y="2230096"/>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Evaluation of compliance</a:t>
            </a:r>
          </a:p>
        </p:txBody>
      </p:sp>
      <p:cxnSp>
        <p:nvCxnSpPr>
          <p:cNvPr id="79" name="Shape 78"/>
          <p:cNvCxnSpPr>
            <a:stCxn id="56" idx="3"/>
            <a:endCxn id="67" idx="1"/>
          </p:cNvCxnSpPr>
          <p:nvPr/>
        </p:nvCxnSpPr>
        <p:spPr>
          <a:xfrm flipV="1">
            <a:off x="2529110" y="2458702"/>
            <a:ext cx="350157" cy="562062"/>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56" idx="3"/>
            <a:endCxn id="63" idx="1"/>
          </p:cNvCxnSpPr>
          <p:nvPr/>
        </p:nvCxnSpPr>
        <p:spPr>
          <a:xfrm>
            <a:off x="2529110" y="3020764"/>
            <a:ext cx="350155" cy="6527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7494815" y="1836393"/>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Hazardous material &amp; Waste control</a:t>
            </a:r>
          </a:p>
        </p:txBody>
      </p:sp>
      <p:sp>
        <p:nvSpPr>
          <p:cNvPr id="92" name="Rectangle 91"/>
          <p:cNvSpPr/>
          <p:nvPr/>
        </p:nvSpPr>
        <p:spPr>
          <a:xfrm>
            <a:off x="7494815" y="2386121"/>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Resource </a:t>
            </a:r>
          </a:p>
        </p:txBody>
      </p:sp>
      <p:sp>
        <p:nvSpPr>
          <p:cNvPr id="93" name="Rectangle 92"/>
          <p:cNvSpPr/>
          <p:nvPr/>
        </p:nvSpPr>
        <p:spPr>
          <a:xfrm>
            <a:off x="7494815" y="2924961"/>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Competence </a:t>
            </a:r>
          </a:p>
        </p:txBody>
      </p:sp>
      <p:sp>
        <p:nvSpPr>
          <p:cNvPr id="94" name="Rectangle 93"/>
          <p:cNvSpPr/>
          <p:nvPr/>
        </p:nvSpPr>
        <p:spPr>
          <a:xfrm>
            <a:off x="7494815" y="4011714"/>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Internal &amp; external communication </a:t>
            </a:r>
          </a:p>
        </p:txBody>
      </p:sp>
      <p:sp>
        <p:nvSpPr>
          <p:cNvPr id="95" name="Rectangle 94"/>
          <p:cNvSpPr/>
          <p:nvPr/>
        </p:nvSpPr>
        <p:spPr>
          <a:xfrm>
            <a:off x="7494815" y="3465612"/>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Awareness </a:t>
            </a:r>
          </a:p>
        </p:txBody>
      </p:sp>
      <p:sp>
        <p:nvSpPr>
          <p:cNvPr id="100" name="Rectangle 99"/>
          <p:cNvSpPr/>
          <p:nvPr/>
        </p:nvSpPr>
        <p:spPr>
          <a:xfrm>
            <a:off x="2879272" y="4516088"/>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Performance evaluation </a:t>
            </a:r>
          </a:p>
        </p:txBody>
      </p:sp>
      <p:sp>
        <p:nvSpPr>
          <p:cNvPr id="102" name="Rectangle 101"/>
          <p:cNvSpPr/>
          <p:nvPr/>
        </p:nvSpPr>
        <p:spPr>
          <a:xfrm>
            <a:off x="7487609" y="5278093"/>
            <a:ext cx="1828800" cy="4572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Narrow" pitchFamily="34" charset="0"/>
              </a:rPr>
              <a:t>Emergency Situation</a:t>
            </a:r>
          </a:p>
        </p:txBody>
      </p:sp>
      <p:cxnSp>
        <p:nvCxnSpPr>
          <p:cNvPr id="104" name="Elbow Connector 103"/>
          <p:cNvCxnSpPr>
            <a:stCxn id="70" idx="3"/>
            <a:endCxn id="91" idx="1"/>
          </p:cNvCxnSpPr>
          <p:nvPr/>
        </p:nvCxnSpPr>
        <p:spPr>
          <a:xfrm flipV="1">
            <a:off x="6848925" y="2064993"/>
            <a:ext cx="645890" cy="1604921"/>
          </a:xfrm>
          <a:prstGeom prst="bentConnector3">
            <a:avLst>
              <a:gd name="adj1" fmla="val 50000"/>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70" idx="3"/>
            <a:endCxn id="92" idx="1"/>
          </p:cNvCxnSpPr>
          <p:nvPr/>
        </p:nvCxnSpPr>
        <p:spPr>
          <a:xfrm flipV="1">
            <a:off x="6848925" y="2614721"/>
            <a:ext cx="645890" cy="1055193"/>
          </a:xfrm>
          <a:prstGeom prst="bentConnector3">
            <a:avLst>
              <a:gd name="adj1" fmla="val 50000"/>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70" idx="3"/>
            <a:endCxn id="93" idx="1"/>
          </p:cNvCxnSpPr>
          <p:nvPr/>
        </p:nvCxnSpPr>
        <p:spPr>
          <a:xfrm flipV="1">
            <a:off x="6848925" y="3153561"/>
            <a:ext cx="645890" cy="516353"/>
          </a:xfrm>
          <a:prstGeom prst="bentConnector3">
            <a:avLst>
              <a:gd name="adj1" fmla="val 50000"/>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70" idx="3"/>
            <a:endCxn id="95" idx="1"/>
          </p:cNvCxnSpPr>
          <p:nvPr/>
        </p:nvCxnSpPr>
        <p:spPr>
          <a:xfrm>
            <a:off x="6848925" y="3669914"/>
            <a:ext cx="645890" cy="24298"/>
          </a:xfrm>
          <a:prstGeom prst="bentConnector3">
            <a:avLst>
              <a:gd name="adj1" fmla="val 50000"/>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70" idx="3"/>
            <a:endCxn id="94" idx="1"/>
          </p:cNvCxnSpPr>
          <p:nvPr/>
        </p:nvCxnSpPr>
        <p:spPr>
          <a:xfrm>
            <a:off x="6848925" y="3669914"/>
            <a:ext cx="645890" cy="570400"/>
          </a:xfrm>
          <a:prstGeom prst="bentConnector3">
            <a:avLst>
              <a:gd name="adj1" fmla="val 50000"/>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2872064" y="5989259"/>
            <a:ext cx="1830564"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Non conformity &amp; corrective action </a:t>
            </a:r>
          </a:p>
        </p:txBody>
      </p:sp>
      <p:sp>
        <p:nvSpPr>
          <p:cNvPr id="116" name="Rectangle 115"/>
          <p:cNvSpPr/>
          <p:nvPr/>
        </p:nvSpPr>
        <p:spPr>
          <a:xfrm>
            <a:off x="5056427" y="5996518"/>
            <a:ext cx="1881402"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Continual improvement </a:t>
            </a:r>
          </a:p>
        </p:txBody>
      </p:sp>
      <p:sp>
        <p:nvSpPr>
          <p:cNvPr id="118" name="Rectangle 117"/>
          <p:cNvSpPr/>
          <p:nvPr/>
        </p:nvSpPr>
        <p:spPr>
          <a:xfrm>
            <a:off x="2872018" y="5263562"/>
            <a:ext cx="1828800" cy="4572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Narrow" pitchFamily="34" charset="0"/>
              </a:rPr>
              <a:t>Out off standard</a:t>
            </a:r>
          </a:p>
        </p:txBody>
      </p:sp>
      <p:cxnSp>
        <p:nvCxnSpPr>
          <p:cNvPr id="126" name="Straight Arrow Connector 125"/>
          <p:cNvCxnSpPr>
            <a:stCxn id="63" idx="2"/>
            <a:endCxn id="100" idx="0"/>
          </p:cNvCxnSpPr>
          <p:nvPr/>
        </p:nvCxnSpPr>
        <p:spPr>
          <a:xfrm rot="16200000" flipH="1">
            <a:off x="3555276" y="4277691"/>
            <a:ext cx="476785" cy="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8" idx="2"/>
            <a:endCxn id="115" idx="0"/>
          </p:cNvCxnSpPr>
          <p:nvPr/>
        </p:nvCxnSpPr>
        <p:spPr>
          <a:xfrm rot="16200000" flipH="1">
            <a:off x="3652634" y="5854546"/>
            <a:ext cx="268497" cy="92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7516655" y="5974765"/>
            <a:ext cx="17870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Responses</a:t>
            </a:r>
          </a:p>
        </p:txBody>
      </p:sp>
      <p:cxnSp>
        <p:nvCxnSpPr>
          <p:cNvPr id="135" name="Straight Arrow Connector 134"/>
          <p:cNvCxnSpPr>
            <a:stCxn id="67" idx="2"/>
            <a:endCxn id="63" idx="0"/>
          </p:cNvCxnSpPr>
          <p:nvPr/>
        </p:nvCxnSpPr>
        <p:spPr>
          <a:xfrm rot="5400000">
            <a:off x="3483426" y="2997541"/>
            <a:ext cx="620481" cy="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Elbow Connector 46"/>
          <p:cNvCxnSpPr>
            <a:endCxn id="67" idx="0"/>
          </p:cNvCxnSpPr>
          <p:nvPr/>
        </p:nvCxnSpPr>
        <p:spPr>
          <a:xfrm>
            <a:off x="2538173" y="1097644"/>
            <a:ext cx="1255494" cy="1132458"/>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50"/>
          <p:cNvGrpSpPr/>
          <p:nvPr/>
        </p:nvGrpSpPr>
        <p:grpSpPr>
          <a:xfrm>
            <a:off x="531573" y="310244"/>
            <a:ext cx="2006600" cy="1574800"/>
            <a:chOff x="292100" y="2463800"/>
            <a:chExt cx="2006600" cy="1574800"/>
          </a:xfrm>
        </p:grpSpPr>
        <p:sp>
          <p:nvSpPr>
            <p:cNvPr id="53" name="Rectangle 52"/>
            <p:cNvSpPr/>
            <p:nvPr/>
          </p:nvSpPr>
          <p:spPr>
            <a:xfrm>
              <a:off x="381003" y="2714516"/>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Environmental policy</a:t>
              </a:r>
            </a:p>
          </p:txBody>
        </p:sp>
        <p:sp>
          <p:nvSpPr>
            <p:cNvPr id="54" name="Rectangle 53"/>
            <p:cNvSpPr/>
            <p:nvPr/>
          </p:nvSpPr>
          <p:spPr>
            <a:xfrm>
              <a:off x="381003" y="3235216"/>
              <a:ext cx="1828800" cy="731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Organizational roles, responsibilities and authorities </a:t>
              </a:r>
            </a:p>
          </p:txBody>
        </p:sp>
        <p:sp>
          <p:nvSpPr>
            <p:cNvPr id="59" name="Rectangle 58"/>
            <p:cNvSpPr/>
            <p:nvPr/>
          </p:nvSpPr>
          <p:spPr>
            <a:xfrm>
              <a:off x="292100" y="2463800"/>
              <a:ext cx="2006600" cy="15748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rial Narrow" pitchFamily="34" charset="0"/>
                </a:rPr>
                <a:t>LEADERSHIP</a:t>
              </a:r>
            </a:p>
          </p:txBody>
        </p:sp>
      </p:grpSp>
      <p:sp>
        <p:nvSpPr>
          <p:cNvPr id="67" name="Rectangle 66"/>
          <p:cNvSpPr/>
          <p:nvPr/>
        </p:nvSpPr>
        <p:spPr>
          <a:xfrm>
            <a:off x="2879267" y="2230102"/>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Environment Objectives</a:t>
            </a:r>
          </a:p>
        </p:txBody>
      </p:sp>
      <p:cxnSp>
        <p:nvCxnSpPr>
          <p:cNvPr id="97" name="Straight Arrow Connector 96"/>
          <p:cNvCxnSpPr>
            <a:stCxn id="63" idx="3"/>
            <a:endCxn id="70" idx="1"/>
          </p:cNvCxnSpPr>
          <p:nvPr/>
        </p:nvCxnSpPr>
        <p:spPr>
          <a:xfrm flipV="1">
            <a:off x="4708065" y="3669914"/>
            <a:ext cx="312060" cy="36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5400000">
            <a:off x="1420579" y="1990276"/>
            <a:ext cx="219526" cy="906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00" idx="2"/>
            <a:endCxn id="118" idx="0"/>
          </p:cNvCxnSpPr>
          <p:nvPr/>
        </p:nvCxnSpPr>
        <p:spPr>
          <a:xfrm rot="5400000">
            <a:off x="3644908" y="5114798"/>
            <a:ext cx="290274" cy="72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5078189" y="5263562"/>
            <a:ext cx="1828800" cy="457200"/>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Narrow" pitchFamily="34" charset="0"/>
              </a:rPr>
              <a:t>Achieve</a:t>
            </a:r>
          </a:p>
        </p:txBody>
      </p:sp>
      <p:cxnSp>
        <p:nvCxnSpPr>
          <p:cNvPr id="145" name="Elbow Connector 46"/>
          <p:cNvCxnSpPr>
            <a:stCxn id="100" idx="3"/>
            <a:endCxn id="144" idx="0"/>
          </p:cNvCxnSpPr>
          <p:nvPr/>
        </p:nvCxnSpPr>
        <p:spPr>
          <a:xfrm>
            <a:off x="4708072" y="4744688"/>
            <a:ext cx="1284517" cy="518874"/>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44" idx="2"/>
            <a:endCxn id="116" idx="0"/>
          </p:cNvCxnSpPr>
          <p:nvPr/>
        </p:nvCxnSpPr>
        <p:spPr>
          <a:xfrm rot="16200000" flipH="1">
            <a:off x="5856980" y="5856370"/>
            <a:ext cx="275756" cy="45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57" idx="2"/>
            <a:endCxn id="102" idx="0"/>
          </p:cNvCxnSpPr>
          <p:nvPr/>
        </p:nvCxnSpPr>
        <p:spPr>
          <a:xfrm rot="5400000">
            <a:off x="8269537" y="5138415"/>
            <a:ext cx="272150" cy="720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7" name="Rectangle 156"/>
          <p:cNvSpPr/>
          <p:nvPr/>
        </p:nvSpPr>
        <p:spPr>
          <a:xfrm>
            <a:off x="7494815" y="4548743"/>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Emergency Preparedness</a:t>
            </a:r>
          </a:p>
        </p:txBody>
      </p:sp>
      <p:cxnSp>
        <p:nvCxnSpPr>
          <p:cNvPr id="158" name="Elbow Connector 157"/>
          <p:cNvCxnSpPr>
            <a:stCxn id="70" idx="3"/>
            <a:endCxn id="157" idx="1"/>
          </p:cNvCxnSpPr>
          <p:nvPr/>
        </p:nvCxnSpPr>
        <p:spPr>
          <a:xfrm>
            <a:off x="6848925" y="3669914"/>
            <a:ext cx="645890" cy="1107429"/>
          </a:xfrm>
          <a:prstGeom prst="bentConnector3">
            <a:avLst>
              <a:gd name="adj1" fmla="val 50000"/>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02" idx="2"/>
            <a:endCxn id="131" idx="0"/>
          </p:cNvCxnSpPr>
          <p:nvPr/>
        </p:nvCxnSpPr>
        <p:spPr>
          <a:xfrm rot="16200000" flipH="1">
            <a:off x="8286346" y="5850956"/>
            <a:ext cx="239472" cy="814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6" name="Elbow Connector 46"/>
          <p:cNvCxnSpPr>
            <a:stCxn id="71" idx="2"/>
            <a:endCxn id="63" idx="0"/>
          </p:cNvCxnSpPr>
          <p:nvPr/>
        </p:nvCxnSpPr>
        <p:spPr>
          <a:xfrm rot="5400000">
            <a:off x="4506679" y="1974282"/>
            <a:ext cx="620487" cy="2046514"/>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7494815" y="304794"/>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Design of Product /  Services</a:t>
            </a:r>
          </a:p>
        </p:txBody>
      </p:sp>
      <p:sp>
        <p:nvSpPr>
          <p:cNvPr id="194" name="Rectangle 193"/>
          <p:cNvSpPr/>
          <p:nvPr/>
        </p:nvSpPr>
        <p:spPr>
          <a:xfrm>
            <a:off x="7494815" y="812795"/>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Outsourced Process</a:t>
            </a:r>
          </a:p>
        </p:txBody>
      </p:sp>
      <p:cxnSp>
        <p:nvCxnSpPr>
          <p:cNvPr id="195" name="Elbow Connector 194"/>
          <p:cNvCxnSpPr>
            <a:stCxn id="70" idx="3"/>
            <a:endCxn id="193" idx="1"/>
          </p:cNvCxnSpPr>
          <p:nvPr/>
        </p:nvCxnSpPr>
        <p:spPr>
          <a:xfrm flipV="1">
            <a:off x="6848925" y="533394"/>
            <a:ext cx="645890" cy="3136520"/>
          </a:xfrm>
          <a:prstGeom prst="bentConnector3">
            <a:avLst>
              <a:gd name="adj1" fmla="val 50000"/>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7494815" y="1320791"/>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Purchase</a:t>
            </a:r>
          </a:p>
        </p:txBody>
      </p:sp>
      <p:cxnSp>
        <p:nvCxnSpPr>
          <p:cNvPr id="199" name="Elbow Connector 198"/>
          <p:cNvCxnSpPr>
            <a:stCxn id="70" idx="3"/>
            <a:endCxn id="194" idx="1"/>
          </p:cNvCxnSpPr>
          <p:nvPr/>
        </p:nvCxnSpPr>
        <p:spPr>
          <a:xfrm flipV="1">
            <a:off x="6848925" y="1041395"/>
            <a:ext cx="645890" cy="2628519"/>
          </a:xfrm>
          <a:prstGeom prst="bentConnector3">
            <a:avLst>
              <a:gd name="adj1" fmla="val 50000"/>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2" name="Elbow Connector 201"/>
          <p:cNvCxnSpPr>
            <a:stCxn id="70" idx="3"/>
            <a:endCxn id="197" idx="1"/>
          </p:cNvCxnSpPr>
          <p:nvPr/>
        </p:nvCxnSpPr>
        <p:spPr>
          <a:xfrm flipV="1">
            <a:off x="6848925" y="1549391"/>
            <a:ext cx="645890" cy="2120523"/>
          </a:xfrm>
          <a:prstGeom prst="bentConnector3">
            <a:avLst>
              <a:gd name="adj1" fmla="val 50000"/>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624112" y="4412349"/>
            <a:ext cx="1843314" cy="1698172"/>
          </a:xfrm>
          <a:prstGeom prst="ellipse">
            <a:avLst/>
          </a:prstGeom>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rial Narrow" pitchFamily="34" charset="0"/>
              </a:rPr>
              <a:t>Life Cycle Perspective</a:t>
            </a:r>
          </a:p>
        </p:txBody>
      </p:sp>
      <p:cxnSp>
        <p:nvCxnSpPr>
          <p:cNvPr id="65" name="Elbow Connector 64"/>
          <p:cNvCxnSpPr>
            <a:stCxn id="61" idx="0"/>
            <a:endCxn id="70" idx="2"/>
          </p:cNvCxnSpPr>
          <p:nvPr/>
        </p:nvCxnSpPr>
        <p:spPr>
          <a:xfrm rot="5400000" flipH="1" flipV="1">
            <a:off x="3551810" y="2029634"/>
            <a:ext cx="376675" cy="4388756"/>
          </a:xfrm>
          <a:prstGeom prst="bentConnector3">
            <a:avLst>
              <a:gd name="adj1" fmla="val 34587"/>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Elbow Connector 68"/>
          <p:cNvCxnSpPr>
            <a:endCxn id="61" idx="2"/>
          </p:cNvCxnSpPr>
          <p:nvPr/>
        </p:nvCxnSpPr>
        <p:spPr>
          <a:xfrm rot="10800000" flipH="1" flipV="1">
            <a:off x="598712" y="3563703"/>
            <a:ext cx="25399" cy="1697731"/>
          </a:xfrm>
          <a:prstGeom prst="bentConnector3">
            <a:avLst>
              <a:gd name="adj1" fmla="val -900035"/>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a:xfrm>
            <a:off x="229733" y="6429810"/>
            <a:ext cx="5284570" cy="428190"/>
          </a:xfrm>
        </p:spPr>
        <p:txBody>
          <a:bodyPr/>
          <a:lstStyle/>
          <a:p>
            <a:r>
              <a:rPr lang="en-US"/>
              <a:t>Identifikasi Aspek dampak 2/Rev 0 © Copyright, Sentral Sistem, April 2019</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2" name="Title 1"/>
          <p:cNvSpPr>
            <a:spLocks noGrp="1"/>
          </p:cNvSpPr>
          <p:nvPr>
            <p:ph type="title" idx="4294967295"/>
          </p:nvPr>
        </p:nvSpPr>
        <p:spPr>
          <a:xfrm>
            <a:off x="1" y="-428625"/>
            <a:ext cx="5643563" cy="4392613"/>
          </a:xfrm>
        </p:spPr>
        <p:txBody>
          <a:bodyPr>
            <a:normAutofit/>
          </a:bodyPr>
          <a:lstStyle/>
          <a:p>
            <a:pPr>
              <a:tabLst>
                <a:tab pos="3136900" algn="l"/>
              </a:tabLst>
              <a:defRPr/>
            </a:pPr>
            <a:r>
              <a:rPr lang="en-US" sz="2400" dirty="0" err="1">
                <a:solidFill>
                  <a:schemeClr val="tx1"/>
                </a:solidFill>
                <a:effectLst/>
              </a:rPr>
              <a:t>Diskusi</a:t>
            </a:r>
            <a:r>
              <a:rPr lang="en-US" sz="2400" dirty="0">
                <a:solidFill>
                  <a:schemeClr val="tx1"/>
                </a:solidFill>
                <a:effectLst/>
              </a:rPr>
              <a:t> </a:t>
            </a:r>
            <a:br>
              <a:rPr lang="en-US" sz="2400" dirty="0">
                <a:solidFill>
                  <a:schemeClr val="tx1"/>
                </a:solidFill>
                <a:effectLst/>
              </a:rPr>
            </a:br>
            <a:br>
              <a:rPr lang="en-US" sz="2400" dirty="0">
                <a:solidFill>
                  <a:schemeClr val="tx1"/>
                </a:solidFill>
                <a:effectLst/>
              </a:rPr>
            </a:br>
            <a:r>
              <a:rPr lang="id-ID" sz="2400" dirty="0">
                <a:solidFill>
                  <a:schemeClr val="tx1"/>
                </a:solidFill>
                <a:effectLst/>
              </a:rPr>
              <a:t>Sebutkan </a:t>
            </a:r>
            <a:r>
              <a:rPr lang="id-ID" sz="2400" u="sng" dirty="0">
                <a:solidFill>
                  <a:srgbClr val="C00000"/>
                </a:solidFill>
                <a:effectLst/>
              </a:rPr>
              <a:t>Unsafe action </a:t>
            </a:r>
            <a:r>
              <a:rPr lang="id-ID" sz="2400" dirty="0">
                <a:solidFill>
                  <a:schemeClr val="tx1"/>
                </a:solidFill>
                <a:effectLst/>
              </a:rPr>
              <a:t>dan </a:t>
            </a:r>
            <a:r>
              <a:rPr lang="en-US" sz="2400" u="sng" dirty="0">
                <a:solidFill>
                  <a:srgbClr val="0047D6"/>
                </a:solidFill>
                <a:effectLst/>
              </a:rPr>
              <a:t>U</a:t>
            </a:r>
            <a:r>
              <a:rPr lang="id-ID" sz="2400" u="sng" dirty="0">
                <a:solidFill>
                  <a:srgbClr val="0047D6"/>
                </a:solidFill>
                <a:effectLst/>
              </a:rPr>
              <a:t>nsafe condition</a:t>
            </a:r>
            <a:r>
              <a:rPr lang="id-ID" sz="2400" dirty="0">
                <a:solidFill>
                  <a:srgbClr val="0047D6"/>
                </a:solidFill>
                <a:effectLst/>
              </a:rPr>
              <a:t> </a:t>
            </a:r>
            <a:r>
              <a:rPr lang="id-ID" sz="2400" dirty="0">
                <a:solidFill>
                  <a:schemeClr val="tx1"/>
                </a:solidFill>
                <a:effectLst/>
              </a:rPr>
              <a:t>yang dapat menimbulkan dampak terhadap lingkungan di perusahaan anda?</a:t>
            </a:r>
            <a:endParaRPr lang="en-US" sz="2400" dirty="0">
              <a:solidFill>
                <a:schemeClr val="tx1"/>
              </a:solidFill>
              <a:effectLst/>
            </a:endParaRPr>
          </a:p>
        </p:txBody>
      </p:sp>
      <p:pic>
        <p:nvPicPr>
          <p:cNvPr id="6" name="Picture 7" descr="Presentasi3"/>
          <p:cNvPicPr>
            <a:picLocks noChangeAspect="1" noChangeArrowheads="1"/>
          </p:cNvPicPr>
          <p:nvPr/>
        </p:nvPicPr>
        <p:blipFill>
          <a:blip r:embed="rId2" cstate="print"/>
          <a:srcRect/>
          <a:stretch>
            <a:fillRect/>
          </a:stretch>
        </p:blipFill>
        <p:spPr bwMode="auto">
          <a:xfrm>
            <a:off x="0" y="62790"/>
            <a:ext cx="9906000" cy="6808994"/>
          </a:xfrm>
          <a:prstGeom prst="rect">
            <a:avLst/>
          </a:prstGeom>
          <a:noFill/>
          <a:ln w="9525">
            <a:noFill/>
            <a:miter lim="800000"/>
            <a:headEnd/>
            <a:tailEnd/>
          </a:ln>
        </p:spPr>
      </p:pic>
      <p:sp>
        <p:nvSpPr>
          <p:cNvPr id="7" name="WordArt 38"/>
          <p:cNvSpPr>
            <a:spLocks noChangeArrowheads="1" noChangeShapeType="1" noTextEdit="1"/>
          </p:cNvSpPr>
          <p:nvPr/>
        </p:nvSpPr>
        <p:spPr bwMode="auto">
          <a:xfrm>
            <a:off x="990600" y="763246"/>
            <a:ext cx="4407390" cy="1676400"/>
          </a:xfrm>
          <a:prstGeom prst="rect">
            <a:avLst/>
          </a:prstGeom>
        </p:spPr>
        <p:txBody>
          <a:bodyPr wrap="none" fromWordArt="1">
            <a:prstTxWarp prst="textPlain">
              <a:avLst>
                <a:gd name="adj" fmla="val 50000"/>
              </a:avLst>
            </a:prstTxWarp>
          </a:bodyPr>
          <a:lstStyle/>
          <a:p>
            <a:pPr algn="ctr"/>
            <a:r>
              <a:rPr lang="en-US" sz="3600" kern="10" dirty="0" err="1">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Identifikasi</a:t>
            </a:r>
            <a:r>
              <a:rPr lang="en-US" sz="3600" kern="10" dirty="0">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 </a:t>
            </a:r>
            <a:r>
              <a:rPr lang="en-US" sz="3600" kern="10" dirty="0" err="1">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Aspek</a:t>
            </a:r>
            <a:r>
              <a:rPr lang="en-US" sz="3600" kern="10" dirty="0">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 –</a:t>
            </a:r>
          </a:p>
          <a:p>
            <a:pPr algn="ctr"/>
            <a:r>
              <a:rPr lang="en-US" sz="3600" kern="10" dirty="0" err="1">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Dampak</a:t>
            </a:r>
            <a:r>
              <a:rPr lang="en-US" sz="3600" kern="10" dirty="0">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  </a:t>
            </a:r>
            <a:r>
              <a:rPr lang="en-US" sz="3600" kern="10" dirty="0" err="1">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Lingkungan</a:t>
            </a:r>
            <a:endParaRPr lang="en-US" sz="3600" kern="10" dirty="0">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bwMode="auto">
          <a:xfrm>
            <a:off x="0" y="0"/>
            <a:ext cx="9906000" cy="1428750"/>
          </a:xfrm>
          <a:prstGeom prst="rect">
            <a:avLst/>
          </a:prstGeom>
          <a:solidFill>
            <a:schemeClr val="bg2">
              <a:lumMod val="50000"/>
            </a:schemeClr>
          </a:solidFill>
          <a:ln w="9525" cap="flat" cmpd="sng" algn="ctr">
            <a:noFill/>
            <a:prstDash val="solid"/>
            <a:miter lim="800000"/>
            <a:headEnd type="none" w="med" len="med"/>
            <a:tailEnd type="none" w="med" len="med"/>
          </a:ln>
          <a:effectLst/>
        </p:spPr>
        <p:txBody>
          <a:bodyPr wrap="none"/>
          <a:lstStyle/>
          <a:p>
            <a:pPr eaLnBrk="1" hangingPunct="1">
              <a:defRPr/>
            </a:pPr>
            <a:endParaRPr lang="en-US"/>
          </a:p>
        </p:txBody>
      </p:sp>
      <p:graphicFrame>
        <p:nvGraphicFramePr>
          <p:cNvPr id="4" name="Group 83"/>
          <p:cNvGraphicFramePr>
            <a:graphicFrameLocks noGrp="1"/>
          </p:cNvGraphicFramePr>
          <p:nvPr/>
        </p:nvGraphicFramePr>
        <p:xfrm>
          <a:off x="238125" y="1714500"/>
          <a:ext cx="9432926" cy="4079874"/>
        </p:xfrm>
        <a:graphic>
          <a:graphicData uri="http://schemas.openxmlformats.org/drawingml/2006/table">
            <a:tbl>
              <a:tblPr/>
              <a:tblGrid>
                <a:gridCol w="1459236">
                  <a:extLst>
                    <a:ext uri="{9D8B030D-6E8A-4147-A177-3AD203B41FA5}">
                      <a16:colId xmlns:a16="http://schemas.microsoft.com/office/drawing/2014/main" val="20000"/>
                    </a:ext>
                  </a:extLst>
                </a:gridCol>
                <a:gridCol w="2762128">
                  <a:extLst>
                    <a:ext uri="{9D8B030D-6E8A-4147-A177-3AD203B41FA5}">
                      <a16:colId xmlns:a16="http://schemas.microsoft.com/office/drawing/2014/main" val="20001"/>
                    </a:ext>
                  </a:extLst>
                </a:gridCol>
                <a:gridCol w="2605781">
                  <a:extLst>
                    <a:ext uri="{9D8B030D-6E8A-4147-A177-3AD203B41FA5}">
                      <a16:colId xmlns:a16="http://schemas.microsoft.com/office/drawing/2014/main" val="20002"/>
                    </a:ext>
                  </a:extLst>
                </a:gridCol>
                <a:gridCol w="2605781">
                  <a:extLst>
                    <a:ext uri="{9D8B030D-6E8A-4147-A177-3AD203B41FA5}">
                      <a16:colId xmlns:a16="http://schemas.microsoft.com/office/drawing/2014/main" val="20003"/>
                    </a:ext>
                  </a:extLst>
                </a:gridCol>
              </a:tblGrid>
              <a:tr h="554136">
                <a:tc gridSpan="2">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en-US" sz="1600" b="1" i="0" u="none" strike="noStrike" cap="none" normalizeH="0" baseline="0" dirty="0" err="1">
                          <a:ln>
                            <a:noFill/>
                          </a:ln>
                          <a:solidFill>
                            <a:schemeClr val="tx1"/>
                          </a:solidFill>
                          <a:effectLst/>
                          <a:latin typeface="Verdana" pitchFamily="34" charset="0"/>
                        </a:rPr>
                        <a:t>Interaksi</a:t>
                      </a:r>
                      <a:r>
                        <a:rPr kumimoji="0" lang="en-US" sz="1600" b="1" i="0" u="none" strike="noStrike" cap="none" normalizeH="0" baseline="0" dirty="0">
                          <a:ln>
                            <a:noFill/>
                          </a:ln>
                          <a:solidFill>
                            <a:schemeClr val="tx1"/>
                          </a:solidFill>
                          <a:effectLst/>
                          <a:latin typeface="Verdana" pitchFamily="34" charset="0"/>
                        </a:rPr>
                        <a:t> </a:t>
                      </a:r>
                      <a:r>
                        <a:rPr kumimoji="0" lang="en-US" sz="1600" b="1" i="0" u="none" strike="noStrike" cap="none" normalizeH="0" baseline="0" dirty="0" err="1">
                          <a:ln>
                            <a:noFill/>
                          </a:ln>
                          <a:solidFill>
                            <a:schemeClr val="tx1"/>
                          </a:solidFill>
                          <a:effectLst/>
                          <a:latin typeface="Verdana" pitchFamily="34" charset="0"/>
                        </a:rPr>
                        <a:t>Lingkungan</a:t>
                      </a:r>
                      <a:endParaRPr kumimoji="0" lang="id-ID" sz="1600" b="1" i="0" u="none" strike="noStrike" cap="none" normalizeH="0" baseline="0" dirty="0">
                        <a:ln>
                          <a:noFill/>
                        </a:ln>
                        <a:solidFill>
                          <a:schemeClr val="tx1"/>
                        </a:solidFill>
                        <a:effectLst/>
                        <a:latin typeface="Verdana" pitchFamily="34" charset="0"/>
                      </a:endParaRPr>
                    </a:p>
                  </a:txBody>
                  <a:tcPr marL="91439" marR="91439" marT="45736" marB="4573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hMerge="1">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endParaRPr kumimoji="0" lang="id-ID" sz="1800" b="1" i="0" u="none" strike="noStrike" cap="none" normalizeH="0" baseline="0" dirty="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en-US" sz="1800" b="1" i="0" u="none" strike="noStrike" cap="none" normalizeH="0" baseline="0" dirty="0" err="1">
                          <a:ln>
                            <a:noFill/>
                          </a:ln>
                          <a:solidFill>
                            <a:schemeClr val="tx1"/>
                          </a:solidFill>
                          <a:effectLst/>
                          <a:latin typeface="Verdana" pitchFamily="34" charset="0"/>
                        </a:rPr>
                        <a:t>Aspek</a:t>
                      </a:r>
                      <a:r>
                        <a:rPr kumimoji="0" lang="id-ID" sz="1800" b="1" i="0" u="none" strike="noStrike" cap="none" normalizeH="0" baseline="0" dirty="0">
                          <a:ln>
                            <a:noFill/>
                          </a:ln>
                          <a:solidFill>
                            <a:schemeClr val="tx1"/>
                          </a:solidFill>
                          <a:effectLst/>
                          <a:latin typeface="Verdana" pitchFamily="34" charset="0"/>
                        </a:rPr>
                        <a:t> Lingkungan</a:t>
                      </a:r>
                    </a:p>
                  </a:txBody>
                  <a:tcPr marL="91439" marR="91439" marT="45736" marB="4573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en-US" sz="1800" b="1" i="0" u="none" strike="noStrike" cap="none" normalizeH="0" baseline="0" dirty="0" err="1">
                          <a:ln>
                            <a:noFill/>
                          </a:ln>
                          <a:solidFill>
                            <a:schemeClr val="tx1"/>
                          </a:solidFill>
                          <a:effectLst/>
                          <a:latin typeface="Verdana" pitchFamily="34" charset="0"/>
                        </a:rPr>
                        <a:t>Dampak</a:t>
                      </a:r>
                      <a:endParaRPr kumimoji="0" lang="id-ID" sz="1800" b="1" i="0" u="none" strike="noStrike" cap="none" normalizeH="0" baseline="0" dirty="0">
                        <a:ln>
                          <a:noFill/>
                        </a:ln>
                        <a:solidFill>
                          <a:schemeClr val="tx1"/>
                        </a:solidFill>
                        <a:effectLst/>
                        <a:latin typeface="Verdana" pitchFamily="34" charset="0"/>
                      </a:endParaRPr>
                    </a:p>
                  </a:txBody>
                  <a:tcPr marL="91439" marR="91439" marT="45736" marB="4573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val="10000"/>
                  </a:ext>
                </a:extLst>
              </a:tr>
              <a:tr h="518341">
                <a:tc rowSpan="4">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Pencemaran</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a:ln>
                            <a:noFill/>
                          </a:ln>
                          <a:solidFill>
                            <a:srgbClr val="000000"/>
                          </a:solidFill>
                          <a:effectLst/>
                          <a:latin typeface="Verdana" pitchFamily="34" charset="0"/>
                        </a:rPr>
                        <a:t>Air-air </a:t>
                      </a:r>
                      <a:r>
                        <a:rPr kumimoji="0" lang="en-US" sz="1400" b="0" i="0" u="none" strike="noStrike" cap="none" normalizeH="0" baseline="0" dirty="0" err="1">
                          <a:ln>
                            <a:noFill/>
                          </a:ln>
                          <a:solidFill>
                            <a:srgbClr val="000000"/>
                          </a:solidFill>
                          <a:effectLst/>
                          <a:latin typeface="Verdana" pitchFamily="34" charset="0"/>
                        </a:rPr>
                        <a:t>tanah</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Pencucian</a:t>
                      </a:r>
                      <a:r>
                        <a:rPr kumimoji="0" lang="en-US" sz="1400" b="0" i="0" u="none" strike="noStrike" cap="none" normalizeH="0" baseline="0" dirty="0">
                          <a:ln>
                            <a:noFill/>
                          </a:ln>
                          <a:solidFill>
                            <a:srgbClr val="000000"/>
                          </a:solidFill>
                          <a:effectLst/>
                          <a:latin typeface="Verdana" pitchFamily="34" charset="0"/>
                        </a:rPr>
                        <a:t> LB3 </a:t>
                      </a:r>
                      <a:r>
                        <a:rPr kumimoji="0" lang="en-US" sz="1400" b="0" i="0" u="none" strike="noStrike" cap="none" normalizeH="0" baseline="0" dirty="0" err="1">
                          <a:ln>
                            <a:noFill/>
                          </a:ln>
                          <a:solidFill>
                            <a:srgbClr val="000000"/>
                          </a:solidFill>
                          <a:effectLst/>
                          <a:latin typeface="Verdana" pitchFamily="34" charset="0"/>
                        </a:rPr>
                        <a:t>ke</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saluran</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domestik</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Pencemaran</a:t>
                      </a:r>
                      <a:r>
                        <a:rPr kumimoji="0" lang="en-US" sz="1400" b="0" i="0" u="none" strike="noStrike" cap="none" normalizeH="0" baseline="0" dirty="0">
                          <a:ln>
                            <a:noFill/>
                          </a:ln>
                          <a:solidFill>
                            <a:srgbClr val="000000"/>
                          </a:solidFill>
                          <a:effectLst/>
                          <a:latin typeface="Verdana" pitchFamily="34" charset="0"/>
                        </a:rPr>
                        <a:t> air</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341">
                <a:tc vMerge="1">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id-ID" sz="1400" b="0" i="0" u="none" strike="noStrike" cap="none" normalizeH="0" baseline="0" dirty="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a:ln>
                            <a:noFill/>
                          </a:ln>
                          <a:solidFill>
                            <a:srgbClr val="000000"/>
                          </a:solidFill>
                          <a:effectLst/>
                          <a:latin typeface="Verdana" pitchFamily="34" charset="0"/>
                        </a:rPr>
                        <a:t>Tanah</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Pembuangan</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sampah</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domestik</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Pencemaran</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tanah</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688">
                <a:tc vMerge="1">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id-ID" sz="1400" b="0" i="0" u="none" strike="noStrike" cap="none" normalizeH="0" baseline="0" dirty="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Udara</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Asap</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pembakaran</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Pencemaran</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udara</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689">
                <a:tc vMerge="1">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en-US" sz="1400" b="0" i="0" u="none" strike="noStrike" cap="none" normalizeH="0" baseline="0" dirty="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Makhluk</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hidup</a:t>
                      </a:r>
                      <a:endParaRPr kumimoji="0" lang="en-US"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Paparan</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bising</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debu</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Gangguan</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kesehatan</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253">
                <a:tc rowSpan="2">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Penggunaan</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sumber</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daya</a:t>
                      </a:r>
                      <a:endParaRPr kumimoji="0" lang="en-US" sz="1400" b="0" i="0" u="none" strike="noStrike" cap="none" normalizeH="0" baseline="0" dirty="0">
                        <a:ln>
                          <a:noFill/>
                        </a:ln>
                        <a:solidFill>
                          <a:srgbClr val="000000"/>
                        </a:solidFill>
                        <a:effectLst/>
                        <a:latin typeface="Verdana" pitchFamily="34" charset="0"/>
                      </a:endParaRPr>
                    </a:p>
                  </a:txBody>
                  <a:tcPr marL="91439" marR="91439" marT="45736" marB="4573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Tebarukan</a:t>
                      </a:r>
                      <a:endParaRPr kumimoji="0" lang="en-US"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Penggunaan</a:t>
                      </a:r>
                      <a:r>
                        <a:rPr kumimoji="0" lang="en-US" sz="1400" b="0" i="0" u="none" strike="noStrike" cap="none" normalizeH="0" baseline="0" dirty="0">
                          <a:ln>
                            <a:noFill/>
                          </a:ln>
                          <a:solidFill>
                            <a:srgbClr val="000000"/>
                          </a:solidFill>
                          <a:effectLst/>
                          <a:latin typeface="Verdana" pitchFamily="34" charset="0"/>
                        </a:rPr>
                        <a:t> air </a:t>
                      </a:r>
                      <a:r>
                        <a:rPr kumimoji="0" lang="en-US" sz="1400" b="0" i="0" u="none" strike="noStrike" cap="none" normalizeH="0" baseline="0" dirty="0" err="1">
                          <a:ln>
                            <a:noFill/>
                          </a:ln>
                          <a:solidFill>
                            <a:srgbClr val="000000"/>
                          </a:solidFill>
                          <a:effectLst/>
                          <a:latin typeface="Verdana" pitchFamily="34" charset="0"/>
                        </a:rPr>
                        <a:t>tanah</a:t>
                      </a:r>
                      <a:endParaRPr kumimoji="0" lang="id-ID"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Pengurangan</a:t>
                      </a:r>
                      <a:r>
                        <a:rPr kumimoji="0" lang="en-US" sz="1400" b="0" i="0" u="none" strike="noStrike" cap="none" normalizeH="0" baseline="0" dirty="0">
                          <a:ln>
                            <a:noFill/>
                          </a:ln>
                          <a:solidFill>
                            <a:srgbClr val="000000"/>
                          </a:solidFill>
                          <a:effectLst/>
                          <a:latin typeface="Verdana" pitchFamily="34" charset="0"/>
                        </a:rPr>
                        <a:t> </a:t>
                      </a:r>
                      <a:r>
                        <a:rPr kumimoji="0" lang="id-ID" sz="1400" b="0" i="0" u="none" strike="noStrike" cap="none" normalizeH="0" baseline="0" dirty="0">
                          <a:ln>
                            <a:noFill/>
                          </a:ln>
                          <a:solidFill>
                            <a:srgbClr val="000000"/>
                          </a:solidFill>
                          <a:effectLst/>
                          <a:latin typeface="Verdana" pitchFamily="34" charset="0"/>
                        </a:rPr>
                        <a:t>sumber daya air tanah </a:t>
                      </a: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58426">
                <a:tc vMerge="1">
                  <a:txBody>
                    <a:bodyPr/>
                    <a:lstStyle/>
                    <a:p>
                      <a:endParaRPr lang="en-US" sz="1400" dirty="0"/>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Tidak</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terbarukan</a:t>
                      </a:r>
                      <a:endParaRPr kumimoji="0" lang="en-US" sz="1400" b="0" i="0" u="none" strike="noStrike" cap="none" normalizeH="0" baseline="0" dirty="0">
                        <a:ln>
                          <a:noFill/>
                        </a:ln>
                        <a:solidFill>
                          <a:srgbClr val="000000"/>
                        </a:solidFill>
                        <a:effectLst/>
                        <a:latin typeface="Verdana" pitchFamily="34" charset="0"/>
                      </a:endParaRP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id-ID" sz="1400" b="0" i="0" u="none" strike="noStrike" cap="none" normalizeH="0" baseline="0" dirty="0">
                          <a:ln>
                            <a:noFill/>
                          </a:ln>
                          <a:solidFill>
                            <a:srgbClr val="000000"/>
                          </a:solidFill>
                          <a:effectLst/>
                          <a:latin typeface="Verdana" pitchFamily="34" charset="0"/>
                        </a:rPr>
                        <a:t>Penggunaan listrik berlebihan (catatan : untuk pembangkit listrik yang menggunakan bahan bakar solar)</a:t>
                      </a: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400" b="0" i="0" u="none" strike="noStrike" cap="none" normalizeH="0" baseline="0" dirty="0" err="1">
                          <a:ln>
                            <a:noFill/>
                          </a:ln>
                          <a:solidFill>
                            <a:srgbClr val="000000"/>
                          </a:solidFill>
                          <a:effectLst/>
                          <a:latin typeface="Verdana" pitchFamily="34" charset="0"/>
                        </a:rPr>
                        <a:t>Pengurangan</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sumber</a:t>
                      </a:r>
                      <a:r>
                        <a:rPr kumimoji="0" lang="en-US" sz="1400" b="0" i="0" u="none" strike="noStrike" cap="none" normalizeH="0" baseline="0" dirty="0">
                          <a:ln>
                            <a:noFill/>
                          </a:ln>
                          <a:solidFill>
                            <a:srgbClr val="000000"/>
                          </a:solidFill>
                          <a:effectLst/>
                          <a:latin typeface="Verdana" pitchFamily="34" charset="0"/>
                        </a:rPr>
                        <a:t> </a:t>
                      </a:r>
                      <a:r>
                        <a:rPr kumimoji="0" lang="en-US" sz="1400" b="0" i="0" u="none" strike="noStrike" cap="none" normalizeH="0" baseline="0" dirty="0" err="1">
                          <a:ln>
                            <a:noFill/>
                          </a:ln>
                          <a:solidFill>
                            <a:srgbClr val="000000"/>
                          </a:solidFill>
                          <a:effectLst/>
                          <a:latin typeface="Verdana" pitchFamily="34" charset="0"/>
                        </a:rPr>
                        <a:t>daya</a:t>
                      </a:r>
                      <a:r>
                        <a:rPr kumimoji="0" lang="id-ID" sz="1400" b="0" i="0" u="none" strike="noStrike" cap="none" normalizeH="0" baseline="0" dirty="0">
                          <a:ln>
                            <a:noFill/>
                          </a:ln>
                          <a:solidFill>
                            <a:srgbClr val="000000"/>
                          </a:solidFill>
                          <a:effectLst/>
                          <a:latin typeface="Verdana" pitchFamily="34" charset="0"/>
                        </a:rPr>
                        <a:t> minyak</a:t>
                      </a:r>
                    </a:p>
                  </a:txBody>
                  <a:tcPr marL="91439" marR="91439" marT="45736" marB="457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 name="Footer Placeholder 21"/>
          <p:cNvSpPr>
            <a:spLocks noGrp="1"/>
          </p:cNvSpPr>
          <p:nvPr>
            <p:ph type="ftr" sz="quarter" idx="11"/>
          </p:nvPr>
        </p:nvSpPr>
        <p:spPr>
          <a:xfrm>
            <a:off x="95251" y="6408740"/>
            <a:ext cx="7196138" cy="365125"/>
          </a:xfrm>
        </p:spPr>
        <p:txBody>
          <a:bodyPr/>
          <a:lstStyle/>
          <a:p>
            <a:pPr>
              <a:defRPr/>
            </a:pPr>
            <a:r>
              <a:rPr lang="en-US"/>
              <a:t>Identifikasi Aspek dampak 2/Rev 0 © Copyright, Sentral Sistem, April 2019</a:t>
            </a:r>
            <a:endParaRPr lang="en-US" dirty="0"/>
          </a:p>
        </p:txBody>
      </p:sp>
      <p:sp>
        <p:nvSpPr>
          <p:cNvPr id="66601" name="WordArt 38"/>
          <p:cNvSpPr>
            <a:spLocks noChangeArrowheads="1" noChangeShapeType="1" noTextEdit="1"/>
          </p:cNvSpPr>
          <p:nvPr/>
        </p:nvSpPr>
        <p:spPr bwMode="auto">
          <a:xfrm>
            <a:off x="1595439" y="428625"/>
            <a:ext cx="6643687" cy="642938"/>
          </a:xfrm>
          <a:prstGeom prst="rect">
            <a:avLst/>
          </a:prstGeom>
        </p:spPr>
        <p:txBody>
          <a:bodyPr wrap="none" fromWordArt="1">
            <a:prstTxWarp prst="textPlain">
              <a:avLst>
                <a:gd name="adj" fmla="val 50000"/>
              </a:avLst>
            </a:prstTxWarp>
          </a:bodyPr>
          <a:lstStyle/>
          <a:p>
            <a:pPr algn="ctr"/>
            <a:r>
              <a:rPr lang="en-US" sz="3600" kern="10" dirty="0" err="1">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Identifikasi</a:t>
            </a:r>
            <a:r>
              <a:rPr lang="en-US" sz="3600" kern="10" dirty="0">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 </a:t>
            </a:r>
            <a:r>
              <a:rPr lang="en-US" sz="3600" kern="10" dirty="0" err="1">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Aspek</a:t>
            </a:r>
            <a:r>
              <a:rPr lang="en-US" sz="3600" kern="10" dirty="0">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 – </a:t>
            </a:r>
            <a:r>
              <a:rPr lang="en-US" sz="3600" kern="10" dirty="0" err="1">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Dampak</a:t>
            </a:r>
            <a:r>
              <a:rPr lang="en-US" sz="3600" kern="10" dirty="0">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  </a:t>
            </a:r>
            <a:r>
              <a:rPr lang="en-US" sz="3600" kern="10" dirty="0" err="1">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rPr>
              <a:t>Lingkungan</a:t>
            </a:r>
            <a:endParaRPr lang="en-US" sz="3600" kern="10" dirty="0">
              <a:ln w="9525">
                <a:solidFill>
                  <a:schemeClr val="tx1"/>
                </a:solidFill>
                <a:round/>
                <a:headEnd/>
                <a:tailEnd/>
              </a:ln>
              <a:solidFill>
                <a:srgbClr val="000000"/>
              </a:solidFill>
              <a:effectLst>
                <a:outerShdw dist="35921" dir="2700000" algn="ctr" rotWithShape="0">
                  <a:srgbClr val="C0C0C0">
                    <a:alpha val="79999"/>
                  </a:srgbClr>
                </a:outerShdw>
              </a:effectLst>
              <a:latin typeface="+mn-lt"/>
              <a:ea typeface="+mn-lt"/>
              <a:cs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50" name="Object 2"/>
          <p:cNvGraphicFramePr>
            <a:graphicFrameLocks/>
          </p:cNvGraphicFramePr>
          <p:nvPr>
            <p:extLst>
              <p:ext uri="{D42A27DB-BD31-4B8C-83A1-F6EECF244321}">
                <p14:modId xmlns:p14="http://schemas.microsoft.com/office/powerpoint/2010/main" val="2368709798"/>
              </p:ext>
            </p:extLst>
          </p:nvPr>
        </p:nvGraphicFramePr>
        <p:xfrm>
          <a:off x="309563" y="2348880"/>
          <a:ext cx="9144000" cy="3873500"/>
        </p:xfrm>
        <a:graphic>
          <a:graphicData uri="http://schemas.openxmlformats.org/presentationml/2006/ole">
            <mc:AlternateContent xmlns:mc="http://schemas.openxmlformats.org/markup-compatibility/2006">
              <mc:Choice xmlns:v="urn:schemas-microsoft-com:vml" Requires="v">
                <p:oleObj name="Document" r:id="rId3" imgW="10241936" imgH="4688512" progId="Word.Document.8">
                  <p:embed/>
                </p:oleObj>
              </mc:Choice>
              <mc:Fallback>
                <p:oleObj name="Document" r:id="rId3" imgW="10241936" imgH="4688512" progId="Word.Document.8">
                  <p:embed/>
                  <p:pic>
                    <p:nvPicPr>
                      <p:cNvPr id="0"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2348880"/>
                        <a:ext cx="9144000" cy="387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0262" name="Text Box 6"/>
          <p:cNvSpPr txBox="1">
            <a:spLocks noChangeArrowheads="1"/>
          </p:cNvSpPr>
          <p:nvPr/>
        </p:nvSpPr>
        <p:spPr bwMode="auto">
          <a:xfrm>
            <a:off x="380969" y="1142986"/>
            <a:ext cx="9739313" cy="1138773"/>
          </a:xfrm>
          <a:prstGeom prst="rect">
            <a:avLst/>
          </a:prstGeom>
          <a:noFill/>
          <a:ln w="9525">
            <a:noFill/>
            <a:miter lim="800000"/>
            <a:headEnd/>
            <a:tailEnd/>
          </a:ln>
          <a:effectLst/>
        </p:spPr>
        <p:txBody>
          <a:bodyPr>
            <a:spAutoFit/>
          </a:bodyPr>
          <a:lstStyle/>
          <a:p>
            <a:pPr marL="514350" indent="-514350" algn="ctr">
              <a:defRPr/>
            </a:pPr>
            <a:r>
              <a:rPr lang="en-US" dirty="0">
                <a:latin typeface="Cooper Black" pitchFamily="18" charset="0"/>
              </a:rPr>
              <a:t> </a:t>
            </a:r>
          </a:p>
          <a:p>
            <a:pPr marL="514350" indent="-514350">
              <a:buFontTx/>
              <a:buAutoNum type="arabicPeriod"/>
              <a:defRPr/>
            </a:pPr>
            <a:r>
              <a:rPr lang="en-US" sz="2400" b="1" dirty="0" err="1">
                <a:latin typeface="Cooper Black" pitchFamily="18" charset="0"/>
              </a:rPr>
              <a:t>Emisi</a:t>
            </a:r>
            <a:r>
              <a:rPr lang="en-US" sz="2400" b="1" dirty="0">
                <a:latin typeface="Cooper Black" pitchFamily="18" charset="0"/>
              </a:rPr>
              <a:t>/</a:t>
            </a:r>
            <a:r>
              <a:rPr lang="en-US" sz="2400" b="1" dirty="0" err="1">
                <a:latin typeface="Cooper Black" pitchFamily="18" charset="0"/>
              </a:rPr>
              <a:t>Paparan</a:t>
            </a:r>
            <a:r>
              <a:rPr lang="en-US" sz="2400" b="1" dirty="0">
                <a:latin typeface="Cooper Black" pitchFamily="18" charset="0"/>
              </a:rPr>
              <a:t> Yang </a:t>
            </a:r>
            <a:r>
              <a:rPr lang="en-US" sz="2400" b="1" dirty="0" err="1">
                <a:latin typeface="Cooper Black" pitchFamily="18" charset="0"/>
              </a:rPr>
              <a:t>Mengakibatkan</a:t>
            </a:r>
            <a:endParaRPr lang="en-US" sz="2400" b="1" dirty="0">
              <a:latin typeface="Cooper Black" pitchFamily="18" charset="0"/>
            </a:endParaRPr>
          </a:p>
          <a:p>
            <a:pPr marL="514350" indent="-514350">
              <a:defRPr/>
            </a:pPr>
            <a:r>
              <a:rPr lang="en-US" sz="2400" b="1" dirty="0">
                <a:latin typeface="Cooper Black" pitchFamily="18" charset="0"/>
              </a:rPr>
              <a:t>	</a:t>
            </a:r>
            <a:r>
              <a:rPr lang="en-US" sz="2400" b="1" dirty="0" err="1">
                <a:latin typeface="Cooper Black" pitchFamily="18" charset="0"/>
              </a:rPr>
              <a:t>Pencemaran</a:t>
            </a:r>
            <a:r>
              <a:rPr lang="en-US" sz="2400" b="1" dirty="0">
                <a:latin typeface="Cooper Black" pitchFamily="18" charset="0"/>
              </a:rPr>
              <a:t> </a:t>
            </a:r>
            <a:r>
              <a:rPr lang="en-US" sz="2400" b="1" dirty="0" err="1">
                <a:latin typeface="Cooper Black" pitchFamily="18" charset="0"/>
              </a:rPr>
              <a:t>Udara</a:t>
            </a:r>
            <a:r>
              <a:rPr lang="en-US" sz="2400" b="1" dirty="0">
                <a:latin typeface="Cooper Black" pitchFamily="18" charset="0"/>
              </a:rPr>
              <a:t> (</a:t>
            </a:r>
            <a:r>
              <a:rPr lang="en-US" sz="2400" b="1" i="1" dirty="0" err="1">
                <a:latin typeface="Cooper Black" pitchFamily="18" charset="0"/>
              </a:rPr>
              <a:t>Perubahan</a:t>
            </a:r>
            <a:r>
              <a:rPr lang="en-US" sz="2400" b="1" i="1" dirty="0">
                <a:latin typeface="Cooper Black" pitchFamily="18" charset="0"/>
              </a:rPr>
              <a:t> </a:t>
            </a:r>
            <a:r>
              <a:rPr lang="en-US" sz="2400" b="1" i="1" dirty="0" err="1">
                <a:latin typeface="Cooper Black" pitchFamily="18" charset="0"/>
              </a:rPr>
              <a:t>Iklim</a:t>
            </a:r>
            <a:r>
              <a:rPr lang="en-US" sz="2400" b="1" i="1" dirty="0">
                <a:latin typeface="Cooper Black" pitchFamily="18" charset="0"/>
              </a:rPr>
              <a:t>)</a:t>
            </a:r>
            <a:endParaRPr lang="en-US" sz="2800" dirty="0">
              <a:latin typeface="Cooper Black" pitchFamily="18" charset="0"/>
            </a:endParaRPr>
          </a:p>
        </p:txBody>
      </p:sp>
      <p:sp>
        <p:nvSpPr>
          <p:cNvPr id="8" name="Title 2"/>
          <p:cNvSpPr txBox="1">
            <a:spLocks/>
          </p:cNvSpPr>
          <p:nvPr/>
        </p:nvSpPr>
        <p:spPr bwMode="auto">
          <a:xfrm>
            <a:off x="0" y="0"/>
            <a:ext cx="9906000" cy="1143000"/>
          </a:xfrm>
          <a:prstGeom prst="rect">
            <a:avLst/>
          </a:prstGeom>
          <a:solidFill>
            <a:schemeClr val="bg2">
              <a:lumMod val="50000"/>
            </a:schemeClr>
          </a:solidFill>
          <a:ln w="9525">
            <a:noFill/>
            <a:miter lim="800000"/>
            <a:headEnd/>
            <a:tailEnd/>
          </a:ln>
        </p:spPr>
        <p:txBody>
          <a:bodyPr anchor="ctr"/>
          <a:lstStyle/>
          <a:p>
            <a:pPr marL="365125" indent="-255588" algn="ctr" eaLnBrk="0" hangingPunct="0">
              <a:spcBef>
                <a:spcPts val="400"/>
              </a:spcBef>
              <a:buClr>
                <a:schemeClr val="accent1"/>
              </a:buClr>
              <a:buSzPct val="68000"/>
              <a:defRPr/>
            </a:pPr>
            <a:r>
              <a:rPr lang="id-ID" sz="3200" b="1" dirty="0">
                <a:latin typeface="+mn-lt"/>
              </a:rPr>
              <a:t>Contoh-contoh Aspek-Dampak</a:t>
            </a:r>
            <a:endParaRPr lang="en-US" sz="3200" b="1" dirty="0">
              <a:latin typeface="+mn-lt"/>
            </a:endParaRPr>
          </a:p>
        </p:txBody>
      </p:sp>
      <p:sp>
        <p:nvSpPr>
          <p:cNvPr id="9" name="Footer Placeholder 8"/>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11" name="Slide Number Placeholder 4"/>
          <p:cNvSpPr txBox="1">
            <a:spLocks/>
          </p:cNvSpPr>
          <p:nvPr/>
        </p:nvSpPr>
        <p:spPr>
          <a:xfrm>
            <a:off x="9167843" y="6357960"/>
            <a:ext cx="563563" cy="365125"/>
          </a:xfrm>
          <a:prstGeom prst="rect">
            <a:avLst/>
          </a:prstGeom>
          <a:noFill/>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FE259D0-2E46-4D56-AD35-1EFF39BF41ED}" type="slidenum">
              <a:rPr kumimoji="0" lang="en-US" sz="1400" b="0" i="0" u="none" strike="noStrike" kern="1200" cap="none" spc="0" normalizeH="0" baseline="0" noProof="0" smtClean="0">
                <a:ln>
                  <a:noFill/>
                </a:ln>
                <a:solidFill>
                  <a:schemeClr val="tx1"/>
                </a:solidFill>
                <a:effectLst/>
                <a:uLnTx/>
                <a:uFillTx/>
                <a:latin typeface="Verdana"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32</a:t>
            </a:fld>
            <a:endParaRPr kumimoji="0" lang="en-US" sz="1400" b="0" i="0" u="none" strike="noStrike" kern="1200" cap="none" spc="0" normalizeH="0" baseline="0" noProof="0" dirty="0">
              <a:ln>
                <a:noFill/>
              </a:ln>
              <a:solidFill>
                <a:schemeClr val="tx1"/>
              </a:solidFill>
              <a:effectLst/>
              <a:uLnTx/>
              <a:uFillTx/>
              <a:latin typeface="Verdana" pitchFamily="34" charset="0"/>
              <a:ea typeface="+mn-ea"/>
              <a:cs typeface="+mn-cs"/>
            </a:endParaRPr>
          </a:p>
        </p:txBody>
      </p:sp>
      <p:sp>
        <p:nvSpPr>
          <p:cNvPr id="2" name="Rectangle 1"/>
          <p:cNvSpPr/>
          <p:nvPr/>
        </p:nvSpPr>
        <p:spPr>
          <a:xfrm>
            <a:off x="488504" y="3068960"/>
            <a:ext cx="86793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pPr>
              <a:defRPr/>
            </a:pPr>
            <a:r>
              <a:rPr lang="en-US"/>
              <a:t>Identifikasi Aspek dampak 2/Rev 0 © Copyright, Sentral Sistem, April 2019</a:t>
            </a:r>
            <a:endParaRPr lang="en-US" dirty="0"/>
          </a:p>
        </p:txBody>
      </p:sp>
      <p:graphicFrame>
        <p:nvGraphicFramePr>
          <p:cNvPr id="3074" name="Object 2"/>
          <p:cNvGraphicFramePr>
            <a:graphicFrameLocks/>
          </p:cNvGraphicFramePr>
          <p:nvPr/>
        </p:nvGraphicFramePr>
        <p:xfrm>
          <a:off x="952473" y="2557475"/>
          <a:ext cx="8185174" cy="3586171"/>
        </p:xfrm>
        <a:graphic>
          <a:graphicData uri="http://schemas.openxmlformats.org/presentationml/2006/ole">
            <mc:AlternateContent xmlns:mc="http://schemas.openxmlformats.org/markup-compatibility/2006">
              <mc:Choice xmlns:v="urn:schemas-microsoft-com:vml" Requires="v">
                <p:oleObj name="Document" r:id="rId3" imgW="9641014" imgH="4206142" progId="Word.Document.8">
                  <p:embed/>
                </p:oleObj>
              </mc:Choice>
              <mc:Fallback>
                <p:oleObj name="Document" r:id="rId3" imgW="9641014" imgH="4206142" progId="Word.Document.8">
                  <p:embed/>
                  <p:pic>
                    <p:nvPicPr>
                      <p:cNvPr id="0" name="Picture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473" y="2557475"/>
                        <a:ext cx="8185174" cy="3586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8" name="Text Box 6"/>
          <p:cNvSpPr txBox="1">
            <a:spLocks noChangeArrowheads="1"/>
          </p:cNvSpPr>
          <p:nvPr/>
        </p:nvSpPr>
        <p:spPr bwMode="auto">
          <a:xfrm>
            <a:off x="881068" y="1228718"/>
            <a:ext cx="8929717" cy="1200150"/>
          </a:xfrm>
          <a:prstGeom prst="rect">
            <a:avLst/>
          </a:prstGeom>
          <a:noFill/>
          <a:ln w="9525">
            <a:noFill/>
            <a:miter lim="800000"/>
            <a:headEnd/>
            <a:tailEnd/>
          </a:ln>
        </p:spPr>
        <p:txBody>
          <a:bodyPr wrap="square">
            <a:spAutoFit/>
          </a:bodyPr>
          <a:lstStyle/>
          <a:p>
            <a:pPr marL="514350" indent="-514350" algn="ctr"/>
            <a:r>
              <a:rPr lang="en-US" sz="2400" dirty="0">
                <a:latin typeface="Cooper Black" pitchFamily="18" charset="0"/>
              </a:rPr>
              <a:t> </a:t>
            </a:r>
          </a:p>
          <a:p>
            <a:pPr marL="514350" indent="-514350"/>
            <a:r>
              <a:rPr lang="en-US" sz="2400" b="1" dirty="0">
                <a:latin typeface="Cooper Black" pitchFamily="18" charset="0"/>
              </a:rPr>
              <a:t>2.  </a:t>
            </a:r>
            <a:r>
              <a:rPr lang="en-US" sz="2400" b="1" dirty="0" err="1">
                <a:latin typeface="Cooper Black" pitchFamily="18" charset="0"/>
              </a:rPr>
              <a:t>Emisi</a:t>
            </a:r>
            <a:r>
              <a:rPr lang="en-US" sz="2400" b="1" dirty="0">
                <a:latin typeface="Cooper Black" pitchFamily="18" charset="0"/>
              </a:rPr>
              <a:t>/</a:t>
            </a:r>
            <a:r>
              <a:rPr lang="en-US" sz="2400" b="1" dirty="0" err="1">
                <a:latin typeface="Cooper Black" pitchFamily="18" charset="0"/>
              </a:rPr>
              <a:t>Paparan</a:t>
            </a:r>
            <a:r>
              <a:rPr lang="en-US" sz="2400" b="1" dirty="0">
                <a:latin typeface="Cooper Black" pitchFamily="18" charset="0"/>
              </a:rPr>
              <a:t> Yang </a:t>
            </a:r>
            <a:r>
              <a:rPr lang="en-US" sz="2400" b="1" dirty="0" err="1">
                <a:latin typeface="Cooper Black" pitchFamily="18" charset="0"/>
              </a:rPr>
              <a:t>Menimbulkan</a:t>
            </a:r>
            <a:r>
              <a:rPr lang="en-US" sz="2400" b="1" dirty="0">
                <a:latin typeface="Cooper Black" pitchFamily="18" charset="0"/>
              </a:rPr>
              <a:t> </a:t>
            </a:r>
            <a:r>
              <a:rPr lang="en-US" sz="2400" b="1" dirty="0" err="1">
                <a:latin typeface="Cooper Black" pitchFamily="18" charset="0"/>
              </a:rPr>
              <a:t>Gangguan</a:t>
            </a:r>
            <a:r>
              <a:rPr lang="en-US" sz="2400" b="1" dirty="0">
                <a:latin typeface="Cooper Black" pitchFamily="18" charset="0"/>
              </a:rPr>
              <a:t> </a:t>
            </a:r>
            <a:r>
              <a:rPr lang="en-US" sz="2400" b="1" dirty="0" err="1">
                <a:latin typeface="Cooper Black" pitchFamily="18" charset="0"/>
              </a:rPr>
              <a:t>Kesehatan</a:t>
            </a:r>
            <a:r>
              <a:rPr lang="en-US" sz="2400" b="1" dirty="0">
                <a:latin typeface="Cooper Black" pitchFamily="18" charset="0"/>
              </a:rPr>
              <a:t> </a:t>
            </a:r>
            <a:r>
              <a:rPr lang="en-US" sz="2400" b="1" dirty="0" err="1">
                <a:latin typeface="Cooper Black" pitchFamily="18" charset="0"/>
              </a:rPr>
              <a:t>Pada</a:t>
            </a:r>
            <a:r>
              <a:rPr lang="en-US" sz="2400" b="1" dirty="0">
                <a:latin typeface="Cooper Black" pitchFamily="18" charset="0"/>
              </a:rPr>
              <a:t> </a:t>
            </a:r>
            <a:r>
              <a:rPr lang="en-US" sz="2400" b="1" dirty="0" err="1">
                <a:latin typeface="Cooper Black" pitchFamily="18" charset="0"/>
              </a:rPr>
              <a:t>Manusia</a:t>
            </a:r>
            <a:endParaRPr lang="en-US" sz="2400" dirty="0">
              <a:latin typeface="Cooper Black" pitchFamily="18" charset="0"/>
            </a:endParaRPr>
          </a:p>
        </p:txBody>
      </p:sp>
      <p:sp>
        <p:nvSpPr>
          <p:cNvPr id="8" name="Title 2"/>
          <p:cNvSpPr txBox="1">
            <a:spLocks/>
          </p:cNvSpPr>
          <p:nvPr/>
        </p:nvSpPr>
        <p:spPr bwMode="auto">
          <a:xfrm>
            <a:off x="0" y="0"/>
            <a:ext cx="9906000" cy="1143000"/>
          </a:xfrm>
          <a:prstGeom prst="rect">
            <a:avLst/>
          </a:prstGeom>
          <a:solidFill>
            <a:schemeClr val="bg2">
              <a:lumMod val="50000"/>
            </a:schemeClr>
          </a:solidFill>
          <a:ln w="9525">
            <a:noFill/>
            <a:miter lim="800000"/>
            <a:headEnd/>
            <a:tailEnd/>
          </a:ln>
        </p:spPr>
        <p:txBody>
          <a:bodyPr anchor="ctr"/>
          <a:lstStyle/>
          <a:p>
            <a:pPr marL="365125" indent="-255588" algn="ctr" eaLnBrk="0" hangingPunct="0">
              <a:spcBef>
                <a:spcPts val="400"/>
              </a:spcBef>
              <a:buClr>
                <a:schemeClr val="accent1"/>
              </a:buClr>
              <a:buSzPct val="68000"/>
              <a:defRPr/>
            </a:pPr>
            <a:r>
              <a:rPr lang="id-ID" sz="3200" b="1" dirty="0">
                <a:latin typeface="+mn-lt"/>
              </a:rPr>
              <a:t>Contoh-contoh Aspek-Dampak</a:t>
            </a:r>
            <a:endParaRPr lang="en-US" sz="3200" b="1" dirty="0">
              <a:latin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pPr>
              <a:defRPr/>
            </a:pPr>
            <a:r>
              <a:rPr lang="en-US"/>
              <a:t>Identifikasi Aspek dampak 2/Rev 0 © Copyright, Sentral Sistem, April 2019</a:t>
            </a:r>
            <a:endParaRPr lang="en-US" dirty="0"/>
          </a:p>
        </p:txBody>
      </p:sp>
      <p:graphicFrame>
        <p:nvGraphicFramePr>
          <p:cNvPr id="4098" name="Object 2"/>
          <p:cNvGraphicFramePr>
            <a:graphicFrameLocks/>
          </p:cNvGraphicFramePr>
          <p:nvPr/>
        </p:nvGraphicFramePr>
        <p:xfrm>
          <a:off x="666720" y="2420938"/>
          <a:ext cx="8929751" cy="3714750"/>
        </p:xfrm>
        <a:graphic>
          <a:graphicData uri="http://schemas.openxmlformats.org/presentationml/2006/ole">
            <mc:AlternateContent xmlns:mc="http://schemas.openxmlformats.org/markup-compatibility/2006">
              <mc:Choice xmlns:v="urn:schemas-microsoft-com:vml" Requires="v">
                <p:oleObj name="Document" r:id="rId3" imgW="11185662" imgH="4445421" progId="Word.Document.8">
                  <p:embed/>
                </p:oleObj>
              </mc:Choice>
              <mc:Fallback>
                <p:oleObj name="Document" r:id="rId3" imgW="11185662" imgH="4445421" progId="Word.Document.8">
                  <p:embed/>
                  <p:pic>
                    <p:nvPicPr>
                      <p:cNvPr id="0" name="Picture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20" y="2420938"/>
                        <a:ext cx="8929751"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0262" name="Text Box 6"/>
          <p:cNvSpPr txBox="1">
            <a:spLocks noChangeArrowheads="1"/>
          </p:cNvSpPr>
          <p:nvPr/>
        </p:nvSpPr>
        <p:spPr bwMode="auto">
          <a:xfrm>
            <a:off x="666721" y="928672"/>
            <a:ext cx="9239280" cy="1846263"/>
          </a:xfrm>
          <a:prstGeom prst="rect">
            <a:avLst/>
          </a:prstGeom>
          <a:noFill/>
          <a:ln w="9525">
            <a:noFill/>
            <a:miter lim="800000"/>
            <a:headEnd/>
            <a:tailEnd/>
          </a:ln>
          <a:effectLst/>
        </p:spPr>
        <p:txBody>
          <a:bodyPr wrap="square">
            <a:spAutoFit/>
          </a:bodyPr>
          <a:lstStyle/>
          <a:p>
            <a:pPr marL="514350" indent="-514350" algn="ctr">
              <a:defRPr/>
            </a:pPr>
            <a:r>
              <a:rPr lang="en-US" sz="2400" dirty="0">
                <a:latin typeface="Cooper Black" pitchFamily="18" charset="0"/>
              </a:rPr>
              <a:t> </a:t>
            </a:r>
          </a:p>
          <a:p>
            <a:pPr marL="342900" indent="-342900">
              <a:defRPr/>
            </a:pPr>
            <a:r>
              <a:rPr lang="en-US" sz="2400" b="1" dirty="0">
                <a:latin typeface="Cooper Black" pitchFamily="18" charset="0"/>
              </a:rPr>
              <a:t>3.  </a:t>
            </a:r>
            <a:r>
              <a:rPr lang="en-US" sz="2400" b="1" dirty="0" err="1">
                <a:latin typeface="Cooper Black" pitchFamily="18" charset="0"/>
              </a:rPr>
              <a:t>Limbah</a:t>
            </a:r>
            <a:r>
              <a:rPr lang="en-US" sz="2400" b="1" dirty="0">
                <a:latin typeface="Cooper Black" pitchFamily="18" charset="0"/>
              </a:rPr>
              <a:t>, </a:t>
            </a:r>
            <a:r>
              <a:rPr lang="en-US" sz="2400" b="1" dirty="0" err="1">
                <a:latin typeface="Cooper Black" pitchFamily="18" charset="0"/>
              </a:rPr>
              <a:t>Ceceran</a:t>
            </a:r>
            <a:r>
              <a:rPr lang="en-US" sz="2400" b="1" dirty="0">
                <a:latin typeface="Cooper Black" pitchFamily="18" charset="0"/>
              </a:rPr>
              <a:t>, </a:t>
            </a:r>
            <a:r>
              <a:rPr lang="en-US" sz="2400" b="1" dirty="0" err="1">
                <a:latin typeface="Cooper Black" pitchFamily="18" charset="0"/>
              </a:rPr>
              <a:t>dan</a:t>
            </a:r>
            <a:r>
              <a:rPr lang="en-US" sz="2400" b="1" dirty="0">
                <a:latin typeface="Cooper Black" pitchFamily="18" charset="0"/>
              </a:rPr>
              <a:t> </a:t>
            </a:r>
            <a:r>
              <a:rPr lang="en-US" sz="2400" b="1" dirty="0" err="1">
                <a:latin typeface="Cooper Black" pitchFamily="18" charset="0"/>
              </a:rPr>
              <a:t>Tumpahan</a:t>
            </a:r>
            <a:r>
              <a:rPr lang="en-US" sz="2400" b="1" dirty="0">
                <a:latin typeface="Cooper Black" pitchFamily="18" charset="0"/>
              </a:rPr>
              <a:t> Yang </a:t>
            </a:r>
          </a:p>
          <a:p>
            <a:pPr marL="342900" indent="-342900">
              <a:defRPr/>
            </a:pPr>
            <a:r>
              <a:rPr lang="en-US" sz="2400" b="1" dirty="0">
                <a:latin typeface="Cooper Black" pitchFamily="18" charset="0"/>
              </a:rPr>
              <a:t>      </a:t>
            </a:r>
            <a:r>
              <a:rPr lang="en-US" sz="2400" b="1" dirty="0" err="1">
                <a:latin typeface="Cooper Black" pitchFamily="18" charset="0"/>
              </a:rPr>
              <a:t>Mengakibatkan</a:t>
            </a:r>
            <a:r>
              <a:rPr lang="en-US" sz="2400" b="1" dirty="0">
                <a:latin typeface="Cooper Black" pitchFamily="18" charset="0"/>
              </a:rPr>
              <a:t> </a:t>
            </a:r>
            <a:r>
              <a:rPr lang="en-US" sz="2400" b="1" dirty="0" err="1">
                <a:latin typeface="Cooper Black" pitchFamily="18" charset="0"/>
              </a:rPr>
              <a:t>Pencemaran</a:t>
            </a:r>
            <a:r>
              <a:rPr lang="en-US" sz="2400" b="1" dirty="0">
                <a:latin typeface="Cooper Black" pitchFamily="18" charset="0"/>
              </a:rPr>
              <a:t> Tanah</a:t>
            </a:r>
            <a:endParaRPr lang="en-US" sz="2400" b="1" i="1" dirty="0">
              <a:latin typeface="Cooper Black" pitchFamily="18" charset="0"/>
            </a:endParaRPr>
          </a:p>
          <a:p>
            <a:pPr algn="ctr">
              <a:spcBef>
                <a:spcPct val="50000"/>
              </a:spcBef>
              <a:defRPr/>
            </a:pPr>
            <a:endParaRPr lang="en-US" sz="2800" dirty="0">
              <a:latin typeface="Cooper Black" pitchFamily="18" charset="0"/>
            </a:endParaRPr>
          </a:p>
        </p:txBody>
      </p:sp>
      <p:sp>
        <p:nvSpPr>
          <p:cNvPr id="8" name="Title 2"/>
          <p:cNvSpPr txBox="1">
            <a:spLocks/>
          </p:cNvSpPr>
          <p:nvPr/>
        </p:nvSpPr>
        <p:spPr bwMode="auto">
          <a:xfrm>
            <a:off x="0" y="-16"/>
            <a:ext cx="9906000" cy="1143000"/>
          </a:xfrm>
          <a:prstGeom prst="rect">
            <a:avLst/>
          </a:prstGeom>
          <a:solidFill>
            <a:schemeClr val="accent3">
              <a:lumMod val="75000"/>
            </a:schemeClr>
          </a:solidFill>
          <a:ln w="9525">
            <a:noFill/>
            <a:miter lim="800000"/>
            <a:headEnd/>
            <a:tailEnd/>
          </a:ln>
        </p:spPr>
        <p:txBody>
          <a:bodyPr anchor="ctr"/>
          <a:lstStyle/>
          <a:p>
            <a:pPr marL="365125" indent="-255588" algn="ctr" eaLnBrk="0" hangingPunct="0">
              <a:spcBef>
                <a:spcPts val="400"/>
              </a:spcBef>
              <a:buClr>
                <a:schemeClr val="accent1"/>
              </a:buClr>
              <a:buSzPct val="68000"/>
              <a:defRPr/>
            </a:pPr>
            <a:r>
              <a:rPr lang="id-ID" sz="3200" b="1" dirty="0">
                <a:solidFill>
                  <a:schemeClr val="bg1"/>
                </a:solidFill>
                <a:latin typeface="+mn-lt"/>
              </a:rPr>
              <a:t>Contoh-contoh Aspek-Dampak</a:t>
            </a:r>
            <a:endParaRPr lang="en-US" sz="3200" b="1" dirty="0">
              <a:solidFill>
                <a:schemeClr val="bg1"/>
              </a:solidFill>
              <a:latin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pPr>
              <a:defRPr/>
            </a:pPr>
            <a:r>
              <a:rPr lang="en-US"/>
              <a:t>Identifikasi Aspek dampak 2/Rev 0 © Copyright, Sentral Sistem, April 2019</a:t>
            </a:r>
            <a:endParaRPr lang="en-US" dirty="0"/>
          </a:p>
        </p:txBody>
      </p:sp>
      <p:graphicFrame>
        <p:nvGraphicFramePr>
          <p:cNvPr id="5122" name="Object 2"/>
          <p:cNvGraphicFramePr>
            <a:graphicFrameLocks/>
          </p:cNvGraphicFramePr>
          <p:nvPr/>
        </p:nvGraphicFramePr>
        <p:xfrm>
          <a:off x="738157" y="2714622"/>
          <a:ext cx="8785255" cy="3700463"/>
        </p:xfrm>
        <a:graphic>
          <a:graphicData uri="http://schemas.openxmlformats.org/presentationml/2006/ole">
            <mc:AlternateContent xmlns:mc="http://schemas.openxmlformats.org/markup-compatibility/2006">
              <mc:Choice xmlns:v="urn:schemas-microsoft-com:vml" Requires="v">
                <p:oleObj name="Document" r:id="rId3" imgW="11065466" imgH="4475609" progId="Word.Document.8">
                  <p:embed/>
                </p:oleObj>
              </mc:Choice>
              <mc:Fallback>
                <p:oleObj name="Document" r:id="rId3" imgW="11065466" imgH="4475609" progId="Word.Document.8">
                  <p:embed/>
                  <p:pic>
                    <p:nvPicPr>
                      <p:cNvPr id="0" name="Picture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57" y="2714622"/>
                        <a:ext cx="8785255" cy="370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0262" name="Text Box 6"/>
          <p:cNvSpPr txBox="1">
            <a:spLocks noChangeArrowheads="1"/>
          </p:cNvSpPr>
          <p:nvPr/>
        </p:nvSpPr>
        <p:spPr bwMode="auto">
          <a:xfrm>
            <a:off x="738158" y="1285860"/>
            <a:ext cx="9001155" cy="1200150"/>
          </a:xfrm>
          <a:prstGeom prst="rect">
            <a:avLst/>
          </a:prstGeom>
          <a:noFill/>
          <a:ln w="9525">
            <a:noFill/>
            <a:miter lim="800000"/>
            <a:headEnd/>
            <a:tailEnd/>
          </a:ln>
          <a:effectLst/>
        </p:spPr>
        <p:txBody>
          <a:bodyPr wrap="square">
            <a:spAutoFit/>
          </a:bodyPr>
          <a:lstStyle/>
          <a:p>
            <a:pPr marL="514350" indent="-514350" algn="ctr">
              <a:defRPr/>
            </a:pPr>
            <a:r>
              <a:rPr lang="en-US" sz="2400" dirty="0">
                <a:latin typeface="Cooper Black" pitchFamily="18" charset="0"/>
              </a:rPr>
              <a:t> </a:t>
            </a:r>
          </a:p>
          <a:p>
            <a:pPr marL="342900" indent="-342900">
              <a:defRPr/>
            </a:pPr>
            <a:r>
              <a:rPr lang="en-US" sz="2400" b="1" dirty="0">
                <a:latin typeface="Cooper Black" pitchFamily="18" charset="0"/>
              </a:rPr>
              <a:t>4.  </a:t>
            </a:r>
            <a:r>
              <a:rPr lang="en-US" sz="2400" b="1" dirty="0" err="1">
                <a:latin typeface="Cooper Black" pitchFamily="18" charset="0"/>
              </a:rPr>
              <a:t>Limbah</a:t>
            </a:r>
            <a:r>
              <a:rPr lang="en-US" sz="2400" b="1" dirty="0">
                <a:latin typeface="Cooper Black" pitchFamily="18" charset="0"/>
              </a:rPr>
              <a:t>, </a:t>
            </a:r>
            <a:r>
              <a:rPr lang="en-US" sz="2400" b="1" dirty="0" err="1">
                <a:latin typeface="Cooper Black" pitchFamily="18" charset="0"/>
              </a:rPr>
              <a:t>Ceceran</a:t>
            </a:r>
            <a:r>
              <a:rPr lang="en-US" sz="2400" b="1" dirty="0">
                <a:latin typeface="Cooper Black" pitchFamily="18" charset="0"/>
              </a:rPr>
              <a:t>, </a:t>
            </a:r>
            <a:r>
              <a:rPr lang="en-US" sz="2400" b="1" dirty="0" err="1">
                <a:latin typeface="Cooper Black" pitchFamily="18" charset="0"/>
              </a:rPr>
              <a:t>dan</a:t>
            </a:r>
            <a:r>
              <a:rPr lang="en-US" sz="2400" b="1" dirty="0">
                <a:latin typeface="Cooper Black" pitchFamily="18" charset="0"/>
              </a:rPr>
              <a:t> </a:t>
            </a:r>
            <a:r>
              <a:rPr lang="en-US" sz="2400" b="1" dirty="0" err="1">
                <a:latin typeface="Cooper Black" pitchFamily="18" charset="0"/>
              </a:rPr>
              <a:t>Tumpahan</a:t>
            </a:r>
            <a:r>
              <a:rPr lang="en-US" sz="2400" b="1" dirty="0">
                <a:latin typeface="Cooper Black" pitchFamily="18" charset="0"/>
              </a:rPr>
              <a:t> Yang </a:t>
            </a:r>
          </a:p>
          <a:p>
            <a:pPr marL="342900" indent="-342900">
              <a:defRPr/>
            </a:pPr>
            <a:r>
              <a:rPr lang="en-US" sz="2400" b="1" dirty="0">
                <a:latin typeface="Cooper Black" pitchFamily="18" charset="0"/>
              </a:rPr>
              <a:t>      </a:t>
            </a:r>
            <a:r>
              <a:rPr lang="en-US" sz="2400" b="1" dirty="0" err="1">
                <a:latin typeface="Cooper Black" pitchFamily="18" charset="0"/>
              </a:rPr>
              <a:t>Mengakibatkan</a:t>
            </a:r>
            <a:r>
              <a:rPr lang="en-US" sz="2400" b="1" dirty="0">
                <a:latin typeface="Cooper Black" pitchFamily="18" charset="0"/>
              </a:rPr>
              <a:t> </a:t>
            </a:r>
            <a:r>
              <a:rPr lang="en-US" sz="2400" b="1" dirty="0" err="1">
                <a:latin typeface="Cooper Black" pitchFamily="18" charset="0"/>
              </a:rPr>
              <a:t>Pencemaran</a:t>
            </a:r>
            <a:r>
              <a:rPr lang="en-US" sz="2400" b="1" dirty="0">
                <a:latin typeface="Cooper Black" pitchFamily="18" charset="0"/>
              </a:rPr>
              <a:t> Air &amp; Air Tanah</a:t>
            </a:r>
            <a:endParaRPr lang="en-US" sz="2400" dirty="0">
              <a:latin typeface="Cooper Black" pitchFamily="18" charset="0"/>
            </a:endParaRPr>
          </a:p>
        </p:txBody>
      </p:sp>
      <p:sp>
        <p:nvSpPr>
          <p:cNvPr id="9" name="Title 2"/>
          <p:cNvSpPr txBox="1">
            <a:spLocks/>
          </p:cNvSpPr>
          <p:nvPr/>
        </p:nvSpPr>
        <p:spPr bwMode="auto">
          <a:xfrm>
            <a:off x="0" y="-16"/>
            <a:ext cx="9906000" cy="1143000"/>
          </a:xfrm>
          <a:prstGeom prst="rect">
            <a:avLst/>
          </a:prstGeom>
          <a:solidFill>
            <a:schemeClr val="accent3">
              <a:lumMod val="75000"/>
            </a:schemeClr>
          </a:solidFill>
          <a:ln w="9525">
            <a:noFill/>
            <a:miter lim="800000"/>
            <a:headEnd/>
            <a:tailEnd/>
          </a:ln>
        </p:spPr>
        <p:txBody>
          <a:bodyPr anchor="ctr"/>
          <a:lstStyle/>
          <a:p>
            <a:pPr marL="365125" indent="-255588" algn="ctr" eaLnBrk="0" hangingPunct="0">
              <a:spcBef>
                <a:spcPts val="400"/>
              </a:spcBef>
              <a:buClr>
                <a:schemeClr val="accent1"/>
              </a:buClr>
              <a:buSzPct val="68000"/>
              <a:defRPr/>
            </a:pPr>
            <a:r>
              <a:rPr lang="id-ID" sz="3200" b="1" dirty="0">
                <a:solidFill>
                  <a:schemeClr val="bg1"/>
                </a:solidFill>
                <a:latin typeface="+mn-lt"/>
              </a:rPr>
              <a:t>Contoh-contoh Aspek-Dampak</a:t>
            </a:r>
            <a:endParaRPr lang="en-US" sz="3200" b="1" dirty="0">
              <a:solidFill>
                <a:schemeClr val="bg1"/>
              </a:solidFill>
              <a:latin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pPr>
              <a:defRPr/>
            </a:pPr>
            <a:r>
              <a:rPr lang="en-US"/>
              <a:t>Identifikasi Aspek dampak 2/Rev 0 © Copyright, Sentral Sistem, April 2019</a:t>
            </a:r>
            <a:endParaRPr lang="en-US" dirty="0"/>
          </a:p>
        </p:txBody>
      </p:sp>
      <p:graphicFrame>
        <p:nvGraphicFramePr>
          <p:cNvPr id="6146" name="Object 2"/>
          <p:cNvGraphicFramePr>
            <a:graphicFrameLocks/>
          </p:cNvGraphicFramePr>
          <p:nvPr/>
        </p:nvGraphicFramePr>
        <p:xfrm>
          <a:off x="595283" y="2524142"/>
          <a:ext cx="8932862" cy="3333750"/>
        </p:xfrm>
        <a:graphic>
          <a:graphicData uri="http://schemas.openxmlformats.org/presentationml/2006/ole">
            <mc:AlternateContent xmlns:mc="http://schemas.openxmlformats.org/markup-compatibility/2006">
              <mc:Choice xmlns:v="urn:schemas-microsoft-com:vml" Requires="v">
                <p:oleObj name="Document" r:id="rId3" imgW="11356488" imgH="4186674" progId="Word.Document.8">
                  <p:embed/>
                </p:oleObj>
              </mc:Choice>
              <mc:Fallback>
                <p:oleObj name="Document" r:id="rId3" imgW="11356488" imgH="4186674" progId="Word.Document.8">
                  <p:embed/>
                  <p:pic>
                    <p:nvPicPr>
                      <p:cNvPr id="0" name="Picture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83" y="2524142"/>
                        <a:ext cx="8932862"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0262" name="Text Box 6"/>
          <p:cNvSpPr txBox="1">
            <a:spLocks noChangeArrowheads="1"/>
          </p:cNvSpPr>
          <p:nvPr/>
        </p:nvSpPr>
        <p:spPr bwMode="auto">
          <a:xfrm>
            <a:off x="571504" y="1357298"/>
            <a:ext cx="9382156" cy="1477328"/>
          </a:xfrm>
          <a:prstGeom prst="rect">
            <a:avLst/>
          </a:prstGeom>
          <a:noFill/>
          <a:ln w="9525">
            <a:noFill/>
            <a:miter lim="800000"/>
            <a:headEnd/>
            <a:tailEnd/>
          </a:ln>
          <a:effectLst/>
        </p:spPr>
        <p:txBody>
          <a:bodyPr wrap="square">
            <a:spAutoFit/>
          </a:bodyPr>
          <a:lstStyle/>
          <a:p>
            <a:pPr marL="514350" indent="-514350" algn="ctr">
              <a:defRPr/>
            </a:pPr>
            <a:r>
              <a:rPr lang="en-US" sz="2400" dirty="0">
                <a:latin typeface="Cooper Black" pitchFamily="18" charset="0"/>
              </a:rPr>
              <a:t> </a:t>
            </a:r>
          </a:p>
          <a:p>
            <a:pPr marL="342900" indent="-342900">
              <a:defRPr/>
            </a:pPr>
            <a:r>
              <a:rPr lang="en-US" sz="2400" b="1" dirty="0">
                <a:latin typeface="Cooper Black" pitchFamily="18" charset="0"/>
              </a:rPr>
              <a:t>5.  </a:t>
            </a:r>
            <a:r>
              <a:rPr lang="en-US" sz="2400" b="1" dirty="0" err="1">
                <a:latin typeface="Cooper Black" pitchFamily="18" charset="0"/>
              </a:rPr>
              <a:t>Penggunaan</a:t>
            </a:r>
            <a:r>
              <a:rPr lang="en-US" sz="2400" b="1" dirty="0">
                <a:latin typeface="Cooper Black" pitchFamily="18" charset="0"/>
              </a:rPr>
              <a:t> </a:t>
            </a:r>
            <a:r>
              <a:rPr lang="en-US" sz="2400" b="1" dirty="0" err="1">
                <a:latin typeface="Cooper Black" pitchFamily="18" charset="0"/>
              </a:rPr>
              <a:t>Sumber</a:t>
            </a:r>
            <a:r>
              <a:rPr lang="en-US" sz="2400" b="1" dirty="0">
                <a:latin typeface="Cooper Black" pitchFamily="18" charset="0"/>
              </a:rPr>
              <a:t> </a:t>
            </a:r>
            <a:r>
              <a:rPr lang="en-US" sz="2400" b="1" dirty="0" err="1">
                <a:latin typeface="Cooper Black" pitchFamily="18" charset="0"/>
              </a:rPr>
              <a:t>Daya</a:t>
            </a:r>
            <a:r>
              <a:rPr lang="en-US" sz="2400" b="1" dirty="0">
                <a:latin typeface="Cooper Black" pitchFamily="18" charset="0"/>
              </a:rPr>
              <a:t> </a:t>
            </a:r>
            <a:r>
              <a:rPr lang="en-US" sz="2400" b="1" dirty="0" err="1">
                <a:latin typeface="Cooper Black" pitchFamily="18" charset="0"/>
              </a:rPr>
              <a:t>Alam</a:t>
            </a:r>
            <a:r>
              <a:rPr lang="en-US" sz="2400" b="1" dirty="0">
                <a:latin typeface="Cooper Black" pitchFamily="18" charset="0"/>
              </a:rPr>
              <a:t> Yang </a:t>
            </a:r>
            <a:r>
              <a:rPr lang="en-US" sz="2400" b="1" dirty="0" err="1">
                <a:latin typeface="Cooper Black" pitchFamily="18" charset="0"/>
              </a:rPr>
              <a:t>Berlebihan</a:t>
            </a:r>
            <a:endParaRPr lang="en-US" sz="2400" b="1" i="1" dirty="0">
              <a:latin typeface="Cooper Black" pitchFamily="18" charset="0"/>
            </a:endParaRPr>
          </a:p>
          <a:p>
            <a:pPr algn="ctr">
              <a:spcBef>
                <a:spcPct val="50000"/>
              </a:spcBef>
              <a:defRPr/>
            </a:pPr>
            <a:endParaRPr lang="en-US" sz="2800" dirty="0">
              <a:latin typeface="Cooper Black" pitchFamily="18" charset="0"/>
            </a:endParaRPr>
          </a:p>
        </p:txBody>
      </p:sp>
      <p:sp>
        <p:nvSpPr>
          <p:cNvPr id="11" name="Title 2"/>
          <p:cNvSpPr txBox="1">
            <a:spLocks/>
          </p:cNvSpPr>
          <p:nvPr/>
        </p:nvSpPr>
        <p:spPr bwMode="auto">
          <a:xfrm>
            <a:off x="0" y="0"/>
            <a:ext cx="9906000" cy="1143000"/>
          </a:xfrm>
          <a:prstGeom prst="rect">
            <a:avLst/>
          </a:prstGeom>
          <a:solidFill>
            <a:schemeClr val="accent2">
              <a:lumMod val="75000"/>
            </a:schemeClr>
          </a:solidFill>
          <a:ln w="9525">
            <a:noFill/>
            <a:miter lim="800000"/>
            <a:headEnd/>
            <a:tailEnd/>
          </a:ln>
        </p:spPr>
        <p:txBody>
          <a:bodyPr anchor="ctr"/>
          <a:lstStyle/>
          <a:p>
            <a:pPr marL="365125" indent="-255588" algn="ctr" eaLnBrk="0" hangingPunct="0">
              <a:spcBef>
                <a:spcPts val="400"/>
              </a:spcBef>
              <a:buClr>
                <a:schemeClr val="accent1"/>
              </a:buClr>
              <a:buSzPct val="68000"/>
              <a:defRPr/>
            </a:pPr>
            <a:r>
              <a:rPr lang="id-ID" sz="3200" b="1" dirty="0">
                <a:solidFill>
                  <a:schemeClr val="bg1"/>
                </a:solidFill>
                <a:latin typeface="+mn-lt"/>
              </a:rPr>
              <a:t>Contoh-contoh Aspek-Dampak</a:t>
            </a:r>
            <a:endParaRPr lang="en-US" sz="3200" b="1" dirty="0">
              <a:solidFill>
                <a:schemeClr val="bg1"/>
              </a:solidFill>
              <a:latin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pPr>
              <a:defRPr/>
            </a:pPr>
            <a:r>
              <a:rPr lang="en-US"/>
              <a:t>Identifikasi Aspek dampak 2/Rev 0 © Copyright, Sentral Sistem, April 2019</a:t>
            </a:r>
            <a:endParaRPr lang="en-US" dirty="0"/>
          </a:p>
        </p:txBody>
      </p:sp>
      <p:graphicFrame>
        <p:nvGraphicFramePr>
          <p:cNvPr id="7170" name="Object 2"/>
          <p:cNvGraphicFramePr>
            <a:graphicFrameLocks/>
          </p:cNvGraphicFramePr>
          <p:nvPr/>
        </p:nvGraphicFramePr>
        <p:xfrm>
          <a:off x="738157" y="2432073"/>
          <a:ext cx="8734455" cy="3997325"/>
        </p:xfrm>
        <a:graphic>
          <a:graphicData uri="http://schemas.openxmlformats.org/presentationml/2006/ole">
            <mc:AlternateContent xmlns:mc="http://schemas.openxmlformats.org/markup-compatibility/2006">
              <mc:Choice xmlns:v="urn:schemas-microsoft-com:vml" Requires="v">
                <p:oleObj name="Document" r:id="rId3" imgW="9743927" imgH="4251206" progId="Word.Document.8">
                  <p:embed/>
                </p:oleObj>
              </mc:Choice>
              <mc:Fallback>
                <p:oleObj name="Document" r:id="rId3" imgW="9743927" imgH="4251206" progId="Word.Document.8">
                  <p:embed/>
                  <p:pic>
                    <p:nvPicPr>
                      <p:cNvPr id="0" name="Picture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57" y="2432073"/>
                        <a:ext cx="8734455" cy="399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0262" name="Text Box 6"/>
          <p:cNvSpPr txBox="1">
            <a:spLocks noChangeArrowheads="1"/>
          </p:cNvSpPr>
          <p:nvPr/>
        </p:nvSpPr>
        <p:spPr bwMode="auto">
          <a:xfrm>
            <a:off x="738192" y="1000108"/>
            <a:ext cx="9072593" cy="1846263"/>
          </a:xfrm>
          <a:prstGeom prst="rect">
            <a:avLst/>
          </a:prstGeom>
          <a:noFill/>
          <a:ln w="9525">
            <a:noFill/>
            <a:miter lim="800000"/>
            <a:headEnd/>
            <a:tailEnd/>
          </a:ln>
          <a:effectLst/>
        </p:spPr>
        <p:txBody>
          <a:bodyPr wrap="square">
            <a:spAutoFit/>
          </a:bodyPr>
          <a:lstStyle/>
          <a:p>
            <a:pPr marL="514350" indent="-514350" algn="ctr">
              <a:defRPr/>
            </a:pPr>
            <a:r>
              <a:rPr lang="en-US" sz="2400" dirty="0">
                <a:latin typeface="Cooper Black" pitchFamily="18" charset="0"/>
              </a:rPr>
              <a:t> </a:t>
            </a:r>
          </a:p>
          <a:p>
            <a:pPr marL="342900" indent="-342900">
              <a:defRPr/>
            </a:pPr>
            <a:r>
              <a:rPr lang="en-US" sz="2400" b="1" dirty="0">
                <a:latin typeface="Cooper Black" pitchFamily="18" charset="0"/>
              </a:rPr>
              <a:t>6.  </a:t>
            </a:r>
            <a:r>
              <a:rPr lang="en-US" sz="2400" b="1" dirty="0" err="1">
                <a:latin typeface="Cooper Black" pitchFamily="18" charset="0"/>
              </a:rPr>
              <a:t>Penggunaan</a:t>
            </a:r>
            <a:r>
              <a:rPr lang="en-US" sz="2400" b="1" dirty="0">
                <a:latin typeface="Cooper Black" pitchFamily="18" charset="0"/>
              </a:rPr>
              <a:t> </a:t>
            </a:r>
            <a:r>
              <a:rPr lang="en-US" sz="2400" b="1" dirty="0" err="1">
                <a:latin typeface="Cooper Black" pitchFamily="18" charset="0"/>
              </a:rPr>
              <a:t>Sumber</a:t>
            </a:r>
            <a:r>
              <a:rPr lang="en-US" sz="2400" b="1" dirty="0">
                <a:latin typeface="Cooper Black" pitchFamily="18" charset="0"/>
              </a:rPr>
              <a:t> </a:t>
            </a:r>
            <a:r>
              <a:rPr lang="en-US" sz="2400" b="1" dirty="0" err="1">
                <a:latin typeface="Cooper Black" pitchFamily="18" charset="0"/>
              </a:rPr>
              <a:t>Daya</a:t>
            </a:r>
            <a:r>
              <a:rPr lang="en-US" sz="2400" b="1" dirty="0">
                <a:latin typeface="Cooper Black" pitchFamily="18" charset="0"/>
              </a:rPr>
              <a:t> </a:t>
            </a:r>
            <a:r>
              <a:rPr lang="en-US" sz="2400" b="1" dirty="0" err="1">
                <a:latin typeface="Cooper Black" pitchFamily="18" charset="0"/>
              </a:rPr>
              <a:t>Alam</a:t>
            </a:r>
            <a:r>
              <a:rPr lang="en-US" sz="2400" b="1" dirty="0">
                <a:latin typeface="Cooper Black" pitchFamily="18" charset="0"/>
              </a:rPr>
              <a:t> Yang </a:t>
            </a:r>
            <a:r>
              <a:rPr lang="en-US" sz="2400" b="1" dirty="0" err="1">
                <a:latin typeface="Cooper Black" pitchFamily="18" charset="0"/>
              </a:rPr>
              <a:t>Tidak</a:t>
            </a:r>
            <a:r>
              <a:rPr lang="en-US" sz="2400" b="1" dirty="0">
                <a:latin typeface="Cooper Black" pitchFamily="18" charset="0"/>
              </a:rPr>
              <a:t> </a:t>
            </a:r>
          </a:p>
          <a:p>
            <a:pPr marL="342900" indent="-342900">
              <a:defRPr/>
            </a:pPr>
            <a:r>
              <a:rPr lang="en-US" sz="2400" b="1" dirty="0">
                <a:latin typeface="Cooper Black" pitchFamily="18" charset="0"/>
              </a:rPr>
              <a:t>      </a:t>
            </a:r>
            <a:r>
              <a:rPr lang="en-US" sz="2400" b="1" dirty="0" err="1">
                <a:latin typeface="Cooper Black" pitchFamily="18" charset="0"/>
              </a:rPr>
              <a:t>Dapat</a:t>
            </a:r>
            <a:r>
              <a:rPr lang="en-US" sz="2400" b="1" dirty="0">
                <a:latin typeface="Cooper Black" pitchFamily="18" charset="0"/>
              </a:rPr>
              <a:t> </a:t>
            </a:r>
            <a:r>
              <a:rPr lang="en-US" sz="2400" b="1" dirty="0" err="1">
                <a:latin typeface="Cooper Black" pitchFamily="18" charset="0"/>
              </a:rPr>
              <a:t>Diperbaharui</a:t>
            </a:r>
            <a:r>
              <a:rPr lang="en-US" sz="2400" b="1" dirty="0">
                <a:latin typeface="Cooper Black" pitchFamily="18" charset="0"/>
              </a:rPr>
              <a:t> </a:t>
            </a:r>
            <a:r>
              <a:rPr lang="en-US" sz="2400" b="1" dirty="0" err="1">
                <a:latin typeface="Cooper Black" pitchFamily="18" charset="0"/>
              </a:rPr>
              <a:t>Secara</a:t>
            </a:r>
            <a:r>
              <a:rPr lang="en-US" sz="2400" b="1" dirty="0">
                <a:latin typeface="Cooper Black" pitchFamily="18" charset="0"/>
              </a:rPr>
              <a:t> </a:t>
            </a:r>
            <a:r>
              <a:rPr lang="en-US" sz="2400" b="1" dirty="0" err="1">
                <a:latin typeface="Cooper Black" pitchFamily="18" charset="0"/>
              </a:rPr>
              <a:t>Berlebihan</a:t>
            </a:r>
            <a:endParaRPr lang="en-US" sz="2400" b="1" i="1" dirty="0">
              <a:latin typeface="Cooper Black" pitchFamily="18" charset="0"/>
            </a:endParaRPr>
          </a:p>
          <a:p>
            <a:pPr algn="ctr">
              <a:spcBef>
                <a:spcPct val="50000"/>
              </a:spcBef>
              <a:defRPr/>
            </a:pPr>
            <a:endParaRPr lang="en-US" sz="2800" dirty="0">
              <a:latin typeface="Cooper Black" pitchFamily="18" charset="0"/>
            </a:endParaRPr>
          </a:p>
        </p:txBody>
      </p:sp>
      <p:sp>
        <p:nvSpPr>
          <p:cNvPr id="10" name="Title 2"/>
          <p:cNvSpPr txBox="1">
            <a:spLocks/>
          </p:cNvSpPr>
          <p:nvPr/>
        </p:nvSpPr>
        <p:spPr bwMode="auto">
          <a:xfrm>
            <a:off x="0" y="0"/>
            <a:ext cx="9906000" cy="1143000"/>
          </a:xfrm>
          <a:prstGeom prst="rect">
            <a:avLst/>
          </a:prstGeom>
          <a:solidFill>
            <a:schemeClr val="accent2">
              <a:lumMod val="75000"/>
            </a:schemeClr>
          </a:solidFill>
          <a:ln w="9525">
            <a:noFill/>
            <a:miter lim="800000"/>
            <a:headEnd/>
            <a:tailEnd/>
          </a:ln>
        </p:spPr>
        <p:txBody>
          <a:bodyPr anchor="ctr"/>
          <a:lstStyle/>
          <a:p>
            <a:pPr marL="365125" indent="-255588" algn="ctr" eaLnBrk="0" hangingPunct="0">
              <a:spcBef>
                <a:spcPts val="400"/>
              </a:spcBef>
              <a:buClr>
                <a:schemeClr val="accent1"/>
              </a:buClr>
              <a:buSzPct val="68000"/>
              <a:defRPr/>
            </a:pPr>
            <a:r>
              <a:rPr lang="id-ID" sz="3200" b="1" dirty="0">
                <a:solidFill>
                  <a:schemeClr val="bg1"/>
                </a:solidFill>
                <a:latin typeface="+mn-lt"/>
              </a:rPr>
              <a:t>Contoh-contoh Aspek-Dampak</a:t>
            </a:r>
            <a:endParaRPr lang="en-US" sz="3200" b="1" dirty="0">
              <a:solidFill>
                <a:schemeClr val="bg1"/>
              </a:solidFill>
              <a:latin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 y="0"/>
            <a:ext cx="9906000" cy="1214422"/>
          </a:xfrm>
          <a:prstGeom prst="rect">
            <a:avLst/>
          </a:prstGeom>
          <a:solidFill>
            <a:srgbClr val="CC9900"/>
          </a:solidFill>
          <a:ln w="9525">
            <a:noFill/>
            <a:miter lim="800000"/>
            <a:headEnd/>
            <a:tailEnd/>
          </a:ln>
        </p:spPr>
        <p:txBody>
          <a:bodyPr anchor="ctr"/>
          <a:lstStyle/>
          <a:p>
            <a:pPr algn="ctr">
              <a:defRPr/>
            </a:pPr>
            <a:r>
              <a:rPr lang="en-US" sz="3200" i="1" dirty="0" err="1">
                <a:latin typeface="Georgia" pitchFamily="18" charset="0"/>
              </a:rPr>
              <a:t>Identifikasi</a:t>
            </a:r>
            <a:r>
              <a:rPr lang="en-US" sz="3200" i="1" dirty="0">
                <a:latin typeface="Georgia" pitchFamily="18" charset="0"/>
              </a:rPr>
              <a:t> </a:t>
            </a:r>
            <a:r>
              <a:rPr lang="en-US" sz="3200" i="1" dirty="0" err="1">
                <a:latin typeface="Georgia" pitchFamily="18" charset="0"/>
              </a:rPr>
              <a:t>Aspek</a:t>
            </a:r>
            <a:r>
              <a:rPr lang="en-US" sz="3200" i="1" dirty="0">
                <a:latin typeface="Georgia" pitchFamily="18" charset="0"/>
              </a:rPr>
              <a:t> </a:t>
            </a:r>
            <a:r>
              <a:rPr lang="en-US" sz="3200" i="1" dirty="0" err="1">
                <a:latin typeface="Georgia" pitchFamily="18" charset="0"/>
              </a:rPr>
              <a:t>Lingkungan</a:t>
            </a:r>
            <a:endParaRPr lang="en-US" sz="3200" i="1" dirty="0">
              <a:latin typeface="Georgia" pitchFamily="18" charset="0"/>
            </a:endParaRPr>
          </a:p>
        </p:txBody>
      </p:sp>
      <p:sp>
        <p:nvSpPr>
          <p:cNvPr id="39939" name="Text Box 3"/>
          <p:cNvSpPr txBox="1">
            <a:spLocks noChangeArrowheads="1"/>
          </p:cNvSpPr>
          <p:nvPr/>
        </p:nvSpPr>
        <p:spPr bwMode="auto">
          <a:xfrm>
            <a:off x="738159" y="1643052"/>
            <a:ext cx="8739188" cy="4554537"/>
          </a:xfrm>
          <a:prstGeom prst="rect">
            <a:avLst/>
          </a:prstGeom>
          <a:noFill/>
          <a:ln w="9525">
            <a:noFill/>
            <a:miter lim="800000"/>
            <a:headEnd/>
            <a:tailEnd/>
          </a:ln>
          <a:effectLst/>
        </p:spPr>
        <p:txBody>
          <a:bodyPr>
            <a:spAutoFit/>
          </a:bodyPr>
          <a:lstStyle/>
          <a:p>
            <a:pPr>
              <a:spcBef>
                <a:spcPct val="50000"/>
              </a:spcBef>
              <a:defRPr/>
            </a:pPr>
            <a:r>
              <a:rPr lang="en-US" b="1" dirty="0" err="1">
                <a:latin typeface="Georgia" pitchFamily="18" charset="0"/>
              </a:rPr>
              <a:t>Identifikasi</a:t>
            </a:r>
            <a:r>
              <a:rPr lang="en-US" b="1" dirty="0">
                <a:latin typeface="Georgia" pitchFamily="18" charset="0"/>
              </a:rPr>
              <a:t> </a:t>
            </a:r>
            <a:r>
              <a:rPr lang="en-US" b="1" dirty="0" err="1">
                <a:latin typeface="Georgia" pitchFamily="18" charset="0"/>
              </a:rPr>
              <a:t>aspek</a:t>
            </a:r>
            <a:r>
              <a:rPr lang="en-US" b="1" dirty="0">
                <a:latin typeface="Georgia" pitchFamily="18" charset="0"/>
              </a:rPr>
              <a:t> </a:t>
            </a:r>
            <a:r>
              <a:rPr lang="en-US" b="1" dirty="0" err="1">
                <a:latin typeface="Georgia" pitchFamily="18" charset="0"/>
              </a:rPr>
              <a:t>lingkungan</a:t>
            </a:r>
            <a:r>
              <a:rPr lang="en-US" b="1" dirty="0">
                <a:latin typeface="Georgia" pitchFamily="18" charset="0"/>
              </a:rPr>
              <a:t> </a:t>
            </a:r>
            <a:r>
              <a:rPr lang="en-US" b="1" dirty="0" err="1">
                <a:latin typeface="Georgia" pitchFamily="18" charset="0"/>
              </a:rPr>
              <a:t>harus</a:t>
            </a:r>
            <a:r>
              <a:rPr lang="en-US" b="1" dirty="0">
                <a:latin typeface="Georgia" pitchFamily="18" charset="0"/>
              </a:rPr>
              <a:t> </a:t>
            </a:r>
            <a:r>
              <a:rPr lang="id-ID" b="1" dirty="0">
                <a:latin typeface="Georgia" pitchFamily="18" charset="0"/>
              </a:rPr>
              <a:t>dilakukan pada </a:t>
            </a:r>
            <a:r>
              <a:rPr lang="en-US" b="1" dirty="0" err="1">
                <a:latin typeface="Georgia" pitchFamily="18" charset="0"/>
              </a:rPr>
              <a:t>setiap</a:t>
            </a:r>
            <a:r>
              <a:rPr lang="en-US" b="1" dirty="0">
                <a:latin typeface="Georgia" pitchFamily="18" charset="0"/>
              </a:rPr>
              <a:t> </a:t>
            </a:r>
            <a:r>
              <a:rPr lang="en-US" b="1" dirty="0" err="1">
                <a:latin typeface="Georgia" pitchFamily="18" charset="0"/>
              </a:rPr>
              <a:t>aktivitas</a:t>
            </a:r>
            <a:r>
              <a:rPr lang="en-US" b="1" dirty="0">
                <a:latin typeface="Georgia" pitchFamily="18" charset="0"/>
              </a:rPr>
              <a:t> </a:t>
            </a:r>
            <a:r>
              <a:rPr lang="en-US" b="1" dirty="0" err="1">
                <a:latin typeface="Georgia" pitchFamily="18" charset="0"/>
              </a:rPr>
              <a:t>produk</a:t>
            </a:r>
            <a:r>
              <a:rPr lang="en-US" b="1" dirty="0">
                <a:latin typeface="Georgia" pitchFamily="18" charset="0"/>
              </a:rPr>
              <a:t> </a:t>
            </a:r>
            <a:r>
              <a:rPr lang="en-US" b="1" dirty="0" err="1">
                <a:latin typeface="Georgia" pitchFamily="18" charset="0"/>
              </a:rPr>
              <a:t>dan</a:t>
            </a:r>
            <a:r>
              <a:rPr lang="en-US" b="1" dirty="0">
                <a:latin typeface="Georgia" pitchFamily="18" charset="0"/>
              </a:rPr>
              <a:t> </a:t>
            </a:r>
            <a:r>
              <a:rPr lang="en-US" b="1" dirty="0" err="1">
                <a:latin typeface="Georgia" pitchFamily="18" charset="0"/>
              </a:rPr>
              <a:t>jasa</a:t>
            </a:r>
            <a:r>
              <a:rPr lang="id-ID" b="1" dirty="0">
                <a:latin typeface="Georgia" pitchFamily="18" charset="0"/>
              </a:rPr>
              <a:t>, </a:t>
            </a:r>
            <a:r>
              <a:rPr lang="en-US" b="1" dirty="0" err="1">
                <a:latin typeface="Georgia" pitchFamily="18" charset="0"/>
              </a:rPr>
              <a:t>dengan</a:t>
            </a:r>
            <a:r>
              <a:rPr lang="en-US" b="1" dirty="0">
                <a:latin typeface="Georgia" pitchFamily="18" charset="0"/>
              </a:rPr>
              <a:t> </a:t>
            </a:r>
            <a:r>
              <a:rPr lang="en-US" b="1" dirty="0" err="1">
                <a:latin typeface="Georgia" pitchFamily="18" charset="0"/>
              </a:rPr>
              <a:t>mempertimbangkan</a:t>
            </a:r>
            <a:r>
              <a:rPr lang="en-US" b="1" dirty="0">
                <a:latin typeface="Georgia" pitchFamily="18" charset="0"/>
              </a:rPr>
              <a:t> :</a:t>
            </a:r>
          </a:p>
          <a:p>
            <a:pPr>
              <a:spcBef>
                <a:spcPct val="50000"/>
              </a:spcBef>
              <a:buFontTx/>
              <a:buBlip>
                <a:blip r:embed="rId2"/>
              </a:buBlip>
              <a:defRPr/>
            </a:pPr>
            <a:r>
              <a:rPr lang="en-US" b="1" dirty="0">
                <a:latin typeface="Georgia" pitchFamily="18" charset="0"/>
              </a:rPr>
              <a:t> </a:t>
            </a:r>
            <a:r>
              <a:rPr lang="en-US" b="1" dirty="0" err="1">
                <a:latin typeface="Georgia" pitchFamily="18" charset="0"/>
              </a:rPr>
              <a:t>Kondisi</a:t>
            </a:r>
            <a:r>
              <a:rPr lang="en-US" b="1" dirty="0">
                <a:latin typeface="Georgia" pitchFamily="18" charset="0"/>
              </a:rPr>
              <a:t> Normal </a:t>
            </a:r>
            <a:r>
              <a:rPr lang="en-US" b="1" dirty="0" err="1">
                <a:latin typeface="Georgia" pitchFamily="18" charset="0"/>
              </a:rPr>
              <a:t>Operasi</a:t>
            </a:r>
            <a:r>
              <a:rPr lang="id-ID" b="1" dirty="0">
                <a:latin typeface="Georgia" pitchFamily="18" charset="0"/>
              </a:rPr>
              <a:t> </a:t>
            </a:r>
          </a:p>
          <a:p>
            <a:pPr marL="723900" lvl="1" indent="-266700">
              <a:spcBef>
                <a:spcPct val="50000"/>
              </a:spcBef>
              <a:buFont typeface="Arial" pitchFamily="34" charset="0"/>
              <a:buChar char="•"/>
              <a:defRPr/>
            </a:pPr>
            <a:r>
              <a:rPr lang="id-ID" b="1" dirty="0">
                <a:latin typeface="Georgia" pitchFamily="18" charset="0"/>
              </a:rPr>
              <a:t>Saat melaksanakan pekerjaan rutin sehari-hari</a:t>
            </a:r>
            <a:endParaRPr lang="en-US" b="1" dirty="0">
              <a:latin typeface="Georgia" pitchFamily="18" charset="0"/>
            </a:endParaRPr>
          </a:p>
          <a:p>
            <a:pPr marL="266700" indent="-266700">
              <a:spcBef>
                <a:spcPct val="50000"/>
              </a:spcBef>
              <a:buFontTx/>
              <a:buBlip>
                <a:blip r:embed="rId2"/>
              </a:buBlip>
              <a:defRPr/>
            </a:pPr>
            <a:r>
              <a:rPr lang="en-US" b="1" dirty="0" err="1">
                <a:latin typeface="Georgia" pitchFamily="18" charset="0"/>
              </a:rPr>
              <a:t>Kondisi</a:t>
            </a:r>
            <a:r>
              <a:rPr lang="en-US" b="1" dirty="0">
                <a:latin typeface="Georgia" pitchFamily="18" charset="0"/>
              </a:rPr>
              <a:t> Abnormal </a:t>
            </a:r>
            <a:r>
              <a:rPr lang="en-US" b="1" dirty="0" err="1">
                <a:latin typeface="Georgia" pitchFamily="18" charset="0"/>
              </a:rPr>
              <a:t>Operasi</a:t>
            </a:r>
            <a:r>
              <a:rPr lang="en-US" b="1" dirty="0">
                <a:latin typeface="Georgia" pitchFamily="18" charset="0"/>
              </a:rPr>
              <a:t> </a:t>
            </a:r>
            <a:endParaRPr lang="id-ID" b="1" dirty="0">
              <a:latin typeface="Georgia" pitchFamily="18" charset="0"/>
            </a:endParaRPr>
          </a:p>
          <a:p>
            <a:pPr marL="723900" lvl="1" indent="-266700">
              <a:spcBef>
                <a:spcPct val="50000"/>
              </a:spcBef>
              <a:buFont typeface="Wingdings" pitchFamily="2" charset="2"/>
              <a:buChar char="§"/>
              <a:defRPr/>
            </a:pPr>
            <a:r>
              <a:rPr lang="id-ID" b="1" dirty="0">
                <a:latin typeface="Georgia" pitchFamily="18" charset="0"/>
              </a:rPr>
              <a:t>Saat melakukan pekerjaan sehari-hari yang tidak biasa dilakukan, misalnya </a:t>
            </a:r>
            <a:r>
              <a:rPr lang="en-US" b="1" dirty="0">
                <a:latin typeface="Georgia" pitchFamily="18" charset="0"/>
              </a:rPr>
              <a:t>s</a:t>
            </a:r>
            <a:r>
              <a:rPr lang="id-ID" b="1" dirty="0">
                <a:latin typeface="Georgia" pitchFamily="18" charset="0"/>
              </a:rPr>
              <a:t>a</a:t>
            </a:r>
            <a:r>
              <a:rPr lang="en-US" b="1" i="1" dirty="0" err="1">
                <a:latin typeface="Georgia" pitchFamily="18" charset="0"/>
              </a:rPr>
              <a:t>at </a:t>
            </a:r>
            <a:r>
              <a:rPr lang="en-US" b="1" i="1" dirty="0">
                <a:latin typeface="Georgia" pitchFamily="18" charset="0"/>
              </a:rPr>
              <a:t>p</a:t>
            </a:r>
            <a:r>
              <a:rPr lang="id-ID" b="1" i="1" dirty="0">
                <a:latin typeface="Georgia" pitchFamily="18" charset="0"/>
              </a:rPr>
              <a:t>ekerjaan dilakukan oleh operator pengganti, saat melakukan overhaul/ perbaikan yang tidak rutin, saat terjadi emergency</a:t>
            </a:r>
          </a:p>
          <a:p>
            <a:pPr>
              <a:spcBef>
                <a:spcPct val="50000"/>
              </a:spcBef>
              <a:defRPr/>
            </a:pPr>
            <a:r>
              <a:rPr lang="id-ID" b="1" i="1" dirty="0">
                <a:latin typeface="Georgia" pitchFamily="18" charset="0"/>
              </a:rPr>
              <a:t>Identifikasi Aspek lingkungan harus di review ulang ketika terdapat aktifitas baru (proses baru, material baru, dll)  atau terjadi perubahan. </a:t>
            </a:r>
            <a:endParaRPr lang="en-US" b="1" i="1" dirty="0">
              <a:latin typeface="Georgia" pitchFamily="18" charset="0"/>
            </a:endParaRPr>
          </a:p>
        </p:txBody>
      </p:sp>
      <p:sp>
        <p:nvSpPr>
          <p:cNvPr id="8" name="Footer Placeholder 7"/>
          <p:cNvSpPr>
            <a:spLocks noGrp="1"/>
          </p:cNvSpPr>
          <p:nvPr>
            <p:ph type="ftr" sz="quarter" idx="11"/>
          </p:nvPr>
        </p:nvSpPr>
        <p:spPr/>
        <p:txBody>
          <a:bodyPr/>
          <a:lstStyle/>
          <a:p>
            <a:pPr>
              <a:defRPr/>
            </a:pPr>
            <a:r>
              <a:rPr lang="id-ID"/>
              <a:t>Identifikasi Aspek dampak 2/Rev 0 © Copyright, Sentral Sistem, April 2019</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46083" name="TextBox 43"/>
          <p:cNvSpPr txBox="1">
            <a:spLocks noChangeArrowheads="1"/>
          </p:cNvSpPr>
          <p:nvPr/>
        </p:nvSpPr>
        <p:spPr bwMode="auto">
          <a:xfrm>
            <a:off x="6321426" y="1571612"/>
            <a:ext cx="2663825" cy="584200"/>
          </a:xfrm>
          <a:prstGeom prst="rect">
            <a:avLst/>
          </a:prstGeom>
          <a:solidFill>
            <a:srgbClr val="92D050"/>
          </a:solidFill>
          <a:ln w="9525">
            <a:solidFill>
              <a:schemeClr val="tx1"/>
            </a:solidFill>
            <a:miter lim="800000"/>
            <a:headEnd/>
            <a:tailEnd/>
          </a:ln>
        </p:spPr>
        <p:txBody>
          <a:bodyPr>
            <a:spAutoFit/>
          </a:bodyPr>
          <a:lstStyle/>
          <a:p>
            <a:pPr algn="ctr"/>
            <a:r>
              <a:rPr lang="id-ID" sz="1600"/>
              <a:t>peraturan dan persyaratan (4.3.2)</a:t>
            </a:r>
          </a:p>
        </p:txBody>
      </p:sp>
      <p:sp>
        <p:nvSpPr>
          <p:cNvPr id="46084" name="TextBox 44"/>
          <p:cNvSpPr txBox="1">
            <a:spLocks noChangeArrowheads="1"/>
          </p:cNvSpPr>
          <p:nvPr/>
        </p:nvSpPr>
        <p:spPr bwMode="auto">
          <a:xfrm>
            <a:off x="3944939" y="2868599"/>
            <a:ext cx="1989137" cy="1322388"/>
          </a:xfrm>
          <a:prstGeom prst="rect">
            <a:avLst/>
          </a:prstGeom>
          <a:solidFill>
            <a:srgbClr val="FFFF00"/>
          </a:solidFill>
          <a:ln w="9525">
            <a:solidFill>
              <a:schemeClr val="tx1"/>
            </a:solidFill>
            <a:miter lim="800000"/>
            <a:headEnd/>
            <a:tailEnd/>
          </a:ln>
        </p:spPr>
        <p:txBody>
          <a:bodyPr>
            <a:spAutoFit/>
          </a:bodyPr>
          <a:lstStyle/>
          <a:p>
            <a:pPr algn="ctr"/>
            <a:r>
              <a:rPr lang="id-ID" sz="1600"/>
              <a:t>Identifikasi Aspek dan dampak lingkungan  (4.3.1)</a:t>
            </a:r>
          </a:p>
        </p:txBody>
      </p:sp>
      <p:sp>
        <p:nvSpPr>
          <p:cNvPr id="46085" name="TextBox 46"/>
          <p:cNvSpPr txBox="1">
            <a:spLocks noChangeArrowheads="1"/>
          </p:cNvSpPr>
          <p:nvPr/>
        </p:nvSpPr>
        <p:spPr bwMode="auto">
          <a:xfrm>
            <a:off x="1065214" y="1571612"/>
            <a:ext cx="2447925" cy="584200"/>
          </a:xfrm>
          <a:prstGeom prst="rect">
            <a:avLst/>
          </a:prstGeom>
          <a:solidFill>
            <a:srgbClr val="92D050"/>
          </a:solidFill>
          <a:ln w="9525">
            <a:solidFill>
              <a:schemeClr val="tx1"/>
            </a:solidFill>
            <a:miter lim="800000"/>
            <a:headEnd/>
            <a:tailEnd/>
          </a:ln>
        </p:spPr>
        <p:txBody>
          <a:bodyPr>
            <a:spAutoFit/>
          </a:bodyPr>
          <a:lstStyle/>
          <a:p>
            <a:pPr algn="ctr"/>
            <a:r>
              <a:rPr lang="en-US" sz="1600"/>
              <a:t>Material Safety Data Sheet (MSDS)</a:t>
            </a:r>
            <a:endParaRPr lang="id-ID" sz="1600"/>
          </a:p>
        </p:txBody>
      </p:sp>
      <p:sp>
        <p:nvSpPr>
          <p:cNvPr id="16" name="Title 2"/>
          <p:cNvSpPr txBox="1">
            <a:spLocks/>
          </p:cNvSpPr>
          <p:nvPr/>
        </p:nvSpPr>
        <p:spPr>
          <a:xfrm>
            <a:off x="0" y="3"/>
            <a:ext cx="9906000" cy="1285859"/>
          </a:xfrm>
          <a:prstGeom prst="rect">
            <a:avLst/>
          </a:prstGeom>
          <a:solidFill>
            <a:srgbClr val="CC9900"/>
          </a:solidFill>
        </p:spPr>
        <p:txBody>
          <a:bodyPr/>
          <a:lstStyle/>
          <a:p>
            <a:pPr algn="ctr" eaLnBrk="0" hangingPunct="0">
              <a:defRPr/>
            </a:pPr>
            <a:r>
              <a:rPr lang="id-ID" sz="3600" b="1" dirty="0">
                <a:solidFill>
                  <a:schemeClr val="tx2"/>
                </a:solidFill>
                <a:effectLst>
                  <a:outerShdw blurRad="31750" dist="25400" dir="5400000" algn="tl" rotWithShape="0">
                    <a:srgbClr val="000000">
                      <a:alpha val="25000"/>
                    </a:srgbClr>
                  </a:outerShdw>
                </a:effectLst>
                <a:latin typeface="+mj-lt"/>
                <a:ea typeface="+mj-ea"/>
                <a:cs typeface="+mj-cs"/>
              </a:rPr>
              <a:t>Input untuk melakukan </a:t>
            </a:r>
          </a:p>
          <a:p>
            <a:pPr algn="ctr" eaLnBrk="0" hangingPunct="0">
              <a:defRPr/>
            </a:pPr>
            <a:r>
              <a:rPr lang="en-US" sz="3600" b="1" dirty="0" err="1">
                <a:solidFill>
                  <a:schemeClr val="tx2"/>
                </a:solidFill>
                <a:effectLst>
                  <a:outerShdw blurRad="31750" dist="25400" dir="5400000" algn="tl" rotWithShape="0">
                    <a:srgbClr val="000000">
                      <a:alpha val="25000"/>
                    </a:srgbClr>
                  </a:outerShdw>
                </a:effectLst>
                <a:latin typeface="+mj-lt"/>
                <a:ea typeface="+mj-ea"/>
                <a:cs typeface="+mj-cs"/>
              </a:rPr>
              <a:t>Identifikasi</a:t>
            </a:r>
            <a:r>
              <a:rPr lang="en-US" sz="3600" b="1" dirty="0">
                <a:solidFill>
                  <a:schemeClr val="tx2"/>
                </a:solidFill>
                <a:effectLst>
                  <a:outerShdw blurRad="31750" dist="25400" dir="5400000" algn="tl" rotWithShape="0">
                    <a:srgbClr val="000000">
                      <a:alpha val="25000"/>
                    </a:srgbClr>
                  </a:outerShdw>
                </a:effectLst>
                <a:latin typeface="+mj-lt"/>
                <a:ea typeface="+mj-ea"/>
                <a:cs typeface="+mj-cs"/>
              </a:rPr>
              <a:t> </a:t>
            </a:r>
            <a:r>
              <a:rPr lang="en-US" sz="3600" b="1" dirty="0" err="1">
                <a:solidFill>
                  <a:schemeClr val="tx2"/>
                </a:solidFill>
                <a:effectLst>
                  <a:outerShdw blurRad="31750" dist="25400" dir="5400000" algn="tl" rotWithShape="0">
                    <a:srgbClr val="000000">
                      <a:alpha val="25000"/>
                    </a:srgbClr>
                  </a:outerShdw>
                </a:effectLst>
                <a:latin typeface="+mj-lt"/>
                <a:ea typeface="+mj-ea"/>
                <a:cs typeface="+mj-cs"/>
              </a:rPr>
              <a:t>Aspek</a:t>
            </a:r>
            <a:r>
              <a:rPr lang="en-US" sz="3600" b="1" dirty="0">
                <a:solidFill>
                  <a:schemeClr val="tx2"/>
                </a:solidFill>
                <a:effectLst>
                  <a:outerShdw blurRad="31750" dist="25400" dir="5400000" algn="tl" rotWithShape="0">
                    <a:srgbClr val="000000">
                      <a:alpha val="25000"/>
                    </a:srgbClr>
                  </a:outerShdw>
                </a:effectLst>
                <a:latin typeface="+mj-lt"/>
                <a:ea typeface="+mj-ea"/>
                <a:cs typeface="+mj-cs"/>
              </a:rPr>
              <a:t> </a:t>
            </a:r>
            <a:r>
              <a:rPr lang="en-US" sz="3600" b="1" dirty="0" err="1">
                <a:solidFill>
                  <a:schemeClr val="tx2"/>
                </a:solidFill>
                <a:effectLst>
                  <a:outerShdw blurRad="31750" dist="25400" dir="5400000" algn="tl" rotWithShape="0">
                    <a:srgbClr val="000000">
                      <a:alpha val="25000"/>
                    </a:srgbClr>
                  </a:outerShdw>
                </a:effectLst>
                <a:latin typeface="+mj-lt"/>
                <a:ea typeface="+mj-ea"/>
                <a:cs typeface="+mj-cs"/>
              </a:rPr>
              <a:t>Lingkungan</a:t>
            </a:r>
            <a:r>
              <a:rPr lang="en-US" sz="3600" b="1" dirty="0">
                <a:solidFill>
                  <a:schemeClr val="tx2"/>
                </a:solidFill>
                <a:effectLst>
                  <a:outerShdw blurRad="31750" dist="25400" dir="5400000" algn="tl" rotWithShape="0">
                    <a:srgbClr val="000000">
                      <a:alpha val="25000"/>
                    </a:srgbClr>
                  </a:outerShdw>
                </a:effectLst>
                <a:latin typeface="+mj-lt"/>
                <a:ea typeface="+mj-ea"/>
                <a:cs typeface="+mj-cs"/>
              </a:rPr>
              <a:t> </a:t>
            </a:r>
            <a:r>
              <a:rPr lang="en-US" sz="3600" b="1" dirty="0" err="1">
                <a:solidFill>
                  <a:schemeClr val="tx2"/>
                </a:solidFill>
                <a:effectLst>
                  <a:outerShdw blurRad="31750" dist="25400" dir="5400000" algn="tl" rotWithShape="0">
                    <a:srgbClr val="000000">
                      <a:alpha val="25000"/>
                    </a:srgbClr>
                  </a:outerShdw>
                </a:effectLst>
                <a:latin typeface="+mj-lt"/>
                <a:ea typeface="+mj-ea"/>
                <a:cs typeface="+mj-cs"/>
              </a:rPr>
              <a:t>Penting</a:t>
            </a:r>
            <a:endParaRPr lang="en-US" sz="3600" b="1" dirty="0">
              <a:solidFill>
                <a:schemeClr val="tx2"/>
              </a:solidFill>
              <a:effectLst>
                <a:outerShdw blurRad="31750" dist="25400" dir="5400000" algn="tl" rotWithShape="0">
                  <a:srgbClr val="000000">
                    <a:alpha val="25000"/>
                  </a:srgbClr>
                </a:outerShdw>
              </a:effectLst>
              <a:latin typeface="+mj-lt"/>
              <a:ea typeface="+mj-ea"/>
              <a:cs typeface="+mj-cs"/>
            </a:endParaRPr>
          </a:p>
        </p:txBody>
      </p:sp>
      <p:cxnSp>
        <p:nvCxnSpPr>
          <p:cNvPr id="19" name="Straight Arrow Connector 18"/>
          <p:cNvCxnSpPr/>
          <p:nvPr/>
        </p:nvCxnSpPr>
        <p:spPr>
          <a:xfrm rot="16200000" flipH="1">
            <a:off x="3296445" y="2220107"/>
            <a:ext cx="649287" cy="647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5888833" y="2291544"/>
            <a:ext cx="649287" cy="5048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089" name="TextBox 13"/>
          <p:cNvSpPr txBox="1">
            <a:spLocks noChangeArrowheads="1"/>
          </p:cNvSpPr>
          <p:nvPr/>
        </p:nvSpPr>
        <p:spPr bwMode="auto">
          <a:xfrm>
            <a:off x="523875" y="4337073"/>
            <a:ext cx="9144000" cy="2092325"/>
          </a:xfrm>
          <a:prstGeom prst="rect">
            <a:avLst/>
          </a:prstGeom>
          <a:solidFill>
            <a:schemeClr val="bg1"/>
          </a:solidFill>
          <a:ln w="9525">
            <a:solidFill>
              <a:schemeClr val="tx1"/>
            </a:solidFill>
            <a:miter lim="800000"/>
            <a:headEnd/>
            <a:tailEnd/>
          </a:ln>
        </p:spPr>
        <p:txBody>
          <a:bodyPr>
            <a:spAutoFit/>
          </a:bodyPr>
          <a:lstStyle/>
          <a:p>
            <a:r>
              <a:rPr lang="id-ID"/>
              <a:t>Ketika kita tidak memahami Aspek Penting Lingkungan, Kita bisa menggunakan </a:t>
            </a:r>
          </a:p>
          <a:p>
            <a:pPr marL="627063" lvl="1" indent="-169863">
              <a:buFont typeface="Arial" charset="0"/>
              <a:buChar char="•"/>
            </a:pPr>
            <a:r>
              <a:rPr lang="id-ID" sz="1800"/>
              <a:t>MSDS </a:t>
            </a:r>
            <a:r>
              <a:rPr lang="id-ID" sz="1800">
                <a:sym typeface="Wingdings" pitchFamily="2" charset="2"/>
              </a:rPr>
              <a:t> Menjelaskan kategori material (beracun, mudah terbakar, oksidator, dll) beserta cara handling dan penanganan ketika terjadi tumpahan atau terkena manusia</a:t>
            </a:r>
            <a:endParaRPr lang="id-ID" sz="1800"/>
          </a:p>
          <a:p>
            <a:pPr marL="627063" lvl="1" indent="-169863">
              <a:buFont typeface="Arial" charset="0"/>
              <a:buChar char="•"/>
            </a:pPr>
            <a:r>
              <a:rPr lang="id-ID" sz="1800"/>
              <a:t>dan Peraturan Lingkungan terkait </a:t>
            </a:r>
            <a:r>
              <a:rPr lang="id-ID" sz="1800">
                <a:sym typeface="Wingdings" pitchFamily="2" charset="2"/>
              </a:rPr>
              <a:t> mengatur agar tidak terjadi kerusakan lingkungan </a:t>
            </a:r>
            <a:r>
              <a:rPr lang="id-ID" sz="180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7" descr="http://www1.american.edu/ted/images/jamaica.jpg"/>
          <p:cNvPicPr>
            <a:picLocks noChangeAspect="1" noChangeArrowheads="1"/>
          </p:cNvPicPr>
          <p:nvPr/>
        </p:nvPicPr>
        <p:blipFill>
          <a:blip r:embed="rId2" cstate="print"/>
          <a:srcRect/>
          <a:stretch>
            <a:fillRect/>
          </a:stretch>
        </p:blipFill>
        <p:spPr bwMode="auto">
          <a:xfrm>
            <a:off x="0" y="0"/>
            <a:ext cx="9906000" cy="6858000"/>
          </a:xfrm>
          <a:prstGeom prst="rect">
            <a:avLst/>
          </a:prstGeom>
          <a:noFill/>
          <a:ln w="9525">
            <a:noFill/>
            <a:miter lim="800000"/>
            <a:headEnd/>
            <a:tailEnd/>
          </a:ln>
        </p:spPr>
      </p:pic>
      <p:sp>
        <p:nvSpPr>
          <p:cNvPr id="57346" name="Rectangle 6"/>
          <p:cNvSpPr txBox="1">
            <a:spLocks noChangeArrowheads="1"/>
          </p:cNvSpPr>
          <p:nvPr/>
        </p:nvSpPr>
        <p:spPr bwMode="auto">
          <a:xfrm>
            <a:off x="4310062" y="1007820"/>
            <a:ext cx="5312239" cy="4286250"/>
          </a:xfrm>
          <a:prstGeom prst="rect">
            <a:avLst/>
          </a:prstGeom>
          <a:noFill/>
          <a:ln w="9525">
            <a:noFill/>
            <a:miter lim="800000"/>
            <a:headEnd/>
            <a:tailEnd/>
          </a:ln>
        </p:spPr>
        <p:txBody>
          <a:bodyPr/>
          <a:lstStyle/>
          <a:p>
            <a:pPr marL="273050" indent="-273050" algn="just" eaLnBrk="1" hangingPunct="1">
              <a:spcBef>
                <a:spcPct val="20000"/>
              </a:spcBef>
              <a:buClr>
                <a:schemeClr val="folHlink"/>
              </a:buClr>
              <a:buSzPct val="75000"/>
              <a:defRPr/>
            </a:pP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	“</a:t>
            </a:r>
            <a:r>
              <a:rPr lang="id-ID"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Lingkungan hidup adalah kesatuan ruang dengan semua benda, daya, keadaan, dan makhluk hidup, termasuk manusia dan perilakunya, yang mempengaruhi alam itu sendiri, kelangsungan perikehidupan, dan kesejahteraan manusia serta makhluk hidup lain. </a:t>
            </a: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a:t>
            </a:r>
          </a:p>
          <a:p>
            <a:pPr marL="273050" indent="-273050" algn="just" eaLnBrk="1" hangingPunct="1">
              <a:spcBef>
                <a:spcPct val="20000"/>
              </a:spcBef>
              <a:buClr>
                <a:schemeClr val="folHlink"/>
              </a:buClr>
              <a:buSzPct val="75000"/>
              <a:defRPr/>
            </a:pPr>
            <a:endPar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endParaRPr>
          </a:p>
          <a:p>
            <a:pPr marL="273050" indent="-273050" algn="just" eaLnBrk="1" hangingPunct="1">
              <a:spcBef>
                <a:spcPct val="20000"/>
              </a:spcBef>
              <a:buClr>
                <a:schemeClr val="folHlink"/>
              </a:buClr>
              <a:buSzPct val="75000"/>
              <a:defRPr/>
            </a:pPr>
            <a:endPar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endParaRPr>
          </a:p>
          <a:p>
            <a:pPr marL="273050" indent="-273050" algn="just" eaLnBrk="1" hangingPunct="1">
              <a:spcBef>
                <a:spcPct val="20000"/>
              </a:spcBef>
              <a:buClr>
                <a:schemeClr val="folHlink"/>
              </a:buClr>
              <a:buSzPct val="75000"/>
              <a:defRPr/>
            </a:pPr>
            <a:endPar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endParaRPr>
          </a:p>
          <a:p>
            <a:pPr marL="273050" indent="-273050" algn="just" eaLnBrk="1" hangingPunct="1">
              <a:spcBef>
                <a:spcPct val="20000"/>
              </a:spcBef>
              <a:buClr>
                <a:schemeClr val="folHlink"/>
              </a:buClr>
              <a:buSzPct val="75000"/>
              <a:defRPr/>
            </a:pPr>
            <a:endPar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endParaRPr>
          </a:p>
          <a:p>
            <a:pPr marL="273050" indent="-273050" algn="just" eaLnBrk="1" hangingPunct="1">
              <a:spcBef>
                <a:spcPct val="20000"/>
              </a:spcBef>
              <a:buClr>
                <a:schemeClr val="folHlink"/>
              </a:buClr>
              <a:buSzPct val="75000"/>
              <a:defRPr/>
            </a:pPr>
            <a:r>
              <a:rPr lang="id-ID" sz="1600" i="1" dirty="0">
                <a:solidFill>
                  <a:srgbClr val="FFFF00"/>
                </a:solidFill>
                <a:effectLst>
                  <a:outerShdw blurRad="38100" dist="38100" dir="2700000" algn="tl">
                    <a:srgbClr val="000000">
                      <a:alpha val="43137"/>
                    </a:srgbClr>
                  </a:outerShdw>
                </a:effectLst>
                <a:latin typeface="Arial" pitchFamily="34" charset="0"/>
                <a:cs typeface="Arial" pitchFamily="34" charset="0"/>
              </a:rPr>
              <a:t>   </a:t>
            </a:r>
            <a:r>
              <a:rPr lang="en-US" sz="1600" i="1" dirty="0">
                <a:solidFill>
                  <a:srgbClr val="FFFF00"/>
                </a:solidFill>
                <a:effectLst>
                  <a:outerShdw blurRad="38100" dist="38100" dir="2700000" algn="tl">
                    <a:srgbClr val="000000">
                      <a:alpha val="43137"/>
                    </a:srgbClr>
                  </a:outerShdw>
                </a:effectLst>
                <a:latin typeface="Arial" pitchFamily="34" charset="0"/>
                <a:cs typeface="Arial" pitchFamily="34" charset="0"/>
              </a:rPr>
              <a:t>“</a:t>
            </a:r>
            <a:r>
              <a:rPr lang="id-ID"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Daya dukung lingkungan hidup adalah kemampua</a:t>
            </a: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n </a:t>
            </a:r>
            <a:r>
              <a:rPr lang="id-ID"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lingkungan hidup untuk mendukung perikehidupan manusia, makhluk hidup lain, dan keseimbangan antarkeduanya</a:t>
            </a: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a:t>
            </a:r>
          </a:p>
          <a:p>
            <a:pPr marL="273050" indent="-273050" algn="just" eaLnBrk="1" hangingPunct="1">
              <a:spcBef>
                <a:spcPct val="20000"/>
              </a:spcBef>
              <a:buClr>
                <a:schemeClr val="folHlink"/>
              </a:buClr>
              <a:buSzPct val="75000"/>
              <a:defRPr/>
            </a:pP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 </a:t>
            </a:r>
            <a:r>
              <a:rPr lang="id-ID"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 </a:t>
            </a: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	(UU RI No. 32 </a:t>
            </a:r>
            <a:r>
              <a:rPr lang="en-US" sz="1600" b="1" i="1" dirty="0" err="1">
                <a:solidFill>
                  <a:srgbClr val="FFFF00"/>
                </a:solidFill>
                <a:effectLst>
                  <a:outerShdw blurRad="38100" dist="38100" dir="2700000" algn="tl">
                    <a:srgbClr val="000000">
                      <a:alpha val="43137"/>
                    </a:srgbClr>
                  </a:outerShdw>
                </a:effectLst>
                <a:latin typeface="Arial" pitchFamily="34" charset="0"/>
                <a:cs typeface="Arial" pitchFamily="34" charset="0"/>
              </a:rPr>
              <a:t>Tahun</a:t>
            </a: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 2009 </a:t>
            </a:r>
            <a:r>
              <a:rPr lang="en-US" sz="1600" b="1" i="1" dirty="0" err="1">
                <a:solidFill>
                  <a:srgbClr val="FFFF00"/>
                </a:solidFill>
                <a:effectLst>
                  <a:outerShdw blurRad="38100" dist="38100" dir="2700000" algn="tl">
                    <a:srgbClr val="000000">
                      <a:alpha val="43137"/>
                    </a:srgbClr>
                  </a:outerShdw>
                </a:effectLst>
                <a:latin typeface="Arial" pitchFamily="34" charset="0"/>
                <a:cs typeface="Arial" pitchFamily="34" charset="0"/>
              </a:rPr>
              <a:t>Tentang</a:t>
            </a: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 </a:t>
            </a:r>
            <a:r>
              <a:rPr lang="en-US" sz="1600" b="1" i="1" dirty="0" err="1">
                <a:solidFill>
                  <a:srgbClr val="FFFF00"/>
                </a:solidFill>
                <a:effectLst>
                  <a:outerShdw blurRad="38100" dist="38100" dir="2700000" algn="tl">
                    <a:srgbClr val="000000">
                      <a:alpha val="43137"/>
                    </a:srgbClr>
                  </a:outerShdw>
                </a:effectLst>
                <a:latin typeface="Arial" pitchFamily="34" charset="0"/>
                <a:cs typeface="Arial" pitchFamily="34" charset="0"/>
              </a:rPr>
              <a:t>Perlindungan</a:t>
            </a: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 </a:t>
            </a:r>
            <a:r>
              <a:rPr lang="en-US" sz="1600" b="1" i="1" dirty="0" err="1">
                <a:solidFill>
                  <a:srgbClr val="FFFF00"/>
                </a:solidFill>
                <a:effectLst>
                  <a:outerShdw blurRad="38100" dist="38100" dir="2700000" algn="tl">
                    <a:srgbClr val="000000">
                      <a:alpha val="43137"/>
                    </a:srgbClr>
                  </a:outerShdw>
                </a:effectLst>
                <a:latin typeface="Arial" pitchFamily="34" charset="0"/>
                <a:cs typeface="Arial" pitchFamily="34" charset="0"/>
              </a:rPr>
              <a:t>dan</a:t>
            </a: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 </a:t>
            </a:r>
            <a:r>
              <a:rPr lang="en-US" sz="1600" b="1" i="1" dirty="0" err="1">
                <a:solidFill>
                  <a:srgbClr val="FFFF00"/>
                </a:solidFill>
                <a:effectLst>
                  <a:outerShdw blurRad="38100" dist="38100" dir="2700000" algn="tl">
                    <a:srgbClr val="000000">
                      <a:alpha val="43137"/>
                    </a:srgbClr>
                  </a:outerShdw>
                </a:effectLst>
                <a:latin typeface="Arial" pitchFamily="34" charset="0"/>
                <a:cs typeface="Arial" pitchFamily="34" charset="0"/>
              </a:rPr>
              <a:t>Pengelolaan</a:t>
            </a: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 </a:t>
            </a:r>
            <a:r>
              <a:rPr lang="en-US" sz="1600" b="1" i="1" dirty="0" err="1">
                <a:solidFill>
                  <a:srgbClr val="FFFF00"/>
                </a:solidFill>
                <a:effectLst>
                  <a:outerShdw blurRad="38100" dist="38100" dir="2700000" algn="tl">
                    <a:srgbClr val="000000">
                      <a:alpha val="43137"/>
                    </a:srgbClr>
                  </a:outerShdw>
                </a:effectLst>
                <a:latin typeface="Arial" pitchFamily="34" charset="0"/>
                <a:cs typeface="Arial" pitchFamily="34" charset="0"/>
              </a:rPr>
              <a:t>Lingkungan</a:t>
            </a: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 </a:t>
            </a:r>
            <a:r>
              <a:rPr lang="en-US" sz="1600" b="1" i="1" dirty="0" err="1">
                <a:solidFill>
                  <a:srgbClr val="FFFF00"/>
                </a:solidFill>
                <a:effectLst>
                  <a:outerShdw blurRad="38100" dist="38100" dir="2700000" algn="tl">
                    <a:srgbClr val="000000">
                      <a:alpha val="43137"/>
                    </a:srgbClr>
                  </a:outerShdw>
                </a:effectLst>
                <a:latin typeface="Arial" pitchFamily="34" charset="0"/>
                <a:cs typeface="Arial" pitchFamily="34" charset="0"/>
              </a:rPr>
              <a:t>Hidup</a:t>
            </a:r>
            <a:r>
              <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rPr>
              <a:t>)</a:t>
            </a:r>
          </a:p>
          <a:p>
            <a:pPr marL="273050" indent="-273050" algn="just" eaLnBrk="1" hangingPunct="1">
              <a:spcBef>
                <a:spcPct val="20000"/>
              </a:spcBef>
              <a:buClr>
                <a:schemeClr val="folHlink"/>
              </a:buClr>
              <a:buSzPct val="75000"/>
              <a:defRPr/>
            </a:pPr>
            <a:endParaRPr lang="en-US" sz="1600" b="1" i="1" dirty="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6" name="Rectangle 5"/>
          <p:cNvSpPr/>
          <p:nvPr/>
        </p:nvSpPr>
        <p:spPr>
          <a:xfrm>
            <a:off x="3891253" y="318303"/>
            <a:ext cx="5310190" cy="707886"/>
          </a:xfrm>
          <a:prstGeom prst="rect">
            <a:avLst/>
          </a:prstGeom>
          <a:noFill/>
        </p:spPr>
        <p:txBody>
          <a:bodyPr>
            <a:spAutoFit/>
          </a:bodyPr>
          <a:lstStyle/>
          <a:p>
            <a:pPr algn="ctr" eaLnBrk="1" hangingPunct="1">
              <a:defRPr/>
            </a:pPr>
            <a:r>
              <a:rPr lang="en-US" sz="4000" dirty="0">
                <a:ln w="18415" cmpd="sng">
                  <a:solidFill>
                    <a:srgbClr val="FFFFFF"/>
                  </a:solidFill>
                  <a:prstDash val="solid"/>
                </a:ln>
                <a:solidFill>
                  <a:schemeClr val="accent3">
                    <a:lumMod val="40000"/>
                    <a:lumOff val="60000"/>
                  </a:schemeClr>
                </a:solidFill>
                <a:effectLst>
                  <a:outerShdw blurRad="63500" dir="3600000" algn="tl" rotWithShape="0">
                    <a:srgbClr val="000000">
                      <a:alpha val="70000"/>
                    </a:srgbClr>
                  </a:outerShdw>
                </a:effectLst>
                <a:latin typeface="Adobe Caslon Pro" pitchFamily="18" charset="0"/>
              </a:rPr>
              <a:t>LINGKUNGAN</a:t>
            </a:r>
          </a:p>
        </p:txBody>
      </p:sp>
      <p:sp>
        <p:nvSpPr>
          <p:cNvPr id="2" name="Rectangle 1"/>
          <p:cNvSpPr/>
          <p:nvPr/>
        </p:nvSpPr>
        <p:spPr>
          <a:xfrm>
            <a:off x="4721810" y="2667000"/>
            <a:ext cx="4726989" cy="1015663"/>
          </a:xfrm>
          <a:prstGeom prst="rect">
            <a:avLst/>
          </a:prstGeom>
          <a:solidFill>
            <a:schemeClr val="bg1"/>
          </a:solidFill>
        </p:spPr>
        <p:txBody>
          <a:bodyPr wrap="square">
            <a:spAutoFit/>
          </a:bodyPr>
          <a:lstStyle/>
          <a:p>
            <a:pPr algn="just"/>
            <a:r>
              <a:rPr lang="en-US" sz="1200" dirty="0" err="1"/>
              <a:t>Dalam</a:t>
            </a:r>
            <a:r>
              <a:rPr lang="en-US" sz="1200" dirty="0"/>
              <a:t> </a:t>
            </a:r>
            <a:r>
              <a:rPr lang="en-US" sz="1200" dirty="0" err="1"/>
              <a:t>lingkungan</a:t>
            </a:r>
            <a:r>
              <a:rPr lang="en-US" sz="1200" dirty="0"/>
              <a:t> </a:t>
            </a:r>
            <a:r>
              <a:rPr lang="en-US" sz="1200" dirty="0" err="1"/>
              <a:t>hidup</a:t>
            </a:r>
            <a:r>
              <a:rPr lang="en-US" sz="1200" dirty="0"/>
              <a:t> </a:t>
            </a:r>
            <a:r>
              <a:rPr lang="en-US" sz="1200" dirty="0" err="1"/>
              <a:t>terdapat</a:t>
            </a:r>
            <a:r>
              <a:rPr lang="en-US" sz="1200" dirty="0"/>
              <a:t> </a:t>
            </a:r>
            <a:r>
              <a:rPr lang="en-US" sz="1200" dirty="0" err="1"/>
              <a:t>ekosistem</a:t>
            </a:r>
            <a:r>
              <a:rPr lang="en-US" sz="1200" dirty="0"/>
              <a:t>, </a:t>
            </a:r>
            <a:r>
              <a:rPr lang="en-US" sz="1200" dirty="0" err="1"/>
              <a:t>yaitu</a:t>
            </a:r>
            <a:r>
              <a:rPr lang="en-US" sz="1200" dirty="0"/>
              <a:t> </a:t>
            </a:r>
            <a:r>
              <a:rPr lang="en-US" sz="1200" dirty="0" err="1"/>
              <a:t>tatanan</a:t>
            </a:r>
            <a:r>
              <a:rPr lang="en-US" sz="1200" dirty="0"/>
              <a:t> </a:t>
            </a:r>
            <a:r>
              <a:rPr lang="en-US" sz="1200" dirty="0" err="1"/>
              <a:t>unsur</a:t>
            </a:r>
            <a:r>
              <a:rPr lang="en-US" sz="1200" dirty="0"/>
              <a:t> </a:t>
            </a:r>
            <a:r>
              <a:rPr lang="en-US" sz="1200" dirty="0" err="1"/>
              <a:t>lingkungan</a:t>
            </a:r>
            <a:r>
              <a:rPr lang="en-US" sz="1200" dirty="0"/>
              <a:t> </a:t>
            </a:r>
            <a:r>
              <a:rPr lang="en-US" sz="1200" dirty="0" err="1"/>
              <a:t>hidup</a:t>
            </a:r>
            <a:r>
              <a:rPr lang="en-US" sz="1200" dirty="0"/>
              <a:t> yang </a:t>
            </a:r>
            <a:r>
              <a:rPr lang="en-US" sz="1200" dirty="0" err="1"/>
              <a:t>merupakan</a:t>
            </a:r>
            <a:r>
              <a:rPr lang="en-US" sz="1200" dirty="0"/>
              <a:t> </a:t>
            </a:r>
            <a:r>
              <a:rPr lang="en-US" sz="1200" dirty="0" err="1"/>
              <a:t>kesatuan</a:t>
            </a:r>
            <a:r>
              <a:rPr lang="en-US" sz="1200" dirty="0"/>
              <a:t> </a:t>
            </a:r>
            <a:r>
              <a:rPr lang="en-US" sz="1200" dirty="0" err="1"/>
              <a:t>utuh</a:t>
            </a:r>
            <a:r>
              <a:rPr lang="en-US" sz="1200" dirty="0"/>
              <a:t> </a:t>
            </a:r>
            <a:r>
              <a:rPr lang="en-US" sz="1200" dirty="0" err="1"/>
              <a:t>menyeluruh</a:t>
            </a:r>
            <a:r>
              <a:rPr lang="en-US" sz="1200" dirty="0"/>
              <a:t> </a:t>
            </a:r>
            <a:r>
              <a:rPr lang="en-US" sz="1200" dirty="0" err="1"/>
              <a:t>dan</a:t>
            </a:r>
            <a:r>
              <a:rPr lang="en-US" sz="1200" dirty="0"/>
              <a:t> </a:t>
            </a:r>
            <a:r>
              <a:rPr lang="en-US" sz="1200" dirty="0" err="1"/>
              <a:t>saling</a:t>
            </a:r>
            <a:r>
              <a:rPr lang="en-US" sz="1200" dirty="0"/>
              <a:t> </a:t>
            </a:r>
            <a:r>
              <a:rPr lang="en-US" sz="1200" dirty="0" err="1"/>
              <a:t>mempengaruhi</a:t>
            </a:r>
            <a:r>
              <a:rPr lang="en-US" sz="1200" dirty="0"/>
              <a:t> </a:t>
            </a:r>
            <a:r>
              <a:rPr lang="en-US" sz="1200" dirty="0" err="1"/>
              <a:t>dalam</a:t>
            </a:r>
            <a:r>
              <a:rPr lang="en-US" sz="1200" dirty="0"/>
              <a:t> </a:t>
            </a:r>
            <a:r>
              <a:rPr lang="en-US" sz="1200" dirty="0" err="1"/>
              <a:t>membentuk</a:t>
            </a:r>
            <a:r>
              <a:rPr lang="en-US" sz="1200" dirty="0"/>
              <a:t> </a:t>
            </a:r>
            <a:r>
              <a:rPr lang="en-US" sz="1200" dirty="0" err="1"/>
              <a:t>keseimbangan</a:t>
            </a:r>
            <a:r>
              <a:rPr lang="en-US" sz="1200" dirty="0"/>
              <a:t>, </a:t>
            </a:r>
            <a:r>
              <a:rPr lang="en-US" sz="1200" dirty="0" err="1"/>
              <a:t>stabilitas</a:t>
            </a:r>
            <a:r>
              <a:rPr lang="en-US" sz="1200" dirty="0"/>
              <a:t>, </a:t>
            </a:r>
            <a:r>
              <a:rPr lang="en-US" sz="1200" dirty="0" err="1"/>
              <a:t>dan</a:t>
            </a:r>
            <a:r>
              <a:rPr lang="en-US" sz="1200" dirty="0"/>
              <a:t> </a:t>
            </a:r>
            <a:r>
              <a:rPr lang="en-US" sz="1200" dirty="0" err="1"/>
              <a:t>produktivitas</a:t>
            </a:r>
            <a:r>
              <a:rPr lang="en-US" sz="1200" dirty="0"/>
              <a:t> </a:t>
            </a:r>
            <a:r>
              <a:rPr lang="en-US" sz="1200" dirty="0" err="1"/>
              <a:t>lingkungan</a:t>
            </a:r>
            <a:r>
              <a:rPr lang="en-US" sz="1200" dirty="0"/>
              <a:t> </a:t>
            </a:r>
            <a:r>
              <a:rPr lang="en-US" sz="1200" dirty="0" err="1"/>
              <a:t>hidup</a:t>
            </a:r>
            <a:endParaRPr lang="en-US" sz="1200" dirty="0"/>
          </a:p>
        </p:txBody>
      </p:sp>
      <p:sp>
        <p:nvSpPr>
          <p:cNvPr id="3" name="Rectangle 2"/>
          <p:cNvSpPr/>
          <p:nvPr/>
        </p:nvSpPr>
        <p:spPr>
          <a:xfrm>
            <a:off x="0" y="5658778"/>
            <a:ext cx="9756775" cy="830997"/>
          </a:xfrm>
          <a:prstGeom prst="rect">
            <a:avLst/>
          </a:prstGeom>
          <a:ln>
            <a:noFill/>
          </a:ln>
        </p:spPr>
        <p:txBody>
          <a:bodyPr wrap="square">
            <a:spAutoFit/>
          </a:bodyPr>
          <a:lstStyle/>
          <a:p>
            <a:pPr algn="ctr"/>
            <a:r>
              <a:rPr lang="id-ID" b="1" i="1" dirty="0">
                <a:ln w="11430">
                  <a:solidFill>
                    <a:srgbClr val="C00000"/>
                  </a:solidFill>
                </a:ln>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id-ID" b="1" i="1" dirty="0">
                <a:ln w="11430">
                  <a:noFill/>
                </a:ln>
                <a:solidFill>
                  <a:schemeClr val="bg1"/>
                </a:solidFill>
                <a:effectLst>
                  <a:outerShdw blurRad="38100" dist="38100" dir="2700000" algn="tl">
                    <a:srgbClr val="000000">
                      <a:alpha val="43137"/>
                    </a:srgbClr>
                  </a:outerShdw>
                </a:effectLst>
                <a:latin typeface="Arial" pitchFamily="34" charset="0"/>
                <a:cs typeface="Arial" pitchFamily="34" charset="0"/>
              </a:rPr>
              <a:t>Kelangsungan hidup manusia bergantung pada lingkungan sbg sistem pendukung kehidupan (life support systems</a:t>
            </a:r>
            <a:r>
              <a:rPr lang="id-ID" b="1" dirty="0">
                <a:ln w="11430">
                  <a:noFill/>
                </a:ln>
                <a:solidFill>
                  <a:schemeClr val="bg1"/>
                </a:solidFill>
                <a:effectLst>
                  <a:outerShdw blurRad="38100" dist="38100" dir="2700000" algn="tl">
                    <a:srgbClr val="000000">
                      <a:alpha val="43137"/>
                    </a:srgbClr>
                  </a:outerShdw>
                </a:effectLst>
                <a:latin typeface="Arial Narrow" pitchFamily="34" charset="0"/>
              </a:rPr>
              <a:t>)      </a:t>
            </a:r>
            <a:endParaRPr lang="en-US" dirty="0">
              <a:ln w="11430">
                <a:noFill/>
              </a:ln>
              <a:solidFill>
                <a:schemeClr val="bg1"/>
              </a:solidFill>
              <a:effectLst>
                <a:outerShdw blurRad="38100" dist="38100" dir="2700000" algn="tl">
                  <a:srgbClr val="000000">
                    <a:alpha val="43137"/>
                  </a:srgbClr>
                </a:outerShdw>
              </a:effectLst>
            </a:endParaRPr>
          </a:p>
        </p:txBody>
      </p:sp>
      <p:pic>
        <p:nvPicPr>
          <p:cNvPr id="79874" name="Picture 2" descr="http://2.bp.blogspot.com/-vlEurxUXT40/UYt4kLQtGNI/AAAAAAAABuI/DSc08W19TWM/s1600/Ekologi+dan+Ekosistem+rantaian_makana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88" y="318304"/>
            <a:ext cx="3736622" cy="49722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extLst>
      <p:ext uri="{BB962C8B-B14F-4D97-AF65-F5344CB8AC3E}">
        <p14:creationId xmlns:p14="http://schemas.microsoft.com/office/powerpoint/2010/main" val="1837095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 y="0"/>
          <a:ext cx="9905999" cy="6886592"/>
        </p:xfrm>
        <a:graphic>
          <a:graphicData uri="http://schemas.openxmlformats.org/drawingml/2006/table">
            <a:tbl>
              <a:tblPr/>
              <a:tblGrid>
                <a:gridCol w="168510">
                  <a:extLst>
                    <a:ext uri="{9D8B030D-6E8A-4147-A177-3AD203B41FA5}">
                      <a16:colId xmlns:a16="http://schemas.microsoft.com/office/drawing/2014/main" val="20000"/>
                    </a:ext>
                  </a:extLst>
                </a:gridCol>
                <a:gridCol w="746260">
                  <a:extLst>
                    <a:ext uri="{9D8B030D-6E8A-4147-A177-3AD203B41FA5}">
                      <a16:colId xmlns:a16="http://schemas.microsoft.com/office/drawing/2014/main" val="20001"/>
                    </a:ext>
                  </a:extLst>
                </a:gridCol>
                <a:gridCol w="716169">
                  <a:extLst>
                    <a:ext uri="{9D8B030D-6E8A-4147-A177-3AD203B41FA5}">
                      <a16:colId xmlns:a16="http://schemas.microsoft.com/office/drawing/2014/main" val="20002"/>
                    </a:ext>
                  </a:extLst>
                </a:gridCol>
                <a:gridCol w="613859">
                  <a:extLst>
                    <a:ext uri="{9D8B030D-6E8A-4147-A177-3AD203B41FA5}">
                      <a16:colId xmlns:a16="http://schemas.microsoft.com/office/drawing/2014/main" val="20003"/>
                    </a:ext>
                  </a:extLst>
                </a:gridCol>
                <a:gridCol w="613859">
                  <a:extLst>
                    <a:ext uri="{9D8B030D-6E8A-4147-A177-3AD203B41FA5}">
                      <a16:colId xmlns:a16="http://schemas.microsoft.com/office/drawing/2014/main" val="20004"/>
                    </a:ext>
                  </a:extLst>
                </a:gridCol>
                <a:gridCol w="613859">
                  <a:extLst>
                    <a:ext uri="{9D8B030D-6E8A-4147-A177-3AD203B41FA5}">
                      <a16:colId xmlns:a16="http://schemas.microsoft.com/office/drawing/2014/main" val="20005"/>
                    </a:ext>
                  </a:extLst>
                </a:gridCol>
                <a:gridCol w="680060">
                  <a:extLst>
                    <a:ext uri="{9D8B030D-6E8A-4147-A177-3AD203B41FA5}">
                      <a16:colId xmlns:a16="http://schemas.microsoft.com/office/drawing/2014/main" val="20006"/>
                    </a:ext>
                  </a:extLst>
                </a:gridCol>
                <a:gridCol w="782369">
                  <a:extLst>
                    <a:ext uri="{9D8B030D-6E8A-4147-A177-3AD203B41FA5}">
                      <a16:colId xmlns:a16="http://schemas.microsoft.com/office/drawing/2014/main" val="20007"/>
                    </a:ext>
                  </a:extLst>
                </a:gridCol>
                <a:gridCol w="878661">
                  <a:extLst>
                    <a:ext uri="{9D8B030D-6E8A-4147-A177-3AD203B41FA5}">
                      <a16:colId xmlns:a16="http://schemas.microsoft.com/office/drawing/2014/main" val="20008"/>
                    </a:ext>
                  </a:extLst>
                </a:gridCol>
                <a:gridCol w="878661">
                  <a:extLst>
                    <a:ext uri="{9D8B030D-6E8A-4147-A177-3AD203B41FA5}">
                      <a16:colId xmlns:a16="http://schemas.microsoft.com/office/drawing/2014/main" val="20009"/>
                    </a:ext>
                  </a:extLst>
                </a:gridCol>
                <a:gridCol w="878661">
                  <a:extLst>
                    <a:ext uri="{9D8B030D-6E8A-4147-A177-3AD203B41FA5}">
                      <a16:colId xmlns:a16="http://schemas.microsoft.com/office/drawing/2014/main" val="20010"/>
                    </a:ext>
                  </a:extLst>
                </a:gridCol>
                <a:gridCol w="812460">
                  <a:extLst>
                    <a:ext uri="{9D8B030D-6E8A-4147-A177-3AD203B41FA5}">
                      <a16:colId xmlns:a16="http://schemas.microsoft.com/office/drawing/2014/main" val="20011"/>
                    </a:ext>
                  </a:extLst>
                </a:gridCol>
                <a:gridCol w="541640">
                  <a:extLst>
                    <a:ext uri="{9D8B030D-6E8A-4147-A177-3AD203B41FA5}">
                      <a16:colId xmlns:a16="http://schemas.microsoft.com/office/drawing/2014/main" val="20012"/>
                    </a:ext>
                  </a:extLst>
                </a:gridCol>
                <a:gridCol w="980971">
                  <a:extLst>
                    <a:ext uri="{9D8B030D-6E8A-4147-A177-3AD203B41FA5}">
                      <a16:colId xmlns:a16="http://schemas.microsoft.com/office/drawing/2014/main" val="20013"/>
                    </a:ext>
                  </a:extLst>
                </a:gridCol>
              </a:tblGrid>
              <a:tr h="196587">
                <a:tc gridSpan="14">
                  <a:txBody>
                    <a:bodyPr/>
                    <a:lstStyle/>
                    <a:p>
                      <a:pPr algn="ctr" fontAlgn="b"/>
                      <a:r>
                        <a:rPr lang="en-US" sz="900" b="1" i="0" u="none" strike="noStrike" dirty="0">
                          <a:solidFill>
                            <a:srgbClr val="000000"/>
                          </a:solidFill>
                          <a:effectLst/>
                          <a:latin typeface="Calibri"/>
                        </a:rPr>
                        <a:t>MATERIAL SAFETY DATA SHEET (MSDS)</a:t>
                      </a:r>
                    </a:p>
                  </a:txBody>
                  <a:tcPr marL="4062" marR="4062" marT="4062" marB="0"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6587">
                <a:tc gridSpan="14">
                  <a:txBody>
                    <a:bodyPr/>
                    <a:lstStyle/>
                    <a:p>
                      <a:pPr algn="ctr" fontAlgn="b"/>
                      <a:r>
                        <a:rPr lang="en-US" sz="900" b="1" i="0" u="none" strike="noStrike" dirty="0">
                          <a:solidFill>
                            <a:srgbClr val="000000"/>
                          </a:solidFill>
                          <a:effectLst/>
                          <a:latin typeface="Calibri"/>
                        </a:rPr>
                        <a:t>PENGENDALIAN BAHAN</a:t>
                      </a:r>
                    </a:p>
                  </a:txBody>
                  <a:tcPr marL="4062" marR="4062" marT="4062" marB="0" anchor="b">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65130">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4062" marR="4062" marT="4062"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5130">
                <a:tc rowSpan="2">
                  <a:txBody>
                    <a:bodyPr/>
                    <a:lstStyle/>
                    <a:p>
                      <a:pPr algn="ctr" fontAlgn="ctr"/>
                      <a:r>
                        <a:rPr lang="en-US" sz="900" b="1" i="0" u="none" strike="noStrike" dirty="0">
                          <a:solidFill>
                            <a:srgbClr val="000000"/>
                          </a:solidFill>
                          <a:effectLst/>
                          <a:latin typeface="Calibri"/>
                        </a:rPr>
                        <a:t>No</a:t>
                      </a:r>
                    </a:p>
                  </a:txBody>
                  <a:tcPr marL="4062" marR="4062" marT="40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rowSpan="2">
                  <a:txBody>
                    <a:bodyPr/>
                    <a:lstStyle/>
                    <a:p>
                      <a:pPr algn="ctr" fontAlgn="ctr"/>
                      <a:r>
                        <a:rPr lang="en-US" sz="900" b="1" i="0" u="none" strike="noStrike">
                          <a:solidFill>
                            <a:srgbClr val="000000"/>
                          </a:solidFill>
                          <a:effectLst/>
                          <a:latin typeface="Calibri"/>
                        </a:rPr>
                        <a:t>NAMA BAHAN</a:t>
                      </a:r>
                    </a:p>
                  </a:txBody>
                  <a:tcPr marL="4062" marR="4062" marT="40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gridSpan="5">
                  <a:txBody>
                    <a:bodyPr/>
                    <a:lstStyle/>
                    <a:p>
                      <a:pPr algn="ctr" fontAlgn="b"/>
                      <a:r>
                        <a:rPr lang="en-US" sz="900" b="1" i="0" u="none" strike="noStrike">
                          <a:solidFill>
                            <a:srgbClr val="000000"/>
                          </a:solidFill>
                          <a:effectLst/>
                          <a:latin typeface="Calibri"/>
                        </a:rPr>
                        <a:t>BAHAYA BAHAN</a:t>
                      </a:r>
                    </a:p>
                  </a:txBody>
                  <a:tcPr marL="4062" marR="4062" marT="406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900" b="1" i="0" u="none" strike="noStrike">
                          <a:solidFill>
                            <a:srgbClr val="000000"/>
                          </a:solidFill>
                          <a:effectLst/>
                          <a:latin typeface="Calibri"/>
                        </a:rPr>
                        <a:t>PERTOLONGAN PERTAMA</a:t>
                      </a:r>
                    </a:p>
                  </a:txBody>
                  <a:tcPr marL="4062" marR="4062" marT="406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ctr"/>
                      <a:r>
                        <a:rPr lang="en-US" sz="900" b="1" i="0" u="none" strike="noStrike">
                          <a:solidFill>
                            <a:srgbClr val="000000"/>
                          </a:solidFill>
                          <a:effectLst/>
                          <a:latin typeface="Calibri"/>
                        </a:rPr>
                        <a:t>ALAT PELINDUNG DIRI</a:t>
                      </a:r>
                    </a:p>
                  </a:txBody>
                  <a:tcPr marL="4062" marR="4062" marT="40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rowSpan="2">
                  <a:txBody>
                    <a:bodyPr/>
                    <a:lstStyle/>
                    <a:p>
                      <a:pPr algn="ctr" fontAlgn="ctr"/>
                      <a:r>
                        <a:rPr lang="en-US" sz="900" b="1" i="0" u="none" strike="noStrike">
                          <a:solidFill>
                            <a:srgbClr val="000000"/>
                          </a:solidFill>
                          <a:effectLst/>
                          <a:latin typeface="Calibri"/>
                        </a:rPr>
                        <a:t>CARA PENYIMPANAN</a:t>
                      </a:r>
                    </a:p>
                  </a:txBody>
                  <a:tcPr marL="4062" marR="4062" marT="40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38128">
                <a:tc vMerge="1">
                  <a:txBody>
                    <a:bodyPr/>
                    <a:lstStyle/>
                    <a:p>
                      <a:endParaRPr lang="en-US"/>
                    </a:p>
                  </a:txBody>
                  <a:tcPr/>
                </a:tc>
                <a:tc vMerge="1">
                  <a:txBody>
                    <a:bodyPr/>
                    <a:lstStyle/>
                    <a:p>
                      <a:endParaRPr lang="en-US"/>
                    </a:p>
                  </a:txBody>
                  <a:tcPr/>
                </a:tc>
                <a:tc>
                  <a:txBody>
                    <a:bodyPr/>
                    <a:lstStyle/>
                    <a:p>
                      <a:pPr algn="ctr" fontAlgn="ctr"/>
                      <a:r>
                        <a:rPr lang="en-US" sz="900" b="1" i="0" u="none" strike="noStrike">
                          <a:solidFill>
                            <a:srgbClr val="000000"/>
                          </a:solidFill>
                          <a:effectLst/>
                          <a:latin typeface="Calibri"/>
                        </a:rPr>
                        <a:t>Terhirup</a:t>
                      </a:r>
                    </a:p>
                  </a:txBody>
                  <a:tcPr marL="4062" marR="4062" marT="406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900" b="1" i="0" u="none" strike="noStrike">
                          <a:solidFill>
                            <a:srgbClr val="000000"/>
                          </a:solidFill>
                          <a:effectLst/>
                          <a:latin typeface="Calibri"/>
                        </a:rPr>
                        <a:t>Tertelan</a:t>
                      </a:r>
                    </a:p>
                  </a:txBody>
                  <a:tcPr marL="4062" marR="4062" marT="4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900" b="1" i="0" u="none" strike="noStrike">
                          <a:solidFill>
                            <a:srgbClr val="000000"/>
                          </a:solidFill>
                          <a:effectLst/>
                          <a:latin typeface="Calibri"/>
                        </a:rPr>
                        <a:t>Terkena Mata</a:t>
                      </a:r>
                    </a:p>
                  </a:txBody>
                  <a:tcPr marL="4062" marR="4062" marT="4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900" b="1" i="0" u="none" strike="noStrike">
                          <a:solidFill>
                            <a:srgbClr val="000000"/>
                          </a:solidFill>
                          <a:effectLst/>
                          <a:latin typeface="Calibri"/>
                        </a:rPr>
                        <a:t>Terkena Kulit</a:t>
                      </a:r>
                    </a:p>
                  </a:txBody>
                  <a:tcPr marL="4062" marR="4062" marT="4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900" b="1" i="0" u="none" strike="noStrike" dirty="0" err="1">
                          <a:solidFill>
                            <a:srgbClr val="000000"/>
                          </a:solidFill>
                          <a:effectLst/>
                          <a:latin typeface="Calibri"/>
                        </a:rPr>
                        <a:t>Bahaya</a:t>
                      </a:r>
                      <a:r>
                        <a:rPr lang="en-US" sz="900" b="1" i="0" u="none" strike="noStrike" dirty="0">
                          <a:solidFill>
                            <a:srgbClr val="000000"/>
                          </a:solidFill>
                          <a:effectLst/>
                          <a:latin typeface="Calibri"/>
                        </a:rPr>
                        <a:t> </a:t>
                      </a:r>
                      <a:r>
                        <a:rPr lang="en-US" sz="900" b="1" i="0" u="none" strike="noStrike" dirty="0" err="1">
                          <a:solidFill>
                            <a:srgbClr val="000000"/>
                          </a:solidFill>
                          <a:effectLst/>
                          <a:latin typeface="Calibri"/>
                        </a:rPr>
                        <a:t>Terbakar</a:t>
                      </a:r>
                      <a:endParaRPr lang="en-US" sz="900" b="1" i="0" u="none" strike="noStrike" dirty="0">
                        <a:solidFill>
                          <a:srgbClr val="000000"/>
                        </a:solidFill>
                        <a:effectLst/>
                        <a:latin typeface="Calibri"/>
                      </a:endParaRPr>
                    </a:p>
                  </a:txBody>
                  <a:tcPr marL="4062" marR="4062" marT="406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900" b="1" i="0" u="none" strike="noStrike">
                          <a:solidFill>
                            <a:srgbClr val="000000"/>
                          </a:solidFill>
                          <a:effectLst/>
                          <a:latin typeface="Calibri"/>
                        </a:rPr>
                        <a:t>Terhirup</a:t>
                      </a:r>
                    </a:p>
                  </a:txBody>
                  <a:tcPr marL="4062" marR="4062" marT="406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900" b="1" i="0" u="none" strike="noStrike">
                          <a:solidFill>
                            <a:srgbClr val="000000"/>
                          </a:solidFill>
                          <a:effectLst/>
                          <a:latin typeface="Calibri"/>
                        </a:rPr>
                        <a:t>Tertelan</a:t>
                      </a:r>
                    </a:p>
                  </a:txBody>
                  <a:tcPr marL="4062" marR="4062" marT="406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900" b="1" i="0" u="none" strike="noStrike">
                          <a:solidFill>
                            <a:srgbClr val="000000"/>
                          </a:solidFill>
                          <a:effectLst/>
                          <a:latin typeface="Calibri"/>
                        </a:rPr>
                        <a:t>Terkena Mata</a:t>
                      </a:r>
                    </a:p>
                  </a:txBody>
                  <a:tcPr marL="4062" marR="4062" marT="4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900" b="1" i="0" u="none" strike="noStrike">
                          <a:solidFill>
                            <a:srgbClr val="000000"/>
                          </a:solidFill>
                          <a:effectLst/>
                          <a:latin typeface="Calibri"/>
                        </a:rPr>
                        <a:t>Terkena Kulit</a:t>
                      </a:r>
                    </a:p>
                  </a:txBody>
                  <a:tcPr marL="4062" marR="4062" marT="4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ctr" fontAlgn="ctr"/>
                      <a:r>
                        <a:rPr lang="en-US" sz="900" b="1" i="0" u="none" strike="noStrike">
                          <a:solidFill>
                            <a:srgbClr val="000000"/>
                          </a:solidFill>
                          <a:effectLst/>
                          <a:latin typeface="Calibri"/>
                        </a:rPr>
                        <a:t>Pemadam Api (APAR)</a:t>
                      </a:r>
                    </a:p>
                  </a:txBody>
                  <a:tcPr marL="4062" marR="4062" marT="406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234561">
                <a:tc>
                  <a:txBody>
                    <a:bodyPr/>
                    <a:lstStyle/>
                    <a:p>
                      <a:pPr algn="ctr" fontAlgn="ctr"/>
                      <a:r>
                        <a:rPr lang="en-US" sz="900" b="0" i="0" u="none" strike="noStrike">
                          <a:solidFill>
                            <a:srgbClr val="000000"/>
                          </a:solidFill>
                          <a:effectLst/>
                          <a:latin typeface="Calibri"/>
                        </a:rPr>
                        <a:t>1</a:t>
                      </a:r>
                    </a:p>
                  </a:txBody>
                  <a:tcPr marL="4062" marR="4062" marT="406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a:solidFill>
                            <a:srgbClr val="000000"/>
                          </a:solidFill>
                          <a:effectLst/>
                          <a:latin typeface="Calibri"/>
                        </a:rPr>
                        <a:t>Resin</a:t>
                      </a:r>
                    </a:p>
                  </a:txBody>
                  <a:tcPr marL="4062" marR="4062" marT="406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Gangguan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pernafasan</a:t>
                      </a:r>
                      <a:endParaRPr lang="en-US" sz="900" b="0" i="0" u="none" strike="noStrike" dirty="0">
                        <a:solidFill>
                          <a:srgbClr val="000000"/>
                        </a:solidFill>
                        <a:effectLst/>
                        <a:latin typeface="Calibri"/>
                      </a:endParaRPr>
                    </a:p>
                  </a:txBody>
                  <a:tcPr marL="4062" marR="4062" marT="4062"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Muntah-muntah</a:t>
                      </a:r>
                      <a:endParaRPr lang="en-US" sz="900" b="0" i="0" u="none" strike="noStrike" dirty="0">
                        <a:solidFill>
                          <a:srgbClr val="000000"/>
                        </a:solidFill>
                        <a:effectLst/>
                        <a:latin typeface="Calibri"/>
                      </a:endParaRP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Dapat menyebabkan iritasi</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Iritasi pada kulit</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dapat</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menyala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namun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memerlukan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pemanasan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lebih</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dahulu</a:t>
                      </a:r>
                      <a:endParaRPr lang="en-US" sz="900" b="0" i="0" u="none" strike="noStrike" dirty="0">
                        <a:solidFill>
                          <a:srgbClr val="000000"/>
                        </a:solidFill>
                        <a:effectLst/>
                        <a:latin typeface="Calibri"/>
                      </a:endParaRPr>
                    </a:p>
                  </a:txBody>
                  <a:tcPr marL="4062" marR="4062" marT="4062"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Segera pindah ke udara yang segar, jika tidak berikan oksigen</a:t>
                      </a:r>
                    </a:p>
                  </a:txBody>
                  <a:tcPr marL="4062" marR="4062" marT="4062"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Minum susu untuk menetralisir</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Bilas dengan air bersih slama 15 menit, jika masih terjadi iritasi segera dibawa ke rumah sakit</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Bersikan kulit yang terkontak dengan air dan sabun</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Foam, Co2, dry chemical</a:t>
                      </a:r>
                    </a:p>
                  </a:txBody>
                  <a:tcPr marL="4062" marR="4062" marT="4062"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sv-SE" sz="900" b="0" i="0" u="none" strike="noStrike">
                          <a:solidFill>
                            <a:srgbClr val="000000"/>
                          </a:solidFill>
                          <a:effectLst/>
                          <a:latin typeface="Calibri"/>
                        </a:rPr>
                        <a:t>Kaca mata</a:t>
                      </a:r>
                      <a:br>
                        <a:rPr lang="sv-SE" sz="900" b="0" i="0" u="none" strike="noStrike">
                          <a:solidFill>
                            <a:srgbClr val="000000"/>
                          </a:solidFill>
                          <a:effectLst/>
                          <a:latin typeface="Calibri"/>
                        </a:rPr>
                      </a:br>
                      <a:r>
                        <a:rPr lang="sv-SE" sz="900" b="0" i="0" u="none" strike="noStrike">
                          <a:solidFill>
                            <a:srgbClr val="000000"/>
                          </a:solidFill>
                          <a:effectLst/>
                          <a:latin typeface="Calibri"/>
                        </a:rPr>
                        <a:t>Masker</a:t>
                      </a:r>
                      <a:br>
                        <a:rPr lang="sv-SE" sz="900" b="0" i="0" u="none" strike="noStrike">
                          <a:solidFill>
                            <a:srgbClr val="000000"/>
                          </a:solidFill>
                          <a:effectLst/>
                          <a:latin typeface="Calibri"/>
                        </a:rPr>
                      </a:br>
                      <a:r>
                        <a:rPr lang="sv-SE" sz="900" b="0" i="0" u="none" strike="noStrike">
                          <a:solidFill>
                            <a:srgbClr val="000000"/>
                          </a:solidFill>
                          <a:effectLst/>
                          <a:latin typeface="Calibri"/>
                        </a:rPr>
                        <a:t>sarung tangan kulit         </a:t>
                      </a:r>
                    </a:p>
                  </a:txBody>
                  <a:tcPr marL="4062" marR="4062" marT="406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Simpan di tempat  sejuk suhu 4-49</a:t>
                      </a:r>
                      <a:r>
                        <a:rPr lang="en-US" sz="900" b="0" i="0" u="none" strike="noStrike" baseline="30000">
                          <a:solidFill>
                            <a:srgbClr val="000000"/>
                          </a:solidFill>
                          <a:effectLst/>
                          <a:latin typeface="Calibri"/>
                        </a:rPr>
                        <a:t>0</a:t>
                      </a:r>
                      <a:r>
                        <a:rPr lang="en-US" sz="900" b="0" i="0" u="none" strike="noStrike">
                          <a:solidFill>
                            <a:srgbClr val="000000"/>
                          </a:solidFill>
                          <a:effectLst/>
                          <a:latin typeface="Calibri"/>
                        </a:rPr>
                        <a:t> C, Jauhkan dari kontak langsung dengan api</a:t>
                      </a:r>
                    </a:p>
                  </a:txBody>
                  <a:tcPr marL="4062" marR="4062" marT="4062" marB="0">
                    <a:lnL w="1270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375654">
                <a:tc>
                  <a:txBody>
                    <a:bodyPr/>
                    <a:lstStyle/>
                    <a:p>
                      <a:pPr algn="ctr" fontAlgn="ctr"/>
                      <a:r>
                        <a:rPr lang="en-US" sz="900" b="0" i="0" u="none" strike="noStrike">
                          <a:solidFill>
                            <a:srgbClr val="000000"/>
                          </a:solidFill>
                          <a:effectLst/>
                          <a:latin typeface="Calibri"/>
                        </a:rPr>
                        <a:t>2</a:t>
                      </a:r>
                    </a:p>
                  </a:txBody>
                  <a:tcPr marL="4062" marR="4062" marT="406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Gold Sianida</a:t>
                      </a:r>
                    </a:p>
                  </a:txBody>
                  <a:tcPr marL="4062" marR="4062" marT="406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kerusakan paru-paru, tersedak, pingsan atau kematian (Fatal)</a:t>
                      </a:r>
                    </a:p>
                  </a:txBody>
                  <a:tcPr marL="4062" marR="4062" marT="4062"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Dapat menyebabkan iritasi pada pencernaan, dan dapat menyebabkan kematian</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fi-FI" sz="900" b="0" i="0" u="none" strike="noStrike" dirty="0">
                          <a:solidFill>
                            <a:srgbClr val="000000"/>
                          </a:solidFill>
                          <a:effectLst/>
                          <a:latin typeface="Calibri"/>
                        </a:rPr>
                        <a:t>Kontak mata dapat mengakibatkan kerusakan kornea atau kebutaan</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Iritasi</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jika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terjadi</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kontak</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secara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terus</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akan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sangat</a:t>
                      </a:r>
                      <a:r>
                        <a:rPr lang="en-US" sz="900" b="0" i="0" u="none" strike="noStrike" dirty="0">
                          <a:solidFill>
                            <a:srgbClr val="000000"/>
                          </a:solidFill>
                          <a:effectLst/>
                          <a:latin typeface="Calibri"/>
                        </a:rPr>
                        <a:t> fatal</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Tidak mudah menyala</a:t>
                      </a:r>
                    </a:p>
                  </a:txBody>
                  <a:tcPr marL="4062" marR="4062" marT="4062"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Segera pindah ke udara segar, jika korban pingsan segera berikan oksigen (hindari kontak mulut dengan mulut), segera bawa ke medis</a:t>
                      </a:r>
                    </a:p>
                  </a:txBody>
                  <a:tcPr marL="4062" marR="4062" marT="4062"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Hindari memberikan apapun, segera muntahkan untuk membuang racun, dan segera dibawa ke medis</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Bilas dengan air bersih slama 15 menit, jika masih terjadi iritasi segera dibawa ke rumah sakit</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Bersihkan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kulit</a:t>
                      </a:r>
                      <a:r>
                        <a:rPr lang="en-US" sz="900" b="0" i="0" u="none" strike="noStrike" dirty="0">
                          <a:solidFill>
                            <a:srgbClr val="000000"/>
                          </a:solidFill>
                          <a:effectLst/>
                          <a:latin typeface="Calibri"/>
                        </a:rPr>
                        <a:t> yang </a:t>
                      </a:r>
                      <a:r>
                        <a:rPr lang="en-US" sz="900" b="0" i="0" u="none" strike="noStrike" dirty="0" err="1">
                          <a:solidFill>
                            <a:srgbClr val="000000"/>
                          </a:solidFill>
                          <a:effectLst/>
                          <a:latin typeface="Calibri"/>
                        </a:rPr>
                        <a:t>terkena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dengan</a:t>
                      </a:r>
                      <a:r>
                        <a:rPr lang="en-US" sz="900" b="0" i="0" u="none" strike="noStrike" dirty="0">
                          <a:solidFill>
                            <a:srgbClr val="000000"/>
                          </a:solidFill>
                          <a:effectLst/>
                          <a:latin typeface="Calibri"/>
                        </a:rPr>
                        <a:t> air, </a:t>
                      </a:r>
                      <a:r>
                        <a:rPr lang="en-US" sz="900" b="0" i="0" u="none" strike="noStrike" dirty="0" err="1">
                          <a:solidFill>
                            <a:srgbClr val="000000"/>
                          </a:solidFill>
                          <a:effectLst/>
                          <a:latin typeface="Calibri"/>
                        </a:rPr>
                        <a:t>dan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bilas</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pakaian</a:t>
                      </a:r>
                      <a:r>
                        <a:rPr lang="en-US" sz="900" b="0" i="0" u="none" strike="noStrike" dirty="0">
                          <a:solidFill>
                            <a:srgbClr val="000000"/>
                          </a:solidFill>
                          <a:effectLst/>
                          <a:latin typeface="Calibri"/>
                        </a:rPr>
                        <a:t> yang </a:t>
                      </a:r>
                      <a:r>
                        <a:rPr lang="en-US" sz="900" b="0" i="0" u="none" strike="noStrike" dirty="0" err="1">
                          <a:solidFill>
                            <a:srgbClr val="000000"/>
                          </a:solidFill>
                          <a:effectLst/>
                          <a:latin typeface="Calibri"/>
                        </a:rPr>
                        <a:t>terkontaminasi</a:t>
                      </a:r>
                      <a:endParaRPr lang="en-US" sz="900" b="0" i="0" u="none" strike="noStrike" dirty="0">
                        <a:solidFill>
                          <a:srgbClr val="000000"/>
                        </a:solidFill>
                        <a:effectLst/>
                        <a:latin typeface="Calibri"/>
                      </a:endParaRP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tidak mudah menyala</a:t>
                      </a:r>
                    </a:p>
                  </a:txBody>
                  <a:tcPr marL="4062" marR="4062" marT="4062"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fi-FI" sz="900" b="0" i="0" u="none" strike="noStrike">
                          <a:solidFill>
                            <a:srgbClr val="000000"/>
                          </a:solidFill>
                          <a:effectLst/>
                          <a:latin typeface="Calibri"/>
                        </a:rPr>
                        <a:t>Kacamata kimia</a:t>
                      </a:r>
                      <a:br>
                        <a:rPr lang="fi-FI" sz="900" b="0" i="0" u="none" strike="noStrike">
                          <a:solidFill>
                            <a:srgbClr val="000000"/>
                          </a:solidFill>
                          <a:effectLst/>
                          <a:latin typeface="Calibri"/>
                        </a:rPr>
                      </a:br>
                      <a:r>
                        <a:rPr lang="fi-FI" sz="900" b="0" i="0" u="none" strike="noStrike">
                          <a:solidFill>
                            <a:srgbClr val="000000"/>
                          </a:solidFill>
                          <a:effectLst/>
                          <a:latin typeface="Calibri"/>
                        </a:rPr>
                        <a:t>masker</a:t>
                      </a:r>
                      <a:br>
                        <a:rPr lang="fi-FI" sz="900" b="0" i="0" u="none" strike="noStrike">
                          <a:solidFill>
                            <a:srgbClr val="000000"/>
                          </a:solidFill>
                          <a:effectLst/>
                          <a:latin typeface="Calibri"/>
                        </a:rPr>
                      </a:br>
                      <a:r>
                        <a:rPr lang="fi-FI" sz="900" b="0" i="0" u="none" strike="noStrike">
                          <a:solidFill>
                            <a:srgbClr val="000000"/>
                          </a:solidFill>
                          <a:effectLst/>
                          <a:latin typeface="Calibri"/>
                        </a:rPr>
                        <a:t>sarungtangan kulit</a:t>
                      </a:r>
                    </a:p>
                  </a:txBody>
                  <a:tcPr marL="4062" marR="4062" marT="406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simpan pada tempat yang dingin dan kering, jauhkan dari benda asam, pada saat membuka hrus hati-hati. Jika terjadi tumpahan hindari kontak langsung dengan tubuh dan pakaian</a:t>
                      </a:r>
                    </a:p>
                  </a:txBody>
                  <a:tcPr marL="4062" marR="4062" marT="4062" marB="0">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49973">
                <a:tc>
                  <a:txBody>
                    <a:bodyPr/>
                    <a:lstStyle/>
                    <a:p>
                      <a:pPr algn="ctr" fontAlgn="ctr"/>
                      <a:r>
                        <a:rPr lang="en-US" sz="900" b="0" i="0" u="none" strike="noStrike">
                          <a:solidFill>
                            <a:srgbClr val="000000"/>
                          </a:solidFill>
                          <a:effectLst/>
                          <a:latin typeface="Calibri"/>
                        </a:rPr>
                        <a:t>3</a:t>
                      </a:r>
                    </a:p>
                  </a:txBody>
                  <a:tcPr marL="4062" marR="4062" marT="406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Tinner</a:t>
                      </a:r>
                    </a:p>
                  </a:txBody>
                  <a:tcPr marL="4062" marR="4062" marT="406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sv-SE" sz="900" b="0" i="0" u="none" strike="noStrike">
                          <a:solidFill>
                            <a:srgbClr val="000000"/>
                          </a:solidFill>
                          <a:effectLst/>
                          <a:latin typeface="Calibri"/>
                        </a:rPr>
                        <a:t>Dapat mengakibatkan kerusakn saluran pernafasan dan sakit kepala, jika terpapar secara lama dapat mengakibatkan pingsan</a:t>
                      </a:r>
                    </a:p>
                  </a:txBody>
                  <a:tcPr marL="4062" marR="4062" marT="4062"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Dapat menyebabkan muntah-muntah</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Dapat</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menyebabkan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iritasi</a:t>
                      </a:r>
                      <a:endParaRPr lang="en-US" sz="900" b="0" i="0" u="none" strike="noStrike" dirty="0">
                        <a:solidFill>
                          <a:srgbClr val="000000"/>
                        </a:solidFill>
                        <a:effectLst/>
                        <a:latin typeface="Calibri"/>
                      </a:endParaRP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Dapat menyebabkan iritasi kulit</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Mudah</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terbakar</a:t>
                      </a:r>
                      <a:endParaRPr lang="en-US" sz="900" b="0" i="0" u="none" strike="noStrike" dirty="0">
                        <a:solidFill>
                          <a:srgbClr val="000000"/>
                        </a:solidFill>
                        <a:effectLst/>
                        <a:latin typeface="Calibri"/>
                      </a:endParaRPr>
                    </a:p>
                  </a:txBody>
                  <a:tcPr marL="4062" marR="4062" marT="4062"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Segera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pindahkan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ke</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udara</a:t>
                      </a:r>
                      <a:r>
                        <a:rPr lang="en-US" sz="900" b="0" i="0" u="none" strike="noStrike" dirty="0">
                          <a:solidFill>
                            <a:srgbClr val="000000"/>
                          </a:solidFill>
                          <a:effectLst/>
                          <a:latin typeface="Calibri"/>
                        </a:rPr>
                        <a:t> yang </a:t>
                      </a:r>
                      <a:r>
                        <a:rPr lang="en-US" sz="900" b="0" i="0" u="none" strike="noStrike" dirty="0" err="1">
                          <a:solidFill>
                            <a:srgbClr val="000000"/>
                          </a:solidFill>
                          <a:effectLst/>
                          <a:latin typeface="Calibri"/>
                        </a:rPr>
                        <a:t>segar</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jika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mengalami</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sulit</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bernafas</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berikan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oksigen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dan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dibawa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ke</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medis</a:t>
                      </a:r>
                      <a:endParaRPr lang="en-US" sz="900" b="0" i="0" u="none" strike="noStrike" dirty="0">
                        <a:solidFill>
                          <a:srgbClr val="000000"/>
                        </a:solidFill>
                        <a:effectLst/>
                        <a:latin typeface="Calibri"/>
                      </a:endParaRPr>
                    </a:p>
                  </a:txBody>
                  <a:tcPr marL="4062" marR="4062" marT="4062"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Bilas mulut dengan air, dan berikan minum. Hindari terjadinya muntah, jika terjadi segera dibawa ke medis</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Bilas dengan air sebanyak-banyaknya, pastikan tidak terjadi iritasi. Jika terjadi, segera bawa ke medis</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Bersikan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kulit</a:t>
                      </a:r>
                      <a:r>
                        <a:rPr lang="en-US" sz="900" b="0" i="0" u="none" strike="noStrike" dirty="0">
                          <a:solidFill>
                            <a:srgbClr val="000000"/>
                          </a:solidFill>
                          <a:effectLst/>
                          <a:latin typeface="Calibri"/>
                        </a:rPr>
                        <a:t> yang </a:t>
                      </a:r>
                      <a:r>
                        <a:rPr lang="en-US" sz="900" b="0" i="0" u="none" strike="noStrike" dirty="0" err="1">
                          <a:solidFill>
                            <a:srgbClr val="000000"/>
                          </a:solidFill>
                          <a:effectLst/>
                          <a:latin typeface="Calibri"/>
                        </a:rPr>
                        <a:t>terkontak</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dengan</a:t>
                      </a:r>
                      <a:r>
                        <a:rPr lang="en-US" sz="900" b="0" i="0" u="none" strike="noStrike" dirty="0">
                          <a:solidFill>
                            <a:srgbClr val="000000"/>
                          </a:solidFill>
                          <a:effectLst/>
                          <a:latin typeface="Calibri"/>
                        </a:rPr>
                        <a:t> air </a:t>
                      </a:r>
                      <a:r>
                        <a:rPr lang="en-US" sz="900" b="0" i="0" u="none" strike="noStrike" dirty="0" err="1">
                          <a:solidFill>
                            <a:srgbClr val="000000"/>
                          </a:solidFill>
                          <a:effectLst/>
                          <a:latin typeface="Calibri"/>
                        </a:rPr>
                        <a:t>dan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sabun</a:t>
                      </a:r>
                      <a:endParaRPr lang="en-US" sz="900" b="0" i="0" u="none" strike="noStrike" dirty="0">
                        <a:solidFill>
                          <a:srgbClr val="000000"/>
                        </a:solidFill>
                        <a:effectLst/>
                        <a:latin typeface="Calibri"/>
                      </a:endParaRP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a:solidFill>
                            <a:srgbClr val="000000"/>
                          </a:solidFill>
                          <a:effectLst/>
                          <a:latin typeface="Calibri"/>
                        </a:rPr>
                        <a:t>Foam, Co2, dry chemical</a:t>
                      </a:r>
                    </a:p>
                  </a:txBody>
                  <a:tcPr marL="4062" marR="4062" marT="4062"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sv-SE" sz="900" b="0" i="0" u="none" strike="noStrike">
                          <a:solidFill>
                            <a:srgbClr val="000000"/>
                          </a:solidFill>
                          <a:effectLst/>
                          <a:latin typeface="Calibri"/>
                        </a:rPr>
                        <a:t>Kaca mata</a:t>
                      </a:r>
                      <a:br>
                        <a:rPr lang="sv-SE" sz="900" b="0" i="0" u="none" strike="noStrike">
                          <a:solidFill>
                            <a:srgbClr val="000000"/>
                          </a:solidFill>
                          <a:effectLst/>
                          <a:latin typeface="Calibri"/>
                        </a:rPr>
                      </a:br>
                      <a:r>
                        <a:rPr lang="sv-SE" sz="900" b="0" i="0" u="none" strike="noStrike">
                          <a:solidFill>
                            <a:srgbClr val="000000"/>
                          </a:solidFill>
                          <a:effectLst/>
                          <a:latin typeface="Calibri"/>
                        </a:rPr>
                        <a:t>Masker</a:t>
                      </a:r>
                      <a:br>
                        <a:rPr lang="sv-SE" sz="900" b="0" i="0" u="none" strike="noStrike">
                          <a:solidFill>
                            <a:srgbClr val="000000"/>
                          </a:solidFill>
                          <a:effectLst/>
                          <a:latin typeface="Calibri"/>
                        </a:rPr>
                      </a:br>
                      <a:r>
                        <a:rPr lang="sv-SE" sz="900" b="0" i="0" u="none" strike="noStrike">
                          <a:solidFill>
                            <a:srgbClr val="000000"/>
                          </a:solidFill>
                          <a:effectLst/>
                          <a:latin typeface="Calibri"/>
                        </a:rPr>
                        <a:t>sarung tangan kulit         </a:t>
                      </a:r>
                    </a:p>
                  </a:txBody>
                  <a:tcPr marL="4062" marR="4062" marT="406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Simpan ditempat yang sejuk, dan ventilasi tercukupi. Jauhkan dari panas dan bahan makanan. Jika terjadi tumpahan, hindari tercampur dengan air, gunakan pasir untuk medianya</a:t>
                      </a:r>
                    </a:p>
                  </a:txBody>
                  <a:tcPr marL="4062" marR="4062" marT="4062" marB="0">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64825">
                <a:tc>
                  <a:txBody>
                    <a:bodyPr/>
                    <a:lstStyle/>
                    <a:p>
                      <a:pPr algn="ctr" fontAlgn="ctr"/>
                      <a:r>
                        <a:rPr lang="en-US" sz="900" b="0" i="0" u="none" strike="noStrike">
                          <a:solidFill>
                            <a:srgbClr val="000000"/>
                          </a:solidFill>
                          <a:effectLst/>
                          <a:latin typeface="Calibri"/>
                        </a:rPr>
                        <a:t>4</a:t>
                      </a:r>
                    </a:p>
                  </a:txBody>
                  <a:tcPr marL="4062" marR="4062" marT="406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Timah Solder</a:t>
                      </a:r>
                    </a:p>
                  </a:txBody>
                  <a:tcPr marL="4062" marR="4062" marT="406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 berulang atau menelan timbal dapat menyebabkan keracunan sistemik. (asap dari timah solder mengandung timbal)</a:t>
                      </a:r>
                    </a:p>
                  </a:txBody>
                  <a:tcPr marL="4062" marR="4062" marT="4062"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Dapat menyebabkan keracunan sistemtik</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fi-FI" sz="900" b="0" i="0" u="none" strike="noStrike">
                          <a:solidFill>
                            <a:srgbClr val="000000"/>
                          </a:solidFill>
                          <a:effectLst/>
                          <a:latin typeface="Calibri"/>
                        </a:rPr>
                        <a:t>Pada saat proses sodlder, dapat menyebabkan iritasi mata</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Pada saat proses solder, jika terkena kulit akan menjadi iritasi</a:t>
                      </a: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a:solidFill>
                            <a:srgbClr val="000000"/>
                          </a:solidFill>
                          <a:effectLst/>
                          <a:latin typeface="Calibri"/>
                        </a:rPr>
                        <a:t>Mudah meleleh</a:t>
                      </a:r>
                    </a:p>
                  </a:txBody>
                  <a:tcPr marL="4062" marR="4062" marT="4062"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Segera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pindah</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ke</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udara</a:t>
                      </a:r>
                      <a:r>
                        <a:rPr lang="en-US" sz="900" b="0" i="0" u="none" strike="noStrike" dirty="0">
                          <a:solidFill>
                            <a:srgbClr val="000000"/>
                          </a:solidFill>
                          <a:effectLst/>
                          <a:latin typeface="Calibri"/>
                        </a:rPr>
                        <a:t> yang </a:t>
                      </a:r>
                      <a:r>
                        <a:rPr lang="en-US" sz="900" b="0" i="0" u="none" strike="noStrike" dirty="0" err="1">
                          <a:solidFill>
                            <a:srgbClr val="000000"/>
                          </a:solidFill>
                          <a:effectLst/>
                          <a:latin typeface="Calibri"/>
                        </a:rPr>
                        <a:t>segar</a:t>
                      </a:r>
                      <a:r>
                        <a:rPr lang="en-US" sz="900" b="0" i="0" u="none" strike="noStrike" dirty="0">
                          <a:solidFill>
                            <a:srgbClr val="000000"/>
                          </a:solidFill>
                          <a:effectLst/>
                          <a:latin typeface="Calibri"/>
                        </a:rPr>
                        <a:t> </a:t>
                      </a:r>
                    </a:p>
                  </a:txBody>
                  <a:tcPr marL="4062" marR="4062" marT="4062"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Minum</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susu</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untuk</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menetralisir</a:t>
                      </a:r>
                      <a:endParaRPr lang="en-US" sz="900" b="0" i="0" u="none" strike="noStrike" dirty="0">
                        <a:solidFill>
                          <a:srgbClr val="000000"/>
                        </a:solidFill>
                        <a:effectLst/>
                        <a:latin typeface="Calibri"/>
                      </a:endParaRP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Untuk</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luka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bakar</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segera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siram</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dengan</a:t>
                      </a:r>
                      <a:r>
                        <a:rPr lang="en-US" sz="900" b="0" i="0" u="none" strike="noStrike" dirty="0">
                          <a:solidFill>
                            <a:srgbClr val="000000"/>
                          </a:solidFill>
                          <a:effectLst/>
                          <a:latin typeface="Calibri"/>
                        </a:rPr>
                        <a:t> air </a:t>
                      </a:r>
                      <a:r>
                        <a:rPr lang="en-US" sz="900" b="0" i="0" u="none" strike="noStrike" dirty="0" err="1">
                          <a:solidFill>
                            <a:srgbClr val="000000"/>
                          </a:solidFill>
                          <a:effectLst/>
                          <a:latin typeface="Calibri"/>
                        </a:rPr>
                        <a:t>dingin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dan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mendapatkan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perhatian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medis</a:t>
                      </a:r>
                      <a:endParaRPr lang="en-US" sz="900" b="0" i="0" u="none" strike="noStrike" dirty="0">
                        <a:solidFill>
                          <a:srgbClr val="000000"/>
                        </a:solidFill>
                        <a:effectLst/>
                        <a:latin typeface="Calibri"/>
                      </a:endParaRP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Untuk</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luka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bakar</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segera</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siram</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dengan</a:t>
                      </a:r>
                      <a:r>
                        <a:rPr lang="en-US" sz="900" b="0" i="0" u="none" strike="noStrike" dirty="0">
                          <a:solidFill>
                            <a:srgbClr val="000000"/>
                          </a:solidFill>
                          <a:effectLst/>
                          <a:latin typeface="Calibri"/>
                        </a:rPr>
                        <a:t> air </a:t>
                      </a:r>
                      <a:r>
                        <a:rPr lang="en-US" sz="900" b="0" i="0" u="none" strike="noStrike" dirty="0" err="1">
                          <a:solidFill>
                            <a:srgbClr val="000000"/>
                          </a:solidFill>
                          <a:effectLst/>
                          <a:latin typeface="Calibri"/>
                        </a:rPr>
                        <a:t>dingin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dan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mendapatkan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perhatian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medis</a:t>
                      </a:r>
                      <a:endParaRPr lang="en-US" sz="900" b="0" i="0" u="none" strike="noStrike" dirty="0">
                        <a:solidFill>
                          <a:srgbClr val="000000"/>
                        </a:solidFill>
                        <a:effectLst/>
                        <a:latin typeface="Calibri"/>
                      </a:endParaRPr>
                    </a:p>
                  </a:txBody>
                  <a:tcPr marL="4062" marR="4062" marT="40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t"/>
                      <a:r>
                        <a:rPr lang="en-US" sz="900" b="0" i="0" u="none" strike="noStrike" dirty="0">
                          <a:solidFill>
                            <a:srgbClr val="000000"/>
                          </a:solidFill>
                          <a:effectLst/>
                          <a:latin typeface="Calibri"/>
                        </a:rPr>
                        <a:t>Foam, Co2, dry chemical</a:t>
                      </a:r>
                    </a:p>
                  </a:txBody>
                  <a:tcPr marL="4062" marR="4062" marT="4062"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sv-SE" sz="900" b="0" i="0" u="none" strike="noStrike" dirty="0">
                          <a:solidFill>
                            <a:srgbClr val="000000"/>
                          </a:solidFill>
                          <a:effectLst/>
                          <a:latin typeface="Calibri"/>
                        </a:rPr>
                        <a:t>Masker</a:t>
                      </a:r>
                      <a:br>
                        <a:rPr lang="sv-SE" sz="900" b="0" i="0" u="none" strike="noStrike" dirty="0">
                          <a:solidFill>
                            <a:srgbClr val="000000"/>
                          </a:solidFill>
                          <a:effectLst/>
                          <a:latin typeface="Calibri"/>
                        </a:rPr>
                      </a:br>
                      <a:r>
                        <a:rPr lang="sv-SE" sz="900" b="0" i="0" u="none" strike="noStrike" dirty="0">
                          <a:solidFill>
                            <a:srgbClr val="000000"/>
                          </a:solidFill>
                          <a:effectLst/>
                          <a:latin typeface="Calibri"/>
                        </a:rPr>
                        <a:t>Kaca mata</a:t>
                      </a:r>
                      <a:br>
                        <a:rPr lang="sv-SE" sz="900" b="0" i="0" u="none" strike="noStrike" dirty="0">
                          <a:solidFill>
                            <a:srgbClr val="000000"/>
                          </a:solidFill>
                          <a:effectLst/>
                          <a:latin typeface="Calibri"/>
                        </a:rPr>
                      </a:br>
                      <a:r>
                        <a:rPr lang="sv-SE" sz="900" b="0" i="0" u="none" strike="noStrike" dirty="0">
                          <a:solidFill>
                            <a:srgbClr val="000000"/>
                          </a:solidFill>
                          <a:effectLst/>
                          <a:latin typeface="Calibri"/>
                        </a:rPr>
                        <a:t>sarung tangan</a:t>
                      </a:r>
                    </a:p>
                  </a:txBody>
                  <a:tcPr marL="4062" marR="4062" marT="406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900" b="0" i="0" u="none" strike="noStrike" dirty="0" err="1">
                          <a:solidFill>
                            <a:srgbClr val="000000"/>
                          </a:solidFill>
                          <a:effectLst/>
                          <a:latin typeface="Calibri"/>
                        </a:rPr>
                        <a:t>simpan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tepat</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yg</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aman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dan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ventilasi</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cukup</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hindari</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paparan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belerang</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atau</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kelembaban</a:t>
                      </a:r>
                      <a:r>
                        <a:rPr lang="en-US" sz="900" b="0" i="0" u="none" strike="noStrike" dirty="0">
                          <a:solidFill>
                            <a:srgbClr val="000000"/>
                          </a:solidFill>
                          <a:effectLst/>
                          <a:latin typeface="Calibri"/>
                        </a:rPr>
                        <a:t> yang </a:t>
                      </a:r>
                      <a:r>
                        <a:rPr lang="en-US" sz="900" b="0" i="0" u="none" strike="noStrike" dirty="0" err="1">
                          <a:solidFill>
                            <a:srgbClr val="000000"/>
                          </a:solidFill>
                          <a:effectLst/>
                          <a:latin typeface="Calibri"/>
                        </a:rPr>
                        <a:t>tinggi</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akan</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menodai</a:t>
                      </a:r>
                      <a:r>
                        <a:rPr lang="en-US" sz="900" b="0" i="0" u="none" strike="noStrike" dirty="0">
                          <a:solidFill>
                            <a:srgbClr val="000000"/>
                          </a:solidFill>
                          <a:effectLst/>
                          <a:latin typeface="Calibri"/>
                        </a:rPr>
                        <a:t> </a:t>
                      </a:r>
                      <a:r>
                        <a:rPr lang="en-US" sz="900" b="0" i="0" u="none" strike="noStrike" dirty="0" err="1">
                          <a:solidFill>
                            <a:srgbClr val="000000"/>
                          </a:solidFill>
                          <a:effectLst/>
                          <a:latin typeface="Calibri"/>
                        </a:rPr>
                        <a:t>permukaan</a:t>
                      </a:r>
                      <a:r>
                        <a:rPr lang="en-US" sz="900" b="0" i="0" u="none" strike="noStrike" dirty="0">
                          <a:solidFill>
                            <a:srgbClr val="000000"/>
                          </a:solidFill>
                          <a:effectLst/>
                          <a:latin typeface="Calibri"/>
                        </a:rPr>
                        <a:t> solder</a:t>
                      </a:r>
                    </a:p>
                  </a:txBody>
                  <a:tcPr marL="4062" marR="4062" marT="4062" marB="0">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bl>
          </a:graphicData>
        </a:graphic>
      </p:graphicFrame>
      <p:sp>
        <p:nvSpPr>
          <p:cNvPr id="2" name="Footer Placeholder 1"/>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Title 1"/>
          <p:cNvSpPr>
            <a:spLocks noGrp="1"/>
          </p:cNvSpPr>
          <p:nvPr>
            <p:ph type="title"/>
          </p:nvPr>
        </p:nvSpPr>
        <p:spPr>
          <a:xfrm>
            <a:off x="95216" y="1428736"/>
            <a:ext cx="2381232" cy="1357322"/>
          </a:xfrm>
        </p:spPr>
        <p:txBody>
          <a:bodyPr>
            <a:normAutofit/>
          </a:bodyPr>
          <a:lstStyle/>
          <a:p>
            <a:pPr eaLnBrk="1" fontAlgn="auto" hangingPunct="1">
              <a:spcAft>
                <a:spcPts val="0"/>
              </a:spcAft>
              <a:defRPr/>
            </a:pPr>
            <a:r>
              <a:rPr lang="en-US" sz="2000" dirty="0" err="1">
                <a:solidFill>
                  <a:schemeClr val="tx1"/>
                </a:solidFill>
                <a:effectLst/>
                <a:sym typeface="Wingdings" pitchFamily="2" charset="2"/>
              </a:rPr>
              <a:t>Contoh</a:t>
            </a:r>
            <a:r>
              <a:rPr lang="en-US" sz="2000" dirty="0">
                <a:solidFill>
                  <a:schemeClr val="tx1"/>
                </a:solidFill>
                <a:effectLst/>
                <a:sym typeface="Wingdings" pitchFamily="2" charset="2"/>
              </a:rPr>
              <a:t> </a:t>
            </a:r>
            <a:r>
              <a:rPr lang="en-US" sz="2000" dirty="0" err="1">
                <a:solidFill>
                  <a:schemeClr val="tx1"/>
                </a:solidFill>
                <a:effectLst/>
                <a:sym typeface="Wingdings" pitchFamily="2" charset="2"/>
              </a:rPr>
              <a:t>identifikasi</a:t>
            </a:r>
            <a:r>
              <a:rPr lang="id-ID" sz="2000" dirty="0">
                <a:sym typeface="Wingdings" pitchFamily="2" charset="2"/>
              </a:rPr>
              <a:t> </a:t>
            </a:r>
            <a:r>
              <a:rPr lang="en-US" sz="2000" dirty="0" err="1">
                <a:solidFill>
                  <a:schemeClr val="tx1"/>
                </a:solidFill>
                <a:effectLst/>
                <a:sym typeface="Wingdings" pitchFamily="2" charset="2"/>
              </a:rPr>
              <a:t>aspek</a:t>
            </a:r>
            <a:r>
              <a:rPr lang="en-US" sz="2000" dirty="0">
                <a:solidFill>
                  <a:schemeClr val="tx1"/>
                </a:solidFill>
                <a:effectLst/>
                <a:sym typeface="Wingdings" pitchFamily="2" charset="2"/>
              </a:rPr>
              <a:t> </a:t>
            </a:r>
            <a:r>
              <a:rPr lang="en-US" sz="2000" dirty="0" err="1">
                <a:solidFill>
                  <a:schemeClr val="tx1"/>
                </a:solidFill>
                <a:effectLst/>
                <a:sym typeface="Wingdings" pitchFamily="2" charset="2"/>
              </a:rPr>
              <a:t>melalui</a:t>
            </a:r>
            <a:r>
              <a:rPr lang="en-US" sz="2000" dirty="0">
                <a:solidFill>
                  <a:schemeClr val="tx1"/>
                </a:solidFill>
                <a:effectLst/>
                <a:sym typeface="Wingdings" pitchFamily="2" charset="2"/>
              </a:rPr>
              <a:t> MSDS </a:t>
            </a:r>
            <a:endParaRPr lang="en-US" sz="2000" dirty="0">
              <a:solidFill>
                <a:schemeClr val="tx1"/>
              </a:solidFill>
              <a:effectLst/>
            </a:endParaRPr>
          </a:p>
        </p:txBody>
      </p:sp>
      <p:pic>
        <p:nvPicPr>
          <p:cNvPr id="48132" name="Picture 5"/>
          <p:cNvPicPr>
            <a:picLocks noChangeAspect="1" noChangeArrowheads="1"/>
          </p:cNvPicPr>
          <p:nvPr/>
        </p:nvPicPr>
        <p:blipFill>
          <a:blip r:embed="rId3" cstate="print"/>
          <a:srcRect/>
          <a:stretch>
            <a:fillRect/>
          </a:stretch>
        </p:blipFill>
        <p:spPr bwMode="auto">
          <a:xfrm>
            <a:off x="3212170" y="714356"/>
            <a:ext cx="6527177" cy="4000528"/>
          </a:xfrm>
          <a:prstGeom prst="rect">
            <a:avLst/>
          </a:prstGeom>
          <a:noFill/>
          <a:ln w="9525">
            <a:noFill/>
            <a:miter lim="800000"/>
            <a:headEnd/>
            <a:tailEnd/>
          </a:ln>
        </p:spPr>
      </p:pic>
      <p:pic>
        <p:nvPicPr>
          <p:cNvPr id="48133" name="Picture 6"/>
          <p:cNvPicPr>
            <a:picLocks noChangeAspect="1" noChangeArrowheads="1"/>
          </p:cNvPicPr>
          <p:nvPr/>
        </p:nvPicPr>
        <p:blipFill>
          <a:blip r:embed="rId4" cstate="print"/>
          <a:srcRect/>
          <a:stretch>
            <a:fillRect/>
          </a:stretch>
        </p:blipFill>
        <p:spPr bwMode="auto">
          <a:xfrm>
            <a:off x="76323" y="3143248"/>
            <a:ext cx="3019289" cy="1571636"/>
          </a:xfrm>
          <a:prstGeom prst="rect">
            <a:avLst/>
          </a:prstGeom>
          <a:noFill/>
          <a:ln w="9525">
            <a:noFill/>
            <a:miter lim="800000"/>
            <a:headEnd/>
            <a:tailEnd/>
          </a:ln>
        </p:spPr>
      </p:pic>
      <p:sp>
        <p:nvSpPr>
          <p:cNvPr id="8" name="Rectangle 7"/>
          <p:cNvSpPr/>
          <p:nvPr/>
        </p:nvSpPr>
        <p:spPr>
          <a:xfrm>
            <a:off x="0" y="0"/>
            <a:ext cx="9906000" cy="4286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ectangle 8"/>
          <p:cNvSpPr/>
          <p:nvPr/>
        </p:nvSpPr>
        <p:spPr>
          <a:xfrm>
            <a:off x="0" y="5000636"/>
            <a:ext cx="9906000" cy="185736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7282" name="AutoShape 2" descr="data:image/jpeg;base64,/9j/4AAQSkZJRgABAQAAAQABAAD/2wCEAAkGBhQQEBUUEhIVFRUVGBsWFBgWGRQWFxkYGBcVGRgZGhgXGyYeGSEjGhgXHy8gJScpLCwsFR8xNTAqNyYrLSkBCQoKDgwOGg8PGiolHyU1LCs1KiwqKi8pLCkpLCw0KS8sNC0sLCwqLCwsKi0sMiwsKSwsLCwsLDQvKSwpLCwpK//AABEIAJ8BPgMBIgACEQEDEQH/xAAcAAABBQEBAQAAAAAAAAAAAAAAAQQFBgcDAgj/xABIEAACAQIFAQUEBwUFBgUFAAABAgMAEQQFEiExQQYTIjJRB0JhcRQjUoGRobEzU2LB8BVjcrLRQ4KSotLxFjRUc5MIFzWDwv/EABsBAQACAwEBAAAAAAAAAAAAAAAEBQEDBgIH/8QAPBEAAQMBBQQIBAUBCQAAAAAAAQACAxEEEiExQQUTUWEGFDJxgZGhsSJSwdEVI0Lh8FMWJTM0Q2KCkrL/2gAMAwEAAhEDEQA/APVFFFERRRUNmWPklk+jYX9of2j9Il679Gt+HztWCQBUrIBJoF4zPPX7wx4aPvWjBebmyqu5UEe8fXgdfhI5ZmSYiMOh24IPmUjlWHQin+SYKPBp3cQDHbU9/MdixLb25Nh0sSbk2MV2gyF8O5xeEXYj6+IbBgOSNtiN9+nyuBWx7QY+W4RQHIqfJYXNjvDE6hSNFNsvx6Txh0NwfXYgjlWHQj0pzVmq9FFFFERRRRREUUVXs3zYyM0MLFQu00o93+7T+M+vu/pgkAVK9xxukcGMFSdEmb5sZWaGFrIu00o5+MUZ+0ep90V5ynNDAVilYmJjpikblT0ikP8AlbqPylexfZX6ViYoShSEKZNri8YNvCTzqY2LfE+lM82ystjJ4EiBGuVe7A20KWNvuVb352vzUDrTr16nw5c11Q2HEYjDe/NAvE1+Ecv307lN0VXMpzYwssUrFkbaGRub/upD9r0bqPysdT2uDhULlpI3RPLHihGiKKKKytaKKKKIiiiuOIxGnSFUu7nTHGu7u54VR+ZPAG5oiMRiCCqohkkkOmKNbanb0F+ABuWOwG5rwmXWdlhnafFpczRCwhlA80eFv70fQn9p4vhV07H5DDhQk+KljabEN3Ia90J8R+jwn7I0Nc8yMvpYGiezDNBjM7lflHaUoD9hhIR9/Fa3ucKUU6yxRSB4krUAkd4BOPlTxTvC4pZUDIbg/dxsQQdwQdiDxXWpTtDlCSgY7AHvBKz64xYfSe7LKzxj98AjH0lVb+Ybw2FxKyoHQ3VuD/XBB2I6WrYoNF1ooooiKKKKIiiio3MMyfvFgwyd7iJPKo4UH3n9B1t9+wrDnBoqckRmeaFGWKFe8xEm0aD4+81uB+v4kGXZmxdoJ07rER7Oh6295fUfDpfqLGr32K7EpgF1yMJMVL+0kPN7XKp8AP06DauvbLsVHmCB0bu8Qm8Mq/kCRyP0+O4PKnpND1nd0/Lyvc+Pd6rfuTSuqqNFRmBzB1lbDYpO7xCcj3XH2k6cb2+8bcSddU1wcARktCKQ0tIayiWiiojNM0cyDD4Yap368iMH3m6XtuAfmducEgCpWQCTQJMzzJ3kGGw28zeZukQPU/xW3A6cmlzHGw5PgwETvJZWIu1wHKkFmJ5Kg2263qbyrs8uChspJkcjvH3LMxIv4rg256i5tew4RsnTEBRJCkoRrgvqIHlBsSBquL+t9thYXoZ7a2V4r2B6/srqGyOibh2j6Lj2amfGYeKaSMIZC2rSNtNzYjU1xe3G/Q3sAKs6qALAAAcAbChFAAAFgNgBsAPQUtU8kl91QKDgrWNl1tDiVSO0GRPg5DisKt0P7eIcEfaX0t+XyOzrA45JkDxm6n8QeoI6EelW0iqPnmSvgZGxGGUtExvPEOn8S+h/7HpV5s+33qRSHHQ/RU9usV38yPxCk6K44PGJMgeNtStuD/I+hHBFdqu1ToooqCznNyWMMLWYftZORED0Hq56DpztbbBIAqV7Yxz3BrRUnRec5zYuzQwtpI/bSjfQD7i+rn8v0OzmTpiJkw+sQhrrGSNQ19A24N2PvettvSNjjCKFUWUcDk78knqT1P8AIAVZ+y+MglKQYhRG2odxiEAV0e91EltnUm253Hr1FVJPvn3dPdd/YtlHZ1nMxFZCMxQ3RyGtNeOnPV+xmUPh8Mscyr3kWqMON9SFtYIPNtxseq0ZhkEMLYnFhfrHhYHqBZDcgerWUH/D8TdO2faX6FhmYftCCqegYg2PFvVgDzoIrz2Q7XpmCsApDIF1A26gDf5sHt8FB61PqwER6rkS21Oa62U+EnGmAzBPgSso7W9mlwkGGjkUF5Y2acH1LCy/AqLC44IJqLyfNjGywzMWDbQyn3v7t/Rx0PvVd/adhC7nETHQoHdYaP35CCS0jD3FF/mbLxes4kQMpVhqVtiP5g9COhqEJdxJd/T/ADFdM7Z34pYxMD+aK46GprTwrTllxVxoqAybNijLDMxa+0Mh9/8Agb0cf836z9WYIIqFxEkbo3FjxQjRFFFcMVihGBsWZiFRFF3d22VFXqSayvCXE4nRYaWZnIWNFF3dzwqjqf05NOc4yiXAYQTuw+kYhu6ZhuI4ypYxQn02AaTlze1gBfr2fUQY+GOTS+KkYJMQdSYeM7mCI+8x27yQc+UbVYfbTh1bBwqwBHe8dPI1R5ZAWOoclc2CyPbaod43tYgHUY0r4hZX2p7ZMctXL8RDoMZSfCSxk+IanHiBO2zSC4PK2t1qiZZnEuGZmhcozI0ZI50uNLAemxO/NT/anKpwcGsrho3iIw7nSCE719SMzEAlXLWuffG46aX2l9i8KZYjoT3sEDatIP1j3MmrTbVcnwAHyh9ydFbY+wFAtRcLRJXA1d7lU2PtWThsuwcLbYdHmlZT/tXZ2QAjgorDjq59Ku+IyOWTDR4+FNTygtiYkFu9KlgZY14E1luyDaQXIswtWQZAVAIRWMzGxY20JGOT6szG3oBp66tvpzsDEDlMAO/hb57SPY39b73rUCd8e5TntadmtNMb+feMh5VWa4fELIgdGDKwuCOCK6U0jk7/AFzwJ9aPHi4EH7Qe9iYFHD9XjHm8w3rvBOrqGQhlYXBHBBrcx4eLwVdaLPJZ5DFIKELpRRUZPiZcRN9FwY1THzv7sQ6kni/w6fOwo97WNLnGgGq0ZoxmPkklGGwi95iH+9Yx9punG9j8ztzonY3sXHl8ZN+8nfeWU7lidyBfgX/H8AOvZDsfFl0WlPFI28sh8zsdzud7Xqfr5vtrbjrWdzDhH6u/bl58pkcd3E5rNPaZ2wfCujJcd080W325MGrRt9zSf8pp17Ke2seIw8eGJAeGOKNSTu5KSEgA/ZWM1F4DsE+Y4rES5ipLRyCKMeJFMcYXS91N21i9+ObgjYUsfs4bL8bhpMAPGT3chkvIFjYWkmB2CkKrCxvczADpaW9lhNm6oXfmAVrpWhOfidNVirr17RXPth2NizGIX8EybxSjZlI3G43tf8OnW+b4XGSwzHC4xdE6+VuFlHRl6X+H4eg2moPtZ2RizGHRJ4XG8cg8yN0IPpfpUPY223WM7qXGP/z3cuXlzzJHexGao1IajY5pcLN9FxgtJ/s5PdlHSx+1+tuhuKkjX0lj2vaHNNQdVDIoorNs1YMIMONc78DkID7zdPkPhc7VNdnci+hRklNUjeKWQuLk8nc9P1+4AVvBzf2Zimkca4Zz4pDu8bE8E9R8etgOQKu8mKSaIgFisikBgkhFmBFx4fjVLtOSWoZT4ePFXOzo46F9fi9kv0+/RT/+xOtrf5l/4h60R47a6hLG5BEiWNt2N+tutQmH7LxoLLJNYnxXiY3AMRUX07W7pB8hb4hW7NIRvJNcKy3ERA8aCN/Do6oFHPK33vVXu4uPoVYX5OHqFONjiOVUc8ug8vm/Dr6UiZjqJACki97SIbW5vbi1Q+O7ORSoELTABpG8krH60+IEspJFrjc7g16iyQJe0sm/ecxSHaU3Yb7D4EAfI1jdx0zx7is35K5eoUpHmYY2XQxIuNMkZuByRY7ivf0vVtpU6uBrQ3BF+Otxv8qhV7PLYDvZdlCXEUmrYTKDqYEjaZ/y9LV3y7Jo4JA6tKdK6ADG9tG9l2Wwt4dwBsoHFHMjFaH0KB7zn7hV/NsqkwEjTwxk4dzeaIEHST76+n8+D0NSeFxSyoHRgysLgj+vyp32k7UR4ePSFLyyeFIyreLVcbhgLjpbr+NQfZzJ2w8baz45DrZR5FPoo/U9a6HZ8sskdZB3HiqO3Rxsk+A+HBcs5zk6jDAbP/tJOREp/Vz0X7zUVHGqKFUWUeu5JPLMerHqf5AVI5xlJjZpoVLBt54h7394no43297f749WDKGU6lYXUjqP5EcEdK820v8A+K6fou2ylxJ/xefDl9fsigUUCqxd2clqUmOw+c4BI2njhxMdr94QLlRY8kalbna9j8q8ZPicHksbs2JXEzt7kRBUfDYkD4s2/oOb8F7fycfQsMbWG+ob8G113A2uR6ivQ9oEl7fQsLe9uepKge71JIHrpNul7S82t6uPGhXz8wzXTDdO6Jrcvt8q0rTkqR2h7Qy46Yyyn4Ko8qL0A/mepqMr1I1yT6mvNVjiSald5FGyJgYwUA0SPGrKVcXVuRxxwQehHQ/yJFSeTZuVYQzNdj+ykOwkA6N6SDqOvPzjSQAWYhVUXYngD+trdb09yjKjMVmlUhFOqGM836SyD7XovuirKxF+PyriulLbLUH/AFeXDn9Psp+eXQrNYtpBNlF2NhewHU1avZ12aWQJjJHR5JU1R6DqWKNrgpGftm1pH5HkFheqzS5Tm75fKZIwzQu2qeJdyrcGaIfat5k4cfEA1ZLiE5ZbdogBwMQP8oqxe2X/AMrD/wC7/wDw1VyEl87gnFmjxEiyxOpujqRa6n4HYg7g7Gp32wY2N8NCFkQnvL2DKTYo1jseNxv8araHdyd67YvabbY3A4XR7FVPtTFl+IyjBw4rFjDYlEaSBjHK4KtI6sraFPhYr8wVBseDWE7c4jFxJgcVmkcOFA7t5UilZnRRYA2QMwIAHS9/FfetJ7P5Ks+BheWLBSm2iHv0iZgpDWGpt7mZw2m3A/i2peQ5NEc10NFhtAlcOHWLRoDOCLMNN7WA+PFSg+61g40VFJZ99PaHfKXHXiVM5zk2BgyeBsvPeRyTnVMwYPIypIpLalB2NwBYAb25JOkez7/8VB/hf/O9UP2gRGHCwRKMMsIkeyQBVVZFvcgLtZg9yDuD632uvYDHRjLMOpkQMQ6galuTrY2Ave9mXb+Ieta2/wCYd3fZSZT/AHREP95+qo3skiDY2UHjuT8D+0isQehHrXftzki4CXv4iNEsgSSEWBaR9+8hUe91kQbWIYWvaovsRmX0HvsXICI9Hcpbd5JWZGEcS++5Cn4LyduSWaTES9/iLd4QQiA3SFCb6FJ5J5Z+WPwtXqyAiNeOkTg63OodB7KOxuKklxCYOAhJJLXkchQqn7F/M3yvb4natQ7K9lYcvh7uIXY7yOfM7epPpzYfqbk5vmmVpiE0tcEG6MPMreo/mODVg7F9u3Vxg8eQJeIpT5ZR0uT1+fyO+5oekdmtU0NYjVozaM+/nTh491PCWg4rQqKKiO0mYzwRq2Hi71ixDCzNZRHI9/CQeVA6nxbBjYH51FGZHhjczxUsmidTs6OSkZa4GrdALjggk822tboN/VcKWZ9ToVIFlF1IAJF9wbkmw6dKgYe0+JuL4Zj9cVfTHKNEIYrrufMd1YAAXAbavMXaDGtGrnDBGs5aMpKx8MAkSzBreJvDaxsTp5BqxNkmpQhvCtcfflw914vBWyio7I8VNLGWnQIxY6VsR4Qdr3Ym5+75CpGq6RhjcWnTgvYNVD9p+zEOYQGKYfFHHmQ+oP4bfD1AIyYZi+EnkwmJJleLyyRgyFl284S5BFxuR87Eb3Ltt28YOcHgSGnP7ST3YRwTf1/Q7Dfit5XlS4dSASzMbyO3mc+p9B6DpX0Po3ZrVDCXSmjDk059/IHhrn3xJnAnBO5oVdSrAMrCxB3BHpUTlmYNlkgjcs2Ec2RjuYifdP8AW/z5ma5zwLIpVwGVhYg8EV0ssTZWljxgvEcjonXm5qwYnHqkRl8ygBrrY3BtYj15qI/8aw/Yk/Bf+qqs2LkwSPh3JfDy7QueUa4Ohj933883BZ1zklh3TiHeB5Lv9jsgt0Rc7MHKquv/AI1h+xJ+C/8AVR/41h+xJ+C/9VUqite4Yrr8Lg5+avuA7URTSBFVwWva4W2wJ6H4UnaXtGmDj41SNtGg3LE7DYb8/j+JFIwubDCuJSNRFwqjlmYEKLcnc8CpPKstdpDiMSdU7cDkRqfdHS9tifuG3MqzbPEjrx7PuuT23LHY5N1DnTyS5TlbaziMQdU7/eIwfdXpxsSPkNuZeiiuhAAFAuPJqalFV3N8pMJaaJSUY3miX85Yx0YdR7wqxUUc0OFCvccjonh7DQjVVvJsN38saIFfvrLGSSFOo2ve1x1HqDV1/wDtpi7Ed1BYm5+sHpaw+r2HBFutVN4mwGIXFwJrRXEksQ6EbmRAP+Zev3bbn2b7Rw4+BZoWBBG45Kn0P9fzqG2ytbUFdDaNvSyBrmgVpjnnxGP8Kzg+zbGawwiw4sQbByR1uu6kW346Wr2/s7xhBBiw+9x+0sdwB9jpbb51rVqLVs6szmop23aDmG+v3WSN7N8Vt9Rh9tW3eGx1AD7N9hcjfYkn0tTM+wrQTOkuhDEAJCDdBYDe9t+R95sOgre+0GfRYKBpZmCqo+RJ9BWFSasyxL4qZNETPrjjPvno7g9APKv39d9b7K04BSrPt6WMOc8CtKDPPicck1yjK+/KyyqREDqijblj0lkH+Veg+e9kooqY1oaKBc9LK+V5e81J1RRRRWVrXnLsf9CkD6S8GsSugF2ik/fxD1t50HmFzzVuzrsZDmWHjOEaNCT3hbVIysjht1O+xY3vtuCDYgiqnXTI88fLZNQ1HDMS0iKNRhY+aWNeqn34xzbULEV5c0OFCt0U74nh7TiMtU/eaDKniwsmG72T6uRpFldFL62KNpI9386kMb7N0w0k+MlcTIollMVmQtu0gXWGNrNbp0qv9vcWJswhkWxV0iZWXdWGo+JG4YH1/Gx2rU+13/kMV/7Mn+U1EbUlwP6cv5quhnDYmwOYBWYfHzqRWny5nKioGFyyLPonWNPoxik1sWZ5tfeh9WxK2uVBPyFTGJyzCZThIzMS7wHwsusM0jElQkeqzyMLKAb7LdvCKrns8z1MFhsXNISq6o1BtclrSWRB77m4so9bmwphisVJi5u/xAsRcQxX1CFW5396Rvef7hsK2wfE0POahbXpBO6yxYMaQQOdOOep1XJQ0rrJKqpoXRBCpukEZ91T7zty8nLH4U4ooqQqYkk1KKaZlliYhNDj4qw2ZW6Mp6GndFFhO+xvbl4JFwePbc7QTnyuBwGPQ/Pj5b1VMRm8wdvrpfMfff1PxqXzDL0njKSC4O46EEcMp6EetVWeF8O4jl3B/ZycBx6H0b4fhVFLsqKN7poh2sxp3hdR0etsMUpjn/VShOVeaf8A9sz/AL+X/wCR/wDWj+2Z/wB/L/xv/rTOiom7bwC+ibmP5R5BPVzie/7eX/jf/Wrj2y7dPI5weAa78TTDyxjggEct8vu9RnsUbzv3cWxH7RzuqA/qx6L+O1WrLstTDxhIxtySd2Y9WY9SalRbKile2WUdnIeWJXz3pFboZZGxQfprUjLGntRecsytMOmlLkndmPmY+pP8ulOzS0hq+XKpaKKKIuWKwqyoyOoZWFiD/X51UMThWwriNyWRj9VIev8AA38X+b57VdK44zBpMhSRdStyP5j0I9a1yRtkbdcpljtktjlEsRx9COBVVrliMQEW5+4dSegA6n4V4xqtg20Sksp/Zyfa/ha3vD8+al8hyQ6hPOLP/s0PuD7R/jP5fOq1ljdfo7L3Xa2rpLF1YOh7Z0+Xv+nFesiyIhhNOPrPcTpGD+rnqenAqfooq1AAFAuBe90ji9xqTqiiiisrwiiiiiIqNwWMlynEHE4YEwtviIRwB1dR6eoHzHG0lRRZBotb7PdoIsbAssLAqw39QfQ17zzPIsHC00zBVUfDf4CsQy7MZcnn7+AFsOx+viHC35dR9n1A45HpS5tm0mcz97MCuEU/Uxb/AFljszD7P+Y78WAwvVG5+iTMsylzicTzgrhlP1ERvZ/R2H2fQHnk+lSNFFZXkmqKKKKLCKKKKIiiiiiJrE6wDRKCcJr7zwi74WS9zLGBzG3+0jH+Ib1qXabPoDgJGkk0xyR2LL49pBZTHbaQtfwAea/Sxtm9M4ctClRrcxxktDETeOJn87IvS/5XNrXrF0LYJXgAVyxHI/wL2oMrI7J3aRgjDwXuIlPLMfflbln+4bU5oorOS8OcXGpzRRRRRYRRRRREVwxuCSZCki6lPI/Qg9CPWu9FEVMxOGfDOEkJZGNo5PX+FvRv83Tfakw8D4lykRso/aSdF+C+rW6dOtW/FYVZUKOoZWFiD/X50mEwaQoEjUKq8AfqfUn1qP1Zl++rn8atXVurXsOOtOH8xXnA4BIECRiyj8SepJ6k+tOKKKkKmRSGlpDREtFFFERRRUdmWZMrLDAne4iXaOMb87amtwB+dvmQRdsRjYhIkTsutvEimxNxwR6H067G3FO6sOW+xWFsG64py+Lls7TDmNx5QnwH/a1hVNVpsJiDg8aLSj9nJ7sy9CD67ffY8EEURSNFFFERRRRREUUUURFFFMcxzExlY40Ms8p0xRryx9T6KOpoiMxzAoVjjQyzynTFEOWJ2ufRR1NLlmYiVSNJSSM6JYzsyMNrW9NtjWj+z/2fjAgz4giXGSjxv0Qfu4/QDi/X9W3tC9npxJ+l4OyYtBuPdmX7D/H0NEVOopllmZCYEFSkiHTLG2zI3UH4eh609oiKKKKIiiiiiIoop3l2XNM1hsotqa17X4AHvMeAvX4AEgiMuy5pmsNlFtTWva/AA95jwF6/AAkTuddlCiqUj0NawAJbX/Cx/efLwtwLEDVZMDly4OIOUu1wsUYIJDOQN24Lt7z8AAgWUbvHxTkiPExR6JSUBR2cBrE6W1IpF7GzDqALDa5Fk9FW/tR2YYNqXdjwf3n8Lf3noff/AMXmqFERRRRREUlqWiiJLUWpa6YfDtIwVRc88gAAbkknYADck8URGHwzSMFXk+psABuSSdgANyTxTrM8oaGxvqXi+llsbXsVYArtuL8jcdbWaGCDLMN9JxWoRgrc6GLMxYBWZQLhQ1tKH4M29gnXL+1OCzlnjwzM0iJdtaSIpTVsrEj7W4I3U7jqCRUW1Fqks4yhoGOx03tvyp50tba9twRsw3HUCOoiS1BpaQ0RLRRUdmWZMrLDAne4iXaOMb8+83oB+dvmQRGZZkyssMCd7iJdo4xvz7zeg/W3zI0z2fez5cvUyzES4uXeWQ76b+4noOm3p6Uvs+9nq5eplmPe4uXeWQ72v7iegHH3elXOiLCu0fbHOpsxjGCbRDiJJUwSfUWkGHYrIza9xcqT4iNjtWh4zJoM/wAsheVdDugdGHmik4YA9QHBBHW3rYjM8/7CS4jEyTZa0T4GdyxxBdb4RkkLT6SxDRjVqbwg3BAraeyqYdcFAMIwbDiNREw3uoFrm4Bvzf43oixRWmwmIODxotKP2cnuzLvYg+v62PBBFSNah2y7HQ5nhzHKLMN4pB5o29R8NhcfDoQCMeVpsJOcHjRaUfs5PdmXoQep/XfqCKIpGiiiiIoopjmOYmMrHGhlnlOmKNeWPqfRR1NERmOYmMrHGhlnlOmKJeWPqbcKOprSPZ/7PxgQZ8QRLjJR9Y/RB+7j9AOL9f1PZ/7PxgQZ8QRLjJR436IP3cfoB6/0bTjMVpIAvcWYi17pezEddtjt8PWiJ5RUUM2ZhcoYwrsrcOW0yNGoUJe5fTe3K3sd6Ydtu2iZZErsoYuWCgkqPCpPNiPNoW3Pjv0NEUL7QvZ6cSfpeDsmLQbj3Zl+w/x9DVByzMxMCCpSRDpljbzI3ofh6HrW25FmgxWHSYCyyainW6amCN/vKA3+9VQ9oXs9OJP0vB2TFoNxwsy/Yf4+hoip1FMsszMTAgqUkQ6ZY22ZG9D8PQ9ae0RFFFO8uy1pmsNlFtTWva+wAA8zE7BRz8ACQRGXZa0zWGyi2prE2vwAB5mPAUc/AAkaVkOQrCqkrYjyrcHTcbkn3nPVv90WA3XIchWFVJWxHlW99N+ST7znq3+6LAbzNEVbz1pcQGWNkjSKRLyMrOSylWbwqy2QA6WN7kF+LXMZhhPPKmlMNB3MpBVA8nesqm7GxS0Y1Agm5LaeLWayy5bIrs0MqqJDd1dDINVgupdLqRcAXFyNr7Em7bC5C8GruJgNZ1Sd5Hru/Vl0Omm/2d1FhYDe5E8wsoxMTCRACC0ci31AMpsbGwuDswNgbEbA8U3tR2YYNqW5Y8H95/Cf7z4+/wD4vNeMBghCmm5YklmY2uzMSWJttyeBsBYDYV1xGHWRSrAFTsQaIsUoq3dqOzDBtS3LHg/vPgf7z4+/b7XmqNERRRXTDYZpG0qN9zvsABuWYnYADck8URGHw7SMFUXPO5sABuWJOwAG5J4rQuzHZhY1DMObHcWLEbhmB3Cg7qh/xN4rBF7M9mFjUMw9DuLFiNwzA7hQd1Q8eZvFYJaKIqb7XoNWTYn+EI3/AAzRn9L1SP8A6eMN48ZJ6CJB95lY/oK07trljYnLsVCg1PJC6oLgXa3hFyQBvbc1VfYv2YmwWGm79ArSSgrZ45AUVFAOqNiPMWHPSsarKuecZOs6nYarW3vZhzpa29r7gjdTuOoOZZvlDQMdjpvbe11POlrbXtuCNmG46ga/UbnGTrOp2Gq1t72Yc6Wtva+4I3U7jrfKwsipDUlm+TtAx2Om9t+VPOlrbXtuCNmG46gRpoij8yzJlZYYE73ES7Rxjfn3mtwB+dvmRpvs99ny5eplmPe4uXeWQ76b+4voBxt6elZ32IziPKcezYpA6Yk2XFG5dCfcfoBbbYDYbcEVuscgYAgggi4I3BB4IPWiL1SGlqOHaLDG1sTDuSB9YnK21DnpcX+Y9aIq1h+ws0iGTFYlWxQPhMSIkB0EmMywlbTcjzX0+4VPiNmyCCePDRrinSSYD6xo10ITc+VegAsOBe17CvcWdwMAyzxEEMwIdCCsdtZvfhdS3PS4vzSJnmHYAieIhiACHSxJtYA33JuNvjRE+qA7ZdjYczw5ilFmG8Ug8yN6j4cXHw6EAichmV1DKQykXBBBBHqCOa90RfP6tNhMQcHjRaUfs5PdmXexB9f1seCCKkae+1zP4sc64HDosksbapJ97QeoVgd223HqB1F1joIyqgFixAALG1zbqbdTREzzbNhDpVRrlkOmJLgXPqSeFHU1ffZ/2bw2BBnxGJglxko8b95HZB+7j32A4v1/WiZtlKYmPS/zVha6n1F/zHBFZfneSPh3KsLW324I+0vw+HIOxoi+v/7dw/8A6iH/AORP9apvbGTGS4qGXL8wwSRxr4453Uhn1Nv4VJtpIGzA18u1YOz/AGWGLiZzOkZV1TSw3Oord+R4UBLMeiqTv0ItsxyZpI0YixuU4VFcuwgkN2Z2LSEmSM7kljta5Y3JqU9qWQR5vhY4osbh42jlEnjdSpGllI8JuD4rj5fG9Yqns6Urf6SUYsoEckQWQAmAHWneHSw70bbjy3I1bJH7OQwv9IK+PSQ0WkreDvQGvJs4PhKC5W1z0uRfRXZiPCYDDRwJiYm0KAzmRNTsFC6j4vQAAdAABsBUr/buH/8AUQ//ACJ/rXxtmuFSKZ0jk7xVNg9gur1NgT1v1ppRF9L+0HszBiT9LweIgTFoNx3kYWZfsPvz6GqblObLiFJA0up0yIdyrelxyPQ9azPIMgfEOAB6Eki6qp95vUnovXk7c6hluWph4wkY25JO7MerMepNEUnl2C76QJe2xY7XNlFzpUbu1hso3P4kaV2dyZI0VwBxeMAhgoYDxahs7sLXYbW2Xw85arEEEEgg3BGxBG4II4N+tXTst2pN9L87llA83UyRge9yXjHO7KL6lJFeqK8RyhlDKQQRcEbgg8EEciozOMepTTHKocSR3AkRW0iVDIN2HuBgR91FkAnJS1F6pqLOSi/SAVup1GUagpTEalcJIurTIY7MDcjTe5Uk+XTFabJIdXfObtKLGLVidIJ71uVaIA6fCQCQ1iKxVLp4K6UVVSmIMl1MgQtCbNKupArw61NpCHBQOSeb6h49QIs6vesrCTEYdZFKsAVIsQaz3tVkGhnYMCyr3hJI8aXC+L0kubX/ANpY+8De6Zxm4hUgEaraje+lF41tbe19gBux2HUjM84zhp2IBOi99/M7ca3tte2wA2UbDqSRR1aB2SymEcMG8rD+84s+/uq2wToy3bxadOf1IZPnDYdhudN77Wup41Lfa9tiDsw2PQgi1+vOsXtcXqPyjOFnQbjVa+3DDjUt97X2IO6nY781HN+0OEgkngldrs7a2EV30y6WZBJq3FrLxwAPdBry5wbiStsUL5TdjBJ5K39ocrGLws0BkKCVGjLLyuoWv8fl1FQ/s/7ILlWFMPf97qcyE20KLhRZVubCy353JNVOXtHhJDd8TIWOgveBrM6R92JCNXmI1A/Ar9kV1HaHABHRZmAkiCNeFz4wJvGN9rmUnT/DtzXjex/MFv6jaf6bvIrTg4te+1KGBrNYe0+DUIBin+rdmX6l9+8L94H9bqxAItYi9jxVtyFI8Ph+8Vy0ThGj8JBClFCoo8x38q8jUFHAr217XZFaZIJYsZGkd4TjtBgUeMs1gbadwSGBOyELubta1vEGII32OXZlh1jkZUa4HyNjbdSRsSp2JGxttU/2m7TtIxVTYi42IIQHYqpGxYjZnHFyq7amarmvS0rnisKsqFHUMrCxB/r86d9iu2z5VIuFxbF8I5tBMdzET7j/AA/7jqK41yxWFWVCjqGVhYg/1+dEWudoe0keDw4nYM6EqBo0m+rcEXIBH31lsWf5chuFxvv/APpjtIEBG422QeIeL4mq7is5nw2G+gysZMOzq2HkbzIRf6pvx29bbdRUZVfaZ5I3Ubkux2HsqyW2AulreB0Omiu5z/LP3WNAAYKA8dlDhw48299Z3a5GlQLBQK7YjtbgJWvKmMkvYuG+j2dgynUdNtyFCWFhbgA71QqKi9clV7/Zqw8D5rdewPaODEw9zAsoXDoiXlKlmBBAJKnc+E3Pxqte0P2hOztgcvb63ieYeWFeCAR73Tb5De5FByftHiIVmw2E8Mk4TvJd/qo113O3BOqw67beokssyxMOmhPmzHzM3Vj/AFtVpC5zmAuzXA7ThigtT44eyKa10FfVGWZWmHTSnzZj5mb7TH+rU8oorcq9FMs2ylMRHpfYjdWHKn1H8xwRT2iiLIc7yR8PIQwtbfbgj7S/D4cg7GpyDJISikxi5APLeg+NXXNsqTER6X2I3Vhyp9R/McEVVgGifupQAyjwkeV14DL/AKdKh2sPugs0XSdHn2XfOjtABvUpUAivjxTb+w4P3Y/Fv9aP7Cg/dj8W/wBaf0VVb6T5j5rv/wAOsn9Jn/UfZROOyeFYnZUAIUkbnkD51GZBkD4iQAD0JJF1UdGYdb9F68nbmxiJsQ/cxAcfWMRdUU+vqT0Xr8qtmXZcmHjCINuSTuzMeWY9SatrKH3KvXz3pA+zG0BlnAF0UNAAK+CMty1MPGEjG3JJ3ZmPLMepNOqKKlrnkUqsQQQSCDcEbEEbggjg360lFEV07L9qDfS3PLKBz1aSMDryXjHO7KL6lOZ55IHxU7CxDSyEEWIILsQQeu1TKsQQQSCDcEbEEcEEcGvWZZaMWDJGAMQLmRALCYDcugHD23ZB5t2G9xUW0xl7cNFdbGtUcExD8L2FVVtI9BRpHoK9UVVrt0lvhV/9muZiCDEnbVqU3PlVQp8TW3tc2AG7HYdSKflGUNiXIBCoo1SSN5UX1PqTwFG5Ow+E/POoQRQgrCpuAfM7cd5IRyx6DhRsKmWWM3r+i57bdrjEW4HaNPBOM4zgzsQCdF77+Z241vba9tgo2UbDqTHUUVZLj0UUUURSGUZu0DDc6b325U8alvte2xB2YbHoRC9rg7Yp5WA0zeNGW5VgAFNr7ixFip3U7H1Lqu8MqlDFKC0TG5AtqVrWDoTwwH3MNj0tpmj3jaKw2dbOqS3yKg4HuVVotTzNMrbDuASGVheNx5XXi49CDsVO4O3oS2iiZ2CqCzMQFAFySeAB1qoLSDQrvGSsezeNOHFJDCzsFVSzMQFAFySeABV8xudOkMUAYao41jYqbqtlCsFI5Y7hnHAJVdtRaJw2GXCKVUhpmFpJBuEB2McZH4M454G1yeVWdnhLBU5lcbta3ttLgxnZGvH9kUhpaQ1KVKlopL0Xoi54rCrKhR1DKwsQf6/Oqli8I2FcI5LRsbRyHn/A/wDF6H3vncVcb1yxWHSVCjqGVhYg9a1yRtkbdcpdjtktjlEsRx9COBVVrkA8r91Fu3LMfKi/ab+Q616nyyaOVYEIYPcxyMR4VW2rWOSVuOPNcfGrPlmWph00p13Zj5mbqxP9WqFDY7rqvXT7R6Sb6EMs9QSMTw5D7/XJcsyxMOmlN+rMfMzdWY/1andJei9WK41LRSXovREtFJei9ES0yzXKkxCaW2I3Rh5lb1H8x1p5ei9EVL8cbmKUWcbgjyuv2l/05FCI88ndQ88u53VFPU+pPRevyq0ZpliYhNLbEbow8yt6j+Y616y7L0w8YRBtySdyzHlmPUmogsjL970XQHpBaTZdxXHK9rT78/rily7Lkw8YRBtySd2YnlmPUmnVJei9S1z6WikvReiJaKS9F6IlpVYgggkEG4IJBBHBBHBrzei9EXTMst+lgyRi2IAJkQCwmA3LoBw/VkHm8w3uKhcoylsS5CkKqjVJI3lRfU25vwFG5Ow+EushBBBIINwRcEEbggjinmLzQyLpIVbnW+hQoeQ8yPbliPu5sBeoz7M1zryubPtiWGEx5nQ8PvyXiedQgihBWFTcX8ztx3kluWPQcKNhTakJFJepAFMAqhzi4lzjUleqKS9F6yvKWikvReiJaKS9F6InEMylDFKC0TG5tbUjcB0J4YfgRsduEgw6YUERP3kjXDSgFbIfcjB3BI8zc+6Nrk8L0XryWNJvUxW5tokbGYg43TolopL0Xr0tKWkNF6QmiL//2Q=="/>
          <p:cNvSpPr>
            <a:spLocks noChangeAspect="1" noChangeArrowheads="1"/>
          </p:cNvSpPr>
          <p:nvPr/>
        </p:nvSpPr>
        <p:spPr bwMode="auto">
          <a:xfrm>
            <a:off x="155576" y="-1714500"/>
            <a:ext cx="7153275" cy="35814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14068" y="5307157"/>
            <a:ext cx="9920068" cy="1204539"/>
            <a:chOff x="-14068" y="5307155"/>
            <a:chExt cx="9920068" cy="1204539"/>
          </a:xfrm>
        </p:grpSpPr>
        <p:pic>
          <p:nvPicPr>
            <p:cNvPr id="97284" name="Picture 4" descr="https://encrypted-tbn3.gstatic.com/images?q=tbn:ANd9GcSdmhzeQOwYZQlf6P14D9D21sEH8Yzy6sKudoPxjEL_r3KidpzJ"/>
            <p:cNvPicPr>
              <a:picLocks noChangeAspect="1" noChangeArrowheads="1"/>
            </p:cNvPicPr>
            <p:nvPr/>
          </p:nvPicPr>
          <p:blipFill>
            <a:blip r:embed="rId5" cstate="print"/>
            <a:srcRect t="50133"/>
            <a:stretch>
              <a:fillRect/>
            </a:stretch>
          </p:blipFill>
          <p:spPr bwMode="auto">
            <a:xfrm>
              <a:off x="4867494" y="5307155"/>
              <a:ext cx="5038506" cy="1202400"/>
            </a:xfrm>
            <a:prstGeom prst="rect">
              <a:avLst/>
            </a:prstGeom>
            <a:noFill/>
          </p:spPr>
        </p:pic>
        <p:pic>
          <p:nvPicPr>
            <p:cNvPr id="11" name="Picture 4" descr="https://encrypted-tbn3.gstatic.com/images?q=tbn:ANd9GcSdmhzeQOwYZQlf6P14D9D21sEH8Yzy6sKudoPxjEL_r3KidpzJ"/>
            <p:cNvPicPr>
              <a:picLocks noChangeAspect="1" noChangeArrowheads="1"/>
            </p:cNvPicPr>
            <p:nvPr/>
          </p:nvPicPr>
          <p:blipFill>
            <a:blip r:embed="rId5" cstate="print"/>
            <a:srcRect b="50133"/>
            <a:stretch>
              <a:fillRect/>
            </a:stretch>
          </p:blipFill>
          <p:spPr bwMode="auto">
            <a:xfrm>
              <a:off x="-14068" y="5310756"/>
              <a:ext cx="4881562" cy="1200938"/>
            </a:xfrm>
            <a:prstGeom prst="rect">
              <a:avLst/>
            </a:prstGeom>
            <a:noFill/>
          </p:spPr>
        </p:pic>
      </p:grpSp>
      <p:grpSp>
        <p:nvGrpSpPr>
          <p:cNvPr id="13" name="Group 12"/>
          <p:cNvGrpSpPr/>
          <p:nvPr/>
        </p:nvGrpSpPr>
        <p:grpSpPr>
          <a:xfrm>
            <a:off x="-25400" y="5311790"/>
            <a:ext cx="9920068" cy="1204539"/>
            <a:chOff x="-14068" y="5307155"/>
            <a:chExt cx="9920068" cy="1204539"/>
          </a:xfrm>
        </p:grpSpPr>
        <p:pic>
          <p:nvPicPr>
            <p:cNvPr id="14" name="Picture 4" descr="https://encrypted-tbn3.gstatic.com/images?q=tbn:ANd9GcSdmhzeQOwYZQlf6P14D9D21sEH8Yzy6sKudoPxjEL_r3KidpzJ"/>
            <p:cNvPicPr>
              <a:picLocks noChangeAspect="1" noChangeArrowheads="1"/>
            </p:cNvPicPr>
            <p:nvPr/>
          </p:nvPicPr>
          <p:blipFill>
            <a:blip r:embed="rId5" cstate="print"/>
            <a:srcRect t="50133"/>
            <a:stretch>
              <a:fillRect/>
            </a:stretch>
          </p:blipFill>
          <p:spPr bwMode="auto">
            <a:xfrm>
              <a:off x="4867494" y="5307155"/>
              <a:ext cx="5038506" cy="1202400"/>
            </a:xfrm>
            <a:prstGeom prst="rect">
              <a:avLst/>
            </a:prstGeom>
            <a:noFill/>
          </p:spPr>
        </p:pic>
        <p:pic>
          <p:nvPicPr>
            <p:cNvPr id="15" name="Picture 4" descr="https://encrypted-tbn3.gstatic.com/images?q=tbn:ANd9GcSdmhzeQOwYZQlf6P14D9D21sEH8Yzy6sKudoPxjEL_r3KidpzJ"/>
            <p:cNvPicPr>
              <a:picLocks noChangeAspect="1" noChangeArrowheads="1"/>
            </p:cNvPicPr>
            <p:nvPr/>
          </p:nvPicPr>
          <p:blipFill>
            <a:blip r:embed="rId5" cstate="print"/>
            <a:srcRect b="50133"/>
            <a:stretch>
              <a:fillRect/>
            </a:stretch>
          </p:blipFill>
          <p:spPr bwMode="auto">
            <a:xfrm>
              <a:off x="-14068" y="5310756"/>
              <a:ext cx="4881562" cy="1200938"/>
            </a:xfrm>
            <a:prstGeom prst="rect">
              <a:avLst/>
            </a:prstGeom>
            <a:noFill/>
          </p:spPr>
        </p:pic>
      </p:grpSp>
      <p:sp>
        <p:nvSpPr>
          <p:cNvPr id="2" name="Footer Placeholder 1"/>
          <p:cNvSpPr>
            <a:spLocks noGrp="1"/>
          </p:cNvSpPr>
          <p:nvPr>
            <p:ph type="ftr" sz="quarter" idx="11"/>
          </p:nvPr>
        </p:nvSpPr>
        <p:spPr/>
        <p:txBody>
          <a:bodyPr/>
          <a:lstStyle/>
          <a:p>
            <a:pPr>
              <a:defRPr/>
            </a:pPr>
            <a:r>
              <a:rPr lang="id-ID"/>
              <a:t>Identifikasi Aspek dampak 2/Rev 0 © Copyright, Sentral Sistem, April 2019</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0" fill="hold"/>
                                        <p:tgtEl>
                                          <p:spTgt spid="13"/>
                                        </p:tgtEl>
                                        <p:attrNameLst>
                                          <p:attrName>ppt_x</p:attrName>
                                        </p:attrNameLst>
                                      </p:cBhvr>
                                      <p:tavLst>
                                        <p:tav tm="0">
                                          <p:val>
                                            <p:strVal val="0-#ppt_w/2"/>
                                          </p:val>
                                        </p:tav>
                                        <p:tav tm="100000">
                                          <p:val>
                                            <p:strVal val="#ppt_x"/>
                                          </p:val>
                                        </p:tav>
                                      </p:tavLst>
                                    </p:anim>
                                    <p:anim calcmode="lin" valueType="num">
                                      <p:cBhvr additive="base">
                                        <p:cTn id="8" dur="50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childTnLst>
                                    <p:anim calcmode="lin" valueType="num">
                                      <p:cBhvr additive="base">
                                        <p:cTn id="11" dur="5000"/>
                                        <p:tgtEl>
                                          <p:spTgt spid="12"/>
                                        </p:tgtEl>
                                        <p:attrNameLst>
                                          <p:attrName>ppt_x</p:attrName>
                                        </p:attrNameLst>
                                      </p:cBhvr>
                                      <p:tavLst>
                                        <p:tav tm="0">
                                          <p:val>
                                            <p:strVal val="ppt_x"/>
                                          </p:val>
                                        </p:tav>
                                        <p:tav tm="100000">
                                          <p:val>
                                            <p:strVal val="1+ppt_w/2"/>
                                          </p:val>
                                        </p:tav>
                                      </p:tavLst>
                                    </p:anim>
                                    <p:anim calcmode="lin" valueType="num">
                                      <p:cBhvr additive="base">
                                        <p:cTn id="12" dur="5000"/>
                                        <p:tgtEl>
                                          <p:spTgt spid="12"/>
                                        </p:tgtEl>
                                        <p:attrNameLst>
                                          <p:attrName>ppt_y</p:attrName>
                                        </p:attrNameLst>
                                      </p:cBhvr>
                                      <p:tavLst>
                                        <p:tav tm="0">
                                          <p:val>
                                            <p:strVal val="ppt_y"/>
                                          </p:val>
                                        </p:tav>
                                        <p:tav tm="100000">
                                          <p:val>
                                            <p:strVal val="ppt_y"/>
                                          </p:val>
                                        </p:tav>
                                      </p:tavLst>
                                    </p:anim>
                                    <p:set>
                                      <p:cBhvr>
                                        <p:cTn id="13" dur="1" fill="hold">
                                          <p:stCondLst>
                                            <p:cond delay="4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156800803"/>
              </p:ext>
            </p:extLst>
          </p:nvPr>
        </p:nvGraphicFramePr>
        <p:xfrm>
          <a:off x="166655" y="1512858"/>
          <a:ext cx="9572693" cy="4429156"/>
        </p:xfrm>
        <a:graphic>
          <a:graphicData uri="http://schemas.openxmlformats.org/drawingml/2006/table">
            <a:tbl>
              <a:tblPr firstRow="1" bandRow="1">
                <a:tableStyleId>{0505E3EF-67EA-436B-97B2-0124C06EBD24}</a:tableStyleId>
              </a:tblPr>
              <a:tblGrid>
                <a:gridCol w="4303104">
                  <a:extLst>
                    <a:ext uri="{9D8B030D-6E8A-4147-A177-3AD203B41FA5}">
                      <a16:colId xmlns:a16="http://schemas.microsoft.com/office/drawing/2014/main" val="20000"/>
                    </a:ext>
                  </a:extLst>
                </a:gridCol>
                <a:gridCol w="5269589">
                  <a:extLst>
                    <a:ext uri="{9D8B030D-6E8A-4147-A177-3AD203B41FA5}">
                      <a16:colId xmlns:a16="http://schemas.microsoft.com/office/drawing/2014/main" val="20001"/>
                    </a:ext>
                  </a:extLst>
                </a:gridCol>
              </a:tblGrid>
              <a:tr h="1261410">
                <a:tc>
                  <a:txBody>
                    <a:bodyPr/>
                    <a:lstStyle/>
                    <a:p>
                      <a:pPr marL="342900" indent="-342900">
                        <a:buNone/>
                      </a:pPr>
                      <a:r>
                        <a:rPr lang="en-US" sz="1800" dirty="0"/>
                        <a:t>1. TETAPKAN</a:t>
                      </a:r>
                      <a:r>
                        <a:rPr lang="en-US" sz="1800" baseline="0" dirty="0"/>
                        <a:t> PROSES YANG AKAN </a:t>
                      </a:r>
                    </a:p>
                    <a:p>
                      <a:pPr marL="342900" indent="-342900">
                        <a:buNone/>
                      </a:pPr>
                      <a:r>
                        <a:rPr lang="en-US" sz="1800" baseline="0" dirty="0"/>
                        <a:t>   DIEVALUASI</a:t>
                      </a:r>
                      <a:endParaRPr lang="id-ID" sz="1800" b="1" i="1" dirty="0">
                        <a:solidFill>
                          <a:schemeClr val="tx1"/>
                        </a:solidFill>
                        <a:latin typeface="Berlin Sans FB Demi" pitchFamily="34" charset="0"/>
                      </a:endParaRPr>
                    </a:p>
                  </a:txBody>
                  <a:tcPr/>
                </a:tc>
                <a:tc>
                  <a:txBody>
                    <a:bodyPr/>
                    <a:lstStyle/>
                    <a:p>
                      <a:r>
                        <a:rPr lang="id-ID" sz="1800" dirty="0">
                          <a:effectLst/>
                        </a:rPr>
                        <a:t>Proses Purchasing</a:t>
                      </a:r>
                      <a:r>
                        <a:rPr lang="id-ID" sz="1800" baseline="0" dirty="0">
                          <a:effectLst/>
                        </a:rPr>
                        <a:t> </a:t>
                      </a:r>
                    </a:p>
                    <a:p>
                      <a:pPr marL="342900" indent="-342900">
                        <a:buAutoNum type="arabicPeriod"/>
                      </a:pPr>
                      <a:r>
                        <a:rPr kumimoji="0" lang="id-ID" sz="1800" kern="1200" dirty="0">
                          <a:effectLst/>
                        </a:rPr>
                        <a:t>Aktifitas pekerjaan di office</a:t>
                      </a:r>
                    </a:p>
                    <a:p>
                      <a:pPr marL="342900" indent="-342900">
                        <a:buAutoNum type="arabicPeriod"/>
                      </a:pPr>
                      <a:r>
                        <a:rPr kumimoji="0" lang="id-ID" sz="1800" kern="1200" dirty="0">
                          <a:effectLst/>
                        </a:rPr>
                        <a:t>Aktifitas masuknya kendaraan pengantar barang</a:t>
                      </a:r>
                    </a:p>
                    <a:p>
                      <a:pPr marL="342900" indent="-342900">
                        <a:buAutoNum type="arabicPeriod"/>
                      </a:pPr>
                      <a:r>
                        <a:rPr kumimoji="0" lang="id-ID" sz="1800" kern="1200" dirty="0">
                          <a:effectLst/>
                        </a:rPr>
                        <a:t>dst</a:t>
                      </a:r>
                      <a:endParaRPr kumimoji="0" lang="id-ID" sz="1800" b="1" kern="1200" dirty="0">
                        <a:solidFill>
                          <a:schemeClr val="tx1"/>
                        </a:solidFill>
                        <a:effectLst/>
                        <a:latin typeface="Berlin Sans FB Demi" pitchFamily="34" charset="0"/>
                        <a:ea typeface="+mn-ea"/>
                        <a:cs typeface="+mn-cs"/>
                      </a:endParaRPr>
                    </a:p>
                  </a:txBody>
                  <a:tcPr/>
                </a:tc>
                <a:extLst>
                  <a:ext uri="{0D108BD9-81ED-4DB2-BD59-A6C34878D82A}">
                    <a16:rowId xmlns:a16="http://schemas.microsoft.com/office/drawing/2014/main" val="10000"/>
                  </a:ext>
                </a:extLst>
              </a:tr>
              <a:tr h="3167746">
                <a:tc>
                  <a:txBody>
                    <a:bodyPr/>
                    <a:lstStyle/>
                    <a:p>
                      <a:pPr marL="266700" indent="-266700"/>
                      <a:r>
                        <a:rPr lang="en-US" sz="1800" dirty="0"/>
                        <a:t>2. TENTUKAN </a:t>
                      </a:r>
                      <a:r>
                        <a:rPr lang="id-ID" sz="1800" dirty="0"/>
                        <a:t> ASPEK</a:t>
                      </a:r>
                      <a:r>
                        <a:rPr lang="id-ID" sz="1800" baseline="0" dirty="0"/>
                        <a:t>  PADA AKTIFITAS </a:t>
                      </a:r>
                      <a:r>
                        <a:rPr lang="en-US" sz="1800" baseline="0" dirty="0"/>
                        <a:t>(</a:t>
                      </a:r>
                      <a:r>
                        <a:rPr lang="en-US" sz="1800" baseline="0" dirty="0" err="1"/>
                        <a:t>Rutin</a:t>
                      </a:r>
                      <a:r>
                        <a:rPr lang="en-US" sz="1800" baseline="0" dirty="0"/>
                        <a:t>/Non-</a:t>
                      </a:r>
                      <a:r>
                        <a:rPr lang="en-US" sz="1800" baseline="0" dirty="0" err="1"/>
                        <a:t>rutin</a:t>
                      </a:r>
                      <a:r>
                        <a:rPr lang="en-US" sz="1800" baseline="0" dirty="0"/>
                        <a:t>)</a:t>
                      </a:r>
                      <a:endParaRPr lang="id-ID" sz="1800" b="1" i="1" dirty="0">
                        <a:solidFill>
                          <a:schemeClr val="tx1"/>
                        </a:solidFill>
                        <a:latin typeface="Berlin Sans FB Demi" pitchFamily="34" charset="0"/>
                      </a:endParaRPr>
                    </a:p>
                  </a:txBody>
                  <a:tcPr/>
                </a:tc>
                <a:tc>
                  <a:txBody>
                    <a:bodyPr/>
                    <a:lstStyle/>
                    <a:p>
                      <a:r>
                        <a:rPr lang="fi-FI" sz="1800" b="1" dirty="0">
                          <a:effectLst/>
                        </a:rPr>
                        <a:t>Rutin </a:t>
                      </a:r>
                      <a:r>
                        <a:rPr lang="id-ID" sz="1800" b="1" dirty="0">
                          <a:effectLst/>
                        </a:rPr>
                        <a:t>(R) </a:t>
                      </a:r>
                      <a:r>
                        <a:rPr lang="fi-FI" sz="1800" dirty="0">
                          <a:effectLst/>
                        </a:rPr>
                        <a:t>artinya aktivitas yang dilakukan secara rutin</a:t>
                      </a:r>
                      <a:endParaRPr lang="en-US" sz="1800" baseline="0" dirty="0">
                        <a:effectLst/>
                      </a:endParaRPr>
                    </a:p>
                    <a:p>
                      <a:pPr marL="342900" indent="-342900">
                        <a:buNone/>
                      </a:pPr>
                      <a:endParaRPr lang="id-ID" sz="1800" baseline="0" dirty="0">
                        <a:effectLst/>
                      </a:endParaRPr>
                    </a:p>
                    <a:p>
                      <a:pPr marL="0" indent="0" algn="l">
                        <a:buNone/>
                      </a:pPr>
                      <a:r>
                        <a:rPr lang="id-ID" sz="1800" b="1" baseline="0" dirty="0">
                          <a:effectLst/>
                        </a:rPr>
                        <a:t>Non Rutin (NR) </a:t>
                      </a:r>
                      <a:r>
                        <a:rPr lang="id-ID" sz="1800" baseline="0" dirty="0">
                          <a:effectLst/>
                        </a:rPr>
                        <a:t>artinya aktivitas yang dilakukan secara tidak rutin, seperti aktivitas project, corrective action</a:t>
                      </a:r>
                    </a:p>
                  </a:txBody>
                  <a:tcPr/>
                </a:tc>
                <a:extLst>
                  <a:ext uri="{0D108BD9-81ED-4DB2-BD59-A6C34878D82A}">
                    <a16:rowId xmlns:a16="http://schemas.microsoft.com/office/drawing/2014/main" val="10001"/>
                  </a:ext>
                </a:extLst>
              </a:tr>
            </a:tbl>
          </a:graphicData>
        </a:graphic>
      </p:graphicFrame>
      <p:sp>
        <p:nvSpPr>
          <p:cNvPr id="6" name="Title 2"/>
          <p:cNvSpPr txBox="1">
            <a:spLocks/>
          </p:cNvSpPr>
          <p:nvPr/>
        </p:nvSpPr>
        <p:spPr>
          <a:xfrm>
            <a:off x="0" y="0"/>
            <a:ext cx="9906000" cy="1143000"/>
          </a:xfrm>
          <a:prstGeom prst="rect">
            <a:avLst/>
          </a:prstGeom>
        </p:spPr>
        <p:style>
          <a:lnRef idx="1">
            <a:schemeClr val="accent3"/>
          </a:lnRef>
          <a:fillRef idx="3">
            <a:schemeClr val="accent3"/>
          </a:fillRef>
          <a:effectRef idx="2">
            <a:schemeClr val="accent3"/>
          </a:effectRef>
          <a:fontRef idx="minor">
            <a:schemeClr val="lt1"/>
          </a:fontRef>
        </p:style>
        <p:txBody>
          <a:bodyPr/>
          <a:lstStyle/>
          <a:p>
            <a:pPr algn="ctr" eaLnBrk="0" hangingPunct="0">
              <a:defRPr/>
            </a:pPr>
            <a:r>
              <a:rPr lang="id-ID" sz="3600" b="1" dirty="0">
                <a:solidFill>
                  <a:schemeClr val="bg1"/>
                </a:solidFill>
                <a:effectLst>
                  <a:outerShdw blurRad="31750" dist="25400" dir="5400000" algn="tl" rotWithShape="0">
                    <a:srgbClr val="000000">
                      <a:alpha val="25000"/>
                    </a:srgbClr>
                  </a:outerShdw>
                </a:effectLst>
                <a:latin typeface="+mj-lt"/>
                <a:ea typeface="+mj-ea"/>
                <a:cs typeface="+mj-cs"/>
              </a:rPr>
              <a:t>Identifikasi Aspek-Dampak</a:t>
            </a:r>
          </a:p>
          <a:p>
            <a:pPr algn="ctr" eaLnBrk="0" hangingPunct="0">
              <a:defRPr/>
            </a:pPr>
            <a:r>
              <a:rPr lang="id-ID" sz="1800" b="1" dirty="0">
                <a:solidFill>
                  <a:schemeClr val="bg1"/>
                </a:solidFill>
                <a:effectLst>
                  <a:outerShdw blurRad="31750" dist="25400" dir="5400000" algn="tl" rotWithShape="0">
                    <a:srgbClr val="000000">
                      <a:alpha val="25000"/>
                    </a:srgbClr>
                  </a:outerShdw>
                </a:effectLst>
                <a:latin typeface="+mj-lt"/>
                <a:ea typeface="+mj-ea"/>
                <a:cs typeface="+mj-cs"/>
              </a:rPr>
              <a:t>(Tetapkan proses -&gt; aktifitas -&gt; Aspek pada aktifitas rutin dan non rutin)</a:t>
            </a:r>
          </a:p>
        </p:txBody>
      </p:sp>
      <p:sp>
        <p:nvSpPr>
          <p:cNvPr id="7" name="Footer Placeholder 6"/>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5643578"/>
            <a:ext cx="9906000" cy="121442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aphicFrame>
        <p:nvGraphicFramePr>
          <p:cNvPr id="646280" name="Group 136"/>
          <p:cNvGraphicFramePr>
            <a:graphicFrameLocks noGrp="1"/>
          </p:cNvGraphicFramePr>
          <p:nvPr/>
        </p:nvGraphicFramePr>
        <p:xfrm>
          <a:off x="238159" y="1877034"/>
          <a:ext cx="9429753" cy="3480792"/>
        </p:xfrm>
        <a:graphic>
          <a:graphicData uri="http://schemas.openxmlformats.org/drawingml/2006/table">
            <a:tbl>
              <a:tblPr>
                <a:tableStyleId>{0505E3EF-67EA-436B-97B2-0124C06EBD24}</a:tableStyleId>
              </a:tblPr>
              <a:tblGrid>
                <a:gridCol w="3143251">
                  <a:extLst>
                    <a:ext uri="{9D8B030D-6E8A-4147-A177-3AD203B41FA5}">
                      <a16:colId xmlns:a16="http://schemas.microsoft.com/office/drawing/2014/main" val="20000"/>
                    </a:ext>
                  </a:extLst>
                </a:gridCol>
                <a:gridCol w="3143251">
                  <a:extLst>
                    <a:ext uri="{9D8B030D-6E8A-4147-A177-3AD203B41FA5}">
                      <a16:colId xmlns:a16="http://schemas.microsoft.com/office/drawing/2014/main" val="20001"/>
                    </a:ext>
                  </a:extLst>
                </a:gridCol>
                <a:gridCol w="3143251">
                  <a:extLst>
                    <a:ext uri="{9D8B030D-6E8A-4147-A177-3AD203B41FA5}">
                      <a16:colId xmlns:a16="http://schemas.microsoft.com/office/drawing/2014/main" val="20002"/>
                    </a:ext>
                  </a:extLst>
                </a:gridCol>
              </a:tblGrid>
              <a:tr h="4222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dirty="0">
                          <a:ln>
                            <a:noFill/>
                          </a:ln>
                          <a:effectLst/>
                        </a:rPr>
                        <a:t>Aktifitas</a:t>
                      </a:r>
                      <a:endParaRPr kumimoji="0" lang="id-ID" sz="2000" b="1" i="0" u="none" strike="noStrike" cap="none" normalizeH="0" baseline="0" dirty="0">
                        <a:ln>
                          <a:noFill/>
                        </a:ln>
                        <a:solidFill>
                          <a:schemeClr val="tx1"/>
                        </a:solidFill>
                        <a:effectLst/>
                        <a:latin typeface="Bodoni MT Condensed" pitchFamily="18" charset="0"/>
                        <a:ea typeface="Arial Unicode MS" pitchFamily="34" charset="-128"/>
                        <a:cs typeface="Arial Unicode MS" pitchFamily="34" charset="-128"/>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a:ln>
                            <a:noFill/>
                          </a:ln>
                          <a:effectLst/>
                        </a:rPr>
                        <a:t>Aspek</a:t>
                      </a:r>
                      <a:r>
                        <a:rPr kumimoji="0" lang="en-US" sz="2000" u="none" strike="noStrike" cap="none" normalizeH="0" baseline="0">
                          <a:ln>
                            <a:noFill/>
                          </a:ln>
                          <a:effectLst/>
                        </a:rPr>
                        <a:t> Lingkungan</a:t>
                      </a:r>
                      <a:endParaRPr kumimoji="0" lang="id-ID" sz="2000" b="1" i="0" u="none" strike="noStrike" cap="none" normalizeH="0" baseline="0">
                        <a:ln>
                          <a:noFill/>
                        </a:ln>
                        <a:solidFill>
                          <a:schemeClr val="tx1"/>
                        </a:solidFill>
                        <a:effectLst/>
                        <a:latin typeface="Bodoni MT Condensed" pitchFamily="18" charset="0"/>
                        <a:ea typeface="Arial Unicode MS" pitchFamily="34" charset="-128"/>
                        <a:cs typeface="Arial Unicode MS" pitchFamily="34" charset="-128"/>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a:ln>
                            <a:noFill/>
                          </a:ln>
                          <a:effectLst/>
                        </a:rPr>
                        <a:t>Dampak</a:t>
                      </a:r>
                      <a:r>
                        <a:rPr kumimoji="0" lang="en-US" sz="2000" u="none" strike="noStrike" cap="none" normalizeH="0" baseline="0">
                          <a:ln>
                            <a:noFill/>
                          </a:ln>
                          <a:effectLst/>
                        </a:rPr>
                        <a:t> Lingkungan</a:t>
                      </a:r>
                      <a:endParaRPr kumimoji="0" lang="id-ID" sz="2000" b="1" i="0" u="none" strike="noStrike" cap="none" normalizeH="0" baseline="0">
                        <a:ln>
                          <a:noFill/>
                        </a:ln>
                        <a:solidFill>
                          <a:schemeClr val="tx1"/>
                        </a:solidFill>
                        <a:effectLst/>
                        <a:latin typeface="Bodoni MT Condensed" pitchFamily="18" charset="0"/>
                        <a:ea typeface="Arial Unicode MS" pitchFamily="34" charset="-128"/>
                        <a:cs typeface="Arial Unicode MS" pitchFamily="34" charset="-128"/>
                      </a:endParaRPr>
                    </a:p>
                  </a:txBody>
                  <a:tcPr horzOverflow="overflow"/>
                </a:tc>
                <a:extLst>
                  <a:ext uri="{0D108BD9-81ED-4DB2-BD59-A6C34878D82A}">
                    <a16:rowId xmlns:a16="http://schemas.microsoft.com/office/drawing/2014/main" val="10000"/>
                  </a:ext>
                </a:extLst>
              </a:tr>
              <a:tr h="422275">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dirty="0">
                          <a:ln>
                            <a:noFill/>
                          </a:ln>
                          <a:effectLst/>
                        </a:rPr>
                        <a:t>Pengoperasian </a:t>
                      </a:r>
                      <a:r>
                        <a:rPr kumimoji="0" lang="en-US" sz="2000" u="none" strike="noStrike" cap="none" normalizeH="0" baseline="0" dirty="0" err="1">
                          <a:ln>
                            <a:noFill/>
                          </a:ln>
                          <a:effectLst/>
                        </a:rPr>
                        <a:t>mesin</a:t>
                      </a:r>
                      <a:r>
                        <a:rPr kumimoji="0" lang="en-US" sz="2000" u="none" strike="noStrike" cap="none" normalizeH="0" baseline="0" dirty="0">
                          <a:ln>
                            <a:noFill/>
                          </a:ln>
                          <a:effectLst/>
                        </a:rPr>
                        <a:t> </a:t>
                      </a:r>
                      <a:r>
                        <a:rPr kumimoji="0" lang="id-ID" sz="2000" u="none" strike="noStrike" cap="none" normalizeH="0" baseline="0" dirty="0">
                          <a:ln>
                            <a:noFill/>
                          </a:ln>
                          <a:effectLst/>
                        </a:rPr>
                        <a:t>diesel</a:t>
                      </a:r>
                      <a:endParaRPr kumimoji="0" lang="id-ID" sz="2000" b="1" i="0" u="none" strike="noStrike" cap="none" normalizeH="0" baseline="0" dirty="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dirty="0">
                          <a:ln>
                            <a:noFill/>
                          </a:ln>
                          <a:effectLst/>
                        </a:rPr>
                        <a:t>Kebisingan</a:t>
                      </a:r>
                      <a:endParaRPr kumimoji="0" lang="id-ID" sz="2000" b="1" i="0" u="none" strike="noStrike" cap="none" normalizeH="0" baseline="0" dirty="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a:ln>
                            <a:noFill/>
                          </a:ln>
                          <a:effectLst/>
                        </a:rPr>
                        <a:t>Gangguan pendengaran</a:t>
                      </a:r>
                      <a:endParaRPr kumimoji="0" lang="id-ID" sz="2000" b="1" i="0" u="none" strike="noStrike" cap="none" normalizeH="0" baseline="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extLst>
                  <a:ext uri="{0D108BD9-81ED-4DB2-BD59-A6C34878D82A}">
                    <a16:rowId xmlns:a16="http://schemas.microsoft.com/office/drawing/2014/main" val="10001"/>
                  </a:ext>
                </a:extLst>
              </a:tr>
              <a:tr h="422275">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err="1">
                          <a:ln>
                            <a:noFill/>
                          </a:ln>
                          <a:effectLst/>
                        </a:rPr>
                        <a:t>Getaran</a:t>
                      </a:r>
                      <a:r>
                        <a:rPr kumimoji="0" lang="en-US" sz="2000" u="none" strike="noStrike" cap="none" normalizeH="0" baseline="0" dirty="0">
                          <a:ln>
                            <a:noFill/>
                          </a:ln>
                          <a:effectLst/>
                        </a:rPr>
                        <a:t>/</a:t>
                      </a:r>
                      <a:r>
                        <a:rPr kumimoji="0" lang="en-US" sz="2000" u="none" strike="noStrike" cap="none" normalizeH="0" baseline="0" dirty="0" err="1">
                          <a:ln>
                            <a:noFill/>
                          </a:ln>
                          <a:effectLst/>
                        </a:rPr>
                        <a:t>vibrasi</a:t>
                      </a:r>
                      <a:endParaRPr kumimoji="0" lang="id-ID" sz="2000" b="1" i="0" u="none" strike="noStrike" cap="none" normalizeH="0" baseline="0" dirty="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dirty="0">
                          <a:ln>
                            <a:noFill/>
                          </a:ln>
                          <a:effectLst/>
                        </a:rPr>
                        <a:t>Penurunan kesehatan </a:t>
                      </a:r>
                      <a:endParaRPr kumimoji="0" lang="id-ID" sz="2000" b="1" i="0" u="none" strike="noStrike" cap="none" normalizeH="0" baseline="0" dirty="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extLst>
                  <a:ext uri="{0D108BD9-81ED-4DB2-BD59-A6C34878D82A}">
                    <a16:rowId xmlns:a16="http://schemas.microsoft.com/office/drawing/2014/main" val="10002"/>
                  </a:ext>
                </a:extLst>
              </a:tr>
              <a:tr h="588268">
                <a:tc vMerge="1">
                  <a:txBody>
                    <a:bodyPr/>
                    <a:lstStyle/>
                    <a:p>
                      <a:endParaRPr lang="en-US"/>
                    </a:p>
                  </a:txBody>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err="1">
                          <a:ln>
                            <a:noFill/>
                          </a:ln>
                          <a:effectLst/>
                        </a:rPr>
                        <a:t>Emisi</a:t>
                      </a:r>
                      <a:r>
                        <a:rPr kumimoji="0" lang="en-US" sz="2000" u="none" strike="noStrike" cap="none" normalizeH="0" baseline="0" dirty="0">
                          <a:ln>
                            <a:noFill/>
                          </a:ln>
                          <a:effectLst/>
                        </a:rPr>
                        <a:t> </a:t>
                      </a:r>
                      <a:r>
                        <a:rPr kumimoji="0" lang="id-ID" sz="2000" u="none" strike="noStrike" cap="none" normalizeH="0" baseline="0" dirty="0">
                          <a:ln>
                            <a:noFill/>
                          </a:ln>
                          <a:effectLst/>
                        </a:rPr>
                        <a:t>Gas buang</a:t>
                      </a:r>
                      <a:endParaRPr kumimoji="0" lang="id-ID" sz="2000" b="1" i="0" u="none" strike="noStrike" cap="none" normalizeH="0" baseline="0" dirty="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dirty="0">
                          <a:ln>
                            <a:noFill/>
                          </a:ln>
                          <a:effectLst/>
                        </a:rPr>
                        <a:t>Pencemaran udara</a:t>
                      </a:r>
                      <a:endParaRPr kumimoji="0" lang="id-ID" sz="2000" b="1" i="0" u="none" strike="noStrike" cap="none" normalizeH="0" baseline="0" dirty="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extLst>
                  <a:ext uri="{0D108BD9-81ED-4DB2-BD59-A6C34878D82A}">
                    <a16:rowId xmlns:a16="http://schemas.microsoft.com/office/drawing/2014/main" val="10003"/>
                  </a:ext>
                </a:extLst>
              </a:tr>
              <a:tr h="576064">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dirty="0">
                          <a:ln>
                            <a:noFill/>
                          </a:ln>
                          <a:effectLst/>
                        </a:rPr>
                        <a:t>Gang</a:t>
                      </a:r>
                      <a:r>
                        <a:rPr kumimoji="0" lang="en-US" sz="2000" u="none" strike="noStrike" cap="none" normalizeH="0" baseline="0" dirty="0">
                          <a:ln>
                            <a:noFill/>
                          </a:ln>
                          <a:effectLst/>
                        </a:rPr>
                        <a:t>g</a:t>
                      </a:r>
                      <a:r>
                        <a:rPr kumimoji="0" lang="id-ID" sz="2000" u="none" strike="noStrike" cap="none" normalizeH="0" baseline="0" dirty="0">
                          <a:ln>
                            <a:noFill/>
                          </a:ln>
                          <a:effectLst/>
                        </a:rPr>
                        <a:t>uan pernafasan</a:t>
                      </a:r>
                      <a:endParaRPr kumimoji="0" lang="id-ID" sz="2000" b="1" i="0" u="none" strike="noStrike" cap="none" normalizeH="0" baseline="0" dirty="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extLst>
                  <a:ext uri="{0D108BD9-81ED-4DB2-BD59-A6C34878D82A}">
                    <a16:rowId xmlns:a16="http://schemas.microsoft.com/office/drawing/2014/main" val="10004"/>
                  </a:ext>
                </a:extLst>
              </a:tr>
              <a:tr h="545579">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dirty="0">
                          <a:ln>
                            <a:noFill/>
                          </a:ln>
                          <a:effectLst/>
                        </a:rPr>
                        <a:t>Pe</a:t>
                      </a:r>
                      <a:r>
                        <a:rPr kumimoji="0" lang="en-US" sz="2000" u="none" strike="noStrike" cap="none" normalizeH="0" baseline="0" dirty="0" err="1">
                          <a:ln>
                            <a:noFill/>
                          </a:ln>
                          <a:effectLst/>
                        </a:rPr>
                        <a:t>rg</a:t>
                      </a:r>
                      <a:r>
                        <a:rPr kumimoji="0" lang="id-ID" sz="2000" u="none" strike="noStrike" cap="none" normalizeH="0" baseline="0" dirty="0">
                          <a:ln>
                            <a:noFill/>
                          </a:ln>
                          <a:effectLst/>
                        </a:rPr>
                        <a:t>antian oli</a:t>
                      </a:r>
                      <a:endParaRPr kumimoji="0" lang="id-ID" sz="2000" b="1" i="0" u="none" strike="noStrike" cap="none" normalizeH="0" baseline="0" dirty="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dirty="0">
                          <a:ln>
                            <a:noFill/>
                          </a:ln>
                          <a:effectLst/>
                        </a:rPr>
                        <a:t>Ceceran oli</a:t>
                      </a:r>
                      <a:endParaRPr kumimoji="0" lang="id-ID" sz="2000" b="1" i="0" u="none" strike="noStrike" cap="none" normalizeH="0" baseline="0" dirty="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dirty="0">
                          <a:ln>
                            <a:noFill/>
                          </a:ln>
                          <a:effectLst/>
                        </a:rPr>
                        <a:t>Pencemaran air</a:t>
                      </a:r>
                      <a:endParaRPr kumimoji="0" lang="id-ID" sz="2000" b="1" i="0" u="none" strike="noStrike" cap="none" normalizeH="0" baseline="0" dirty="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extLst>
                  <a:ext uri="{0D108BD9-81ED-4DB2-BD59-A6C34878D82A}">
                    <a16:rowId xmlns:a16="http://schemas.microsoft.com/office/drawing/2014/main" val="10005"/>
                  </a:ext>
                </a:extLst>
              </a:tr>
              <a:tr h="504056">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2000" u="none" strike="noStrike" cap="none" normalizeH="0" baseline="0" dirty="0">
                          <a:ln>
                            <a:noFill/>
                          </a:ln>
                          <a:effectLst/>
                        </a:rPr>
                        <a:t>Pencemaran tanah</a:t>
                      </a:r>
                      <a:endParaRPr kumimoji="0" lang="id-ID" sz="2000" b="1" i="0" u="none" strike="noStrike" cap="none" normalizeH="0" baseline="0" dirty="0">
                        <a:ln>
                          <a:noFill/>
                        </a:ln>
                        <a:solidFill>
                          <a:srgbClr val="000000"/>
                        </a:solidFill>
                        <a:effectLst/>
                        <a:latin typeface="Bodoni MT Condensed" pitchFamily="18" charset="0"/>
                        <a:ea typeface="Arial Unicode MS" pitchFamily="34" charset="-128"/>
                        <a:cs typeface="Arial Unicode MS" pitchFamily="34" charset="-128"/>
                      </a:endParaRPr>
                    </a:p>
                  </a:txBody>
                  <a:tcP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bwMode="auto">
          <a:xfrm>
            <a:off x="0" y="0"/>
            <a:ext cx="9906000" cy="1428736"/>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id-ID" sz="2800" b="1" kern="0" dirty="0">
                <a:solidFill>
                  <a:schemeClr val="bg1"/>
                </a:solidFill>
                <a:latin typeface="Tempus Sans ITC" pitchFamily="82" charset="0"/>
                <a:ea typeface="+mj-ea"/>
                <a:cs typeface="+mj-cs"/>
              </a:rPr>
              <a:t>Contoh Identifikasi Aspek–Dampa</a:t>
            </a:r>
            <a:r>
              <a:rPr lang="en-US" sz="2800" b="1" kern="0" dirty="0">
                <a:solidFill>
                  <a:schemeClr val="bg1"/>
                </a:solidFill>
                <a:latin typeface="Tempus Sans ITC" pitchFamily="82" charset="0"/>
                <a:ea typeface="+mj-ea"/>
                <a:cs typeface="+mj-cs"/>
              </a:rPr>
              <a:t>k </a:t>
            </a:r>
            <a:r>
              <a:rPr lang="en-US" sz="2800" b="1" kern="0" dirty="0" err="1">
                <a:solidFill>
                  <a:schemeClr val="bg1"/>
                </a:solidFill>
                <a:latin typeface="Tempus Sans ITC" pitchFamily="82" charset="0"/>
                <a:ea typeface="+mj-ea"/>
                <a:cs typeface="+mj-cs"/>
              </a:rPr>
              <a:t>Lingkungan</a:t>
            </a:r>
            <a:r>
              <a:rPr lang="en-US" sz="2800" b="1" kern="0" dirty="0">
                <a:solidFill>
                  <a:schemeClr val="bg1"/>
                </a:solidFill>
                <a:latin typeface="Tempus Sans ITC" pitchFamily="82" charset="0"/>
                <a:ea typeface="+mj-ea"/>
                <a:cs typeface="+mj-cs"/>
              </a:rPr>
              <a:t> </a:t>
            </a:r>
            <a:endParaRPr lang="id-ID" sz="2800" b="1" kern="0" dirty="0">
              <a:solidFill>
                <a:schemeClr val="bg1"/>
              </a:solidFill>
              <a:latin typeface="Tempus Sans ITC" pitchFamily="82" charset="0"/>
              <a:ea typeface="+mj-ea"/>
              <a:cs typeface="+mj-cs"/>
            </a:endParaRPr>
          </a:p>
          <a:p>
            <a:pPr algn="ctr">
              <a:defRPr/>
            </a:pPr>
            <a:r>
              <a:rPr lang="id-ID" sz="2800" b="1" kern="0" dirty="0">
                <a:solidFill>
                  <a:schemeClr val="bg1"/>
                </a:solidFill>
                <a:latin typeface="Tempus Sans ITC" pitchFamily="82" charset="0"/>
                <a:ea typeface="+mj-ea"/>
                <a:cs typeface="+mj-cs"/>
              </a:rPr>
              <a:t>(Aktifitas Pada </a:t>
            </a:r>
            <a:r>
              <a:rPr lang="en-US" sz="2800" b="1" kern="0" dirty="0">
                <a:solidFill>
                  <a:schemeClr val="bg1"/>
                </a:solidFill>
                <a:latin typeface="Tempus Sans ITC" pitchFamily="82" charset="0"/>
                <a:ea typeface="+mj-ea"/>
                <a:cs typeface="+mj-cs"/>
              </a:rPr>
              <a:t>P</a:t>
            </a:r>
            <a:r>
              <a:rPr lang="id-ID" sz="2800" b="1" kern="0" dirty="0">
                <a:solidFill>
                  <a:schemeClr val="bg1"/>
                </a:solidFill>
                <a:latin typeface="Tempus Sans ITC" pitchFamily="82" charset="0"/>
                <a:ea typeface="+mj-ea"/>
                <a:cs typeface="+mj-cs"/>
              </a:rPr>
              <a:t>engoperasian Genset )</a:t>
            </a:r>
          </a:p>
        </p:txBody>
      </p:sp>
      <p:sp>
        <p:nvSpPr>
          <p:cNvPr id="9" name="Footer Placeholder 8"/>
          <p:cNvSpPr>
            <a:spLocks noGrp="1"/>
          </p:cNvSpPr>
          <p:nvPr>
            <p:ph type="ftr" sz="quarter" idx="11"/>
          </p:nvPr>
        </p:nvSpPr>
        <p:spPr>
          <a:xfrm>
            <a:off x="71439" y="6286522"/>
            <a:ext cx="5595942" cy="365125"/>
          </a:xfrm>
        </p:spPr>
        <p:txBody>
          <a:bodyPr/>
          <a:lstStyle/>
          <a:p>
            <a:pPr>
              <a:defRPr/>
            </a:pPr>
            <a:r>
              <a:rPr lang="id-ID"/>
              <a:t>Identifikasi Aspek dampak 2/Rev 0 © Copyright, Sentral Sistem, April 2019</a:t>
            </a:r>
            <a:endParaRPr lang="en-US" dirty="0"/>
          </a:p>
        </p:txBody>
      </p:sp>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Content Placeholder 2"/>
          <p:cNvSpPr>
            <a:spLocks noGrp="1"/>
          </p:cNvSpPr>
          <p:nvPr>
            <p:ph idx="1"/>
          </p:nvPr>
        </p:nvSpPr>
        <p:spPr>
          <a:xfrm>
            <a:off x="1381126" y="1571625"/>
            <a:ext cx="8047038" cy="4425950"/>
          </a:xfrm>
        </p:spPr>
        <p:txBody>
          <a:bodyPr/>
          <a:lstStyle/>
          <a:p>
            <a:pPr marL="914400" lvl="1" indent="-514350" eaLnBrk="1" hangingPunct="1">
              <a:buFont typeface="Wingdings" pitchFamily="2" charset="2"/>
              <a:buNone/>
            </a:pPr>
            <a:endParaRPr lang="id-ID"/>
          </a:p>
          <a:p>
            <a:pPr marL="914400" lvl="1" indent="-514350" eaLnBrk="1" hangingPunct="1">
              <a:buFont typeface="Arial" charset="0"/>
              <a:buChar char="•"/>
            </a:pPr>
            <a:endParaRPr lang="id-ID"/>
          </a:p>
        </p:txBody>
      </p:sp>
      <p:sp>
        <p:nvSpPr>
          <p:cNvPr id="9" name="Footer Placeholder 8"/>
          <p:cNvSpPr>
            <a:spLocks noGrp="1"/>
          </p:cNvSpPr>
          <p:nvPr>
            <p:ph type="ftr" sz="quarter" idx="11"/>
          </p:nvPr>
        </p:nvSpPr>
        <p:spPr/>
        <p:txBody>
          <a:bodyPr/>
          <a:lstStyle/>
          <a:p>
            <a:pPr>
              <a:defRPr/>
            </a:pPr>
            <a:r>
              <a:rPr lang="id-ID"/>
              <a:t>Identifikasi Aspek dampak 2/Rev 0 © Copyright, Sentral Sistem, April 2019</a:t>
            </a:r>
            <a:endParaRPr lang="en-US" dirty="0"/>
          </a:p>
        </p:txBody>
      </p:sp>
      <p:graphicFrame>
        <p:nvGraphicFramePr>
          <p:cNvPr id="4" name="Table 3"/>
          <p:cNvGraphicFramePr>
            <a:graphicFrameLocks noGrp="1"/>
          </p:cNvGraphicFramePr>
          <p:nvPr/>
        </p:nvGraphicFramePr>
        <p:xfrm>
          <a:off x="309564" y="1571642"/>
          <a:ext cx="9215437" cy="4429126"/>
        </p:xfrm>
        <a:graphic>
          <a:graphicData uri="http://schemas.openxmlformats.org/drawingml/2006/table">
            <a:tbl>
              <a:tblPr firstRow="1" bandRow="1">
                <a:tableStyleId>{0505E3EF-67EA-436B-97B2-0124C06EBD24}</a:tableStyleId>
              </a:tblPr>
              <a:tblGrid>
                <a:gridCol w="2786065">
                  <a:extLst>
                    <a:ext uri="{9D8B030D-6E8A-4147-A177-3AD203B41FA5}">
                      <a16:colId xmlns:a16="http://schemas.microsoft.com/office/drawing/2014/main" val="20000"/>
                    </a:ext>
                  </a:extLst>
                </a:gridCol>
                <a:gridCol w="3286124">
                  <a:extLst>
                    <a:ext uri="{9D8B030D-6E8A-4147-A177-3AD203B41FA5}">
                      <a16:colId xmlns:a16="http://schemas.microsoft.com/office/drawing/2014/main" val="20001"/>
                    </a:ext>
                  </a:extLst>
                </a:gridCol>
                <a:gridCol w="3143248">
                  <a:extLst>
                    <a:ext uri="{9D8B030D-6E8A-4147-A177-3AD203B41FA5}">
                      <a16:colId xmlns:a16="http://schemas.microsoft.com/office/drawing/2014/main" val="20002"/>
                    </a:ext>
                  </a:extLst>
                </a:gridCol>
              </a:tblGrid>
              <a:tr h="559072">
                <a:tc>
                  <a:txBody>
                    <a:bodyPr/>
                    <a:lstStyle/>
                    <a:p>
                      <a:pPr algn="ctr"/>
                      <a:r>
                        <a:rPr lang="en-US" sz="1600" dirty="0" err="1"/>
                        <a:t>Aktifitas</a:t>
                      </a:r>
                      <a:endParaRPr lang="id-ID" sz="1600" dirty="0">
                        <a:solidFill>
                          <a:schemeClr val="tx1"/>
                        </a:solidFill>
                        <a:latin typeface="Berlin Sans FB Demi" pitchFamily="34" charset="0"/>
                      </a:endParaRPr>
                    </a:p>
                  </a:txBody>
                  <a:tcPr marL="91439" marR="91439"/>
                </a:tc>
                <a:tc>
                  <a:txBody>
                    <a:bodyPr/>
                    <a:lstStyle/>
                    <a:p>
                      <a:pPr algn="ctr"/>
                      <a:r>
                        <a:rPr lang="id-ID" sz="1600" dirty="0"/>
                        <a:t>Aspek</a:t>
                      </a:r>
                      <a:r>
                        <a:rPr lang="en-US" sz="1600" dirty="0"/>
                        <a:t> </a:t>
                      </a:r>
                      <a:r>
                        <a:rPr lang="en-US" sz="1600" dirty="0" err="1"/>
                        <a:t>Lingkungan</a:t>
                      </a:r>
                      <a:endParaRPr lang="id-ID" sz="1600" dirty="0">
                        <a:solidFill>
                          <a:schemeClr val="tx1"/>
                        </a:solidFill>
                        <a:latin typeface="Berlin Sans FB Demi" pitchFamily="34" charset="0"/>
                      </a:endParaRPr>
                    </a:p>
                  </a:txBody>
                  <a:tcPr marL="91439" marR="91439"/>
                </a:tc>
                <a:tc>
                  <a:txBody>
                    <a:bodyPr/>
                    <a:lstStyle/>
                    <a:p>
                      <a:pPr algn="ctr"/>
                      <a:r>
                        <a:rPr lang="id-ID" sz="1600" baseline="0" dirty="0"/>
                        <a:t>Dampak</a:t>
                      </a:r>
                      <a:r>
                        <a:rPr lang="en-US" sz="1600" baseline="0" dirty="0"/>
                        <a:t> </a:t>
                      </a:r>
                      <a:r>
                        <a:rPr lang="en-US" sz="1600" baseline="0" dirty="0" err="1"/>
                        <a:t>Lingkungan</a:t>
                      </a:r>
                      <a:endParaRPr lang="id-ID" sz="1600" dirty="0">
                        <a:solidFill>
                          <a:schemeClr val="tx1"/>
                        </a:solidFill>
                        <a:latin typeface="Berlin Sans FB Demi" pitchFamily="34" charset="0"/>
                      </a:endParaRPr>
                    </a:p>
                  </a:txBody>
                  <a:tcPr marL="91439" marR="91439"/>
                </a:tc>
                <a:extLst>
                  <a:ext uri="{0D108BD9-81ED-4DB2-BD59-A6C34878D82A}">
                    <a16:rowId xmlns:a16="http://schemas.microsoft.com/office/drawing/2014/main" val="10000"/>
                  </a:ext>
                </a:extLst>
              </a:tr>
              <a:tr h="781170">
                <a:tc rowSpan="2">
                  <a:txBody>
                    <a:bodyPr/>
                    <a:lstStyle/>
                    <a:p>
                      <a:r>
                        <a:rPr lang="id-ID" sz="1600" dirty="0"/>
                        <a:t>Penerimaan</a:t>
                      </a:r>
                      <a:r>
                        <a:rPr lang="id-ID" sz="1600" baseline="0" dirty="0"/>
                        <a:t> barang</a:t>
                      </a:r>
                      <a:endParaRPr lang="id-ID" sz="1600" dirty="0">
                        <a:solidFill>
                          <a:schemeClr val="tx1"/>
                        </a:solidFill>
                        <a:latin typeface="Berlin Sans FB Demi" pitchFamily="34" charset="0"/>
                      </a:endParaRPr>
                    </a:p>
                  </a:txBody>
                  <a:tcPr marL="91439" marR="91439"/>
                </a:tc>
                <a:tc>
                  <a:txBody>
                    <a:bodyPr/>
                    <a:lstStyle/>
                    <a:p>
                      <a:r>
                        <a:rPr lang="en-US" sz="1600" dirty="0" err="1"/>
                        <a:t>Emisi</a:t>
                      </a:r>
                      <a:r>
                        <a:rPr lang="en-US" sz="1600" dirty="0"/>
                        <a:t> g</a:t>
                      </a:r>
                      <a:r>
                        <a:rPr lang="id-ID" sz="1600" dirty="0"/>
                        <a:t>as buan</a:t>
                      </a:r>
                      <a:r>
                        <a:rPr lang="en-US" sz="1600" dirty="0"/>
                        <a:t>g</a:t>
                      </a:r>
                      <a:r>
                        <a:rPr lang="id-ID" sz="1600" dirty="0"/>
                        <a:t> dari kendaraan pengangkut</a:t>
                      </a:r>
                      <a:endParaRPr lang="id-ID" sz="1600" dirty="0">
                        <a:solidFill>
                          <a:schemeClr val="tx1"/>
                        </a:solidFill>
                        <a:latin typeface="Berlin Sans FB Demi" pitchFamily="34" charset="0"/>
                      </a:endParaRPr>
                    </a:p>
                  </a:txBody>
                  <a:tcPr marL="91439" marR="91439"/>
                </a:tc>
                <a:tc>
                  <a:txBody>
                    <a:bodyPr/>
                    <a:lstStyle/>
                    <a:p>
                      <a:r>
                        <a:rPr lang="id-ID" sz="1600" dirty="0"/>
                        <a:t>Pencemaran udara</a:t>
                      </a:r>
                      <a:endParaRPr lang="id-ID" sz="1600" dirty="0">
                        <a:solidFill>
                          <a:schemeClr val="tx1"/>
                        </a:solidFill>
                        <a:latin typeface="Berlin Sans FB Demi" pitchFamily="34" charset="0"/>
                      </a:endParaRPr>
                    </a:p>
                  </a:txBody>
                  <a:tcPr marL="91439" marR="91439"/>
                </a:tc>
                <a:extLst>
                  <a:ext uri="{0D108BD9-81ED-4DB2-BD59-A6C34878D82A}">
                    <a16:rowId xmlns:a16="http://schemas.microsoft.com/office/drawing/2014/main" val="10001"/>
                  </a:ext>
                </a:extLst>
              </a:tr>
              <a:tr h="559072">
                <a:tc vMerge="1">
                  <a:txBody>
                    <a:bodyPr/>
                    <a:lstStyle/>
                    <a:p>
                      <a:endParaRPr lang="id-ID" sz="1400" dirty="0"/>
                    </a:p>
                  </a:txBody>
                  <a:tcPr/>
                </a:tc>
                <a:tc>
                  <a:txBody>
                    <a:bodyPr/>
                    <a:lstStyle/>
                    <a:p>
                      <a:r>
                        <a:rPr lang="id-ID" sz="1600" dirty="0"/>
                        <a:t>Penggunaan bahan bakar</a:t>
                      </a:r>
                      <a:endParaRPr lang="id-ID" sz="1600" dirty="0">
                        <a:solidFill>
                          <a:schemeClr val="tx1"/>
                        </a:solidFill>
                        <a:latin typeface="Berlin Sans FB Demi" pitchFamily="34" charset="0"/>
                      </a:endParaRPr>
                    </a:p>
                  </a:txBody>
                  <a:tcPr marL="91439" marR="91439"/>
                </a:tc>
                <a:tc>
                  <a:txBody>
                    <a:bodyPr/>
                    <a:lstStyle/>
                    <a:p>
                      <a:r>
                        <a:rPr lang="id-ID" sz="1600" dirty="0"/>
                        <a:t>Pengurangan sda</a:t>
                      </a:r>
                      <a:endParaRPr lang="id-ID" sz="1600" dirty="0">
                        <a:solidFill>
                          <a:schemeClr val="tx1"/>
                        </a:solidFill>
                        <a:latin typeface="Berlin Sans FB Demi" pitchFamily="34" charset="0"/>
                      </a:endParaRPr>
                    </a:p>
                  </a:txBody>
                  <a:tcPr marL="91439" marR="91439"/>
                </a:tc>
                <a:extLst>
                  <a:ext uri="{0D108BD9-81ED-4DB2-BD59-A6C34878D82A}">
                    <a16:rowId xmlns:a16="http://schemas.microsoft.com/office/drawing/2014/main" val="10002"/>
                  </a:ext>
                </a:extLst>
              </a:tr>
              <a:tr h="559072">
                <a:tc rowSpan="4">
                  <a:txBody>
                    <a:bodyPr/>
                    <a:lstStyle/>
                    <a:p>
                      <a:r>
                        <a:rPr lang="id-ID" sz="1600" dirty="0"/>
                        <a:t>Penyimpanan barang</a:t>
                      </a:r>
                      <a:endParaRPr lang="id-ID" sz="1600" dirty="0">
                        <a:solidFill>
                          <a:schemeClr val="tx1"/>
                        </a:solidFill>
                        <a:latin typeface="Berlin Sans FB Demi" pitchFamily="34" charset="0"/>
                      </a:endParaRPr>
                    </a:p>
                  </a:txBody>
                  <a:tcPr marL="91439" marR="91439"/>
                </a:tc>
                <a:tc rowSpan="2">
                  <a:txBody>
                    <a:bodyPr/>
                    <a:lstStyle/>
                    <a:p>
                      <a:r>
                        <a:rPr lang="id-ID" sz="1600" dirty="0"/>
                        <a:t>Tumpahan material</a:t>
                      </a:r>
                      <a:r>
                        <a:rPr lang="id-ID" sz="1600" baseline="0" dirty="0"/>
                        <a:t> B3</a:t>
                      </a:r>
                      <a:endParaRPr lang="id-ID" sz="1600" dirty="0">
                        <a:solidFill>
                          <a:schemeClr val="tx1"/>
                        </a:solidFill>
                        <a:latin typeface="Berlin Sans FB Demi" pitchFamily="34" charset="0"/>
                      </a:endParaRPr>
                    </a:p>
                  </a:txBody>
                  <a:tcPr marL="91439" marR="91439"/>
                </a:tc>
                <a:tc>
                  <a:txBody>
                    <a:bodyPr/>
                    <a:lstStyle/>
                    <a:p>
                      <a:r>
                        <a:rPr lang="id-ID" sz="1600" dirty="0"/>
                        <a:t>Pencemaran</a:t>
                      </a:r>
                      <a:r>
                        <a:rPr lang="id-ID" sz="1600" baseline="0" dirty="0"/>
                        <a:t> air</a:t>
                      </a:r>
                      <a:endParaRPr lang="id-ID" sz="1600" dirty="0">
                        <a:solidFill>
                          <a:schemeClr val="tx1"/>
                        </a:solidFill>
                        <a:latin typeface="Berlin Sans FB Demi" pitchFamily="34" charset="0"/>
                      </a:endParaRPr>
                    </a:p>
                  </a:txBody>
                  <a:tcPr marL="91439" marR="91439"/>
                </a:tc>
                <a:extLst>
                  <a:ext uri="{0D108BD9-81ED-4DB2-BD59-A6C34878D82A}">
                    <a16:rowId xmlns:a16="http://schemas.microsoft.com/office/drawing/2014/main" val="10003"/>
                  </a:ext>
                </a:extLst>
              </a:tr>
              <a:tr h="559072">
                <a:tc vMerge="1">
                  <a:txBody>
                    <a:bodyPr/>
                    <a:lstStyle/>
                    <a:p>
                      <a:endParaRPr lang="id-ID" sz="1400" dirty="0"/>
                    </a:p>
                  </a:txBody>
                  <a:tcPr/>
                </a:tc>
                <a:tc vMerge="1">
                  <a:txBody>
                    <a:bodyPr/>
                    <a:lstStyle/>
                    <a:p>
                      <a:endParaRPr lang="id-ID" sz="1400" dirty="0"/>
                    </a:p>
                  </a:txBody>
                  <a:tcPr/>
                </a:tc>
                <a:tc>
                  <a:txBody>
                    <a:bodyPr/>
                    <a:lstStyle/>
                    <a:p>
                      <a:r>
                        <a:rPr lang="id-ID" sz="1600" dirty="0"/>
                        <a:t>Pencemaran tanah</a:t>
                      </a:r>
                      <a:endParaRPr lang="id-ID" sz="1600" dirty="0">
                        <a:solidFill>
                          <a:schemeClr val="tx1"/>
                        </a:solidFill>
                        <a:latin typeface="Berlin Sans FB Demi" pitchFamily="34" charset="0"/>
                      </a:endParaRPr>
                    </a:p>
                  </a:txBody>
                  <a:tcPr marL="91439" marR="91439"/>
                </a:tc>
                <a:extLst>
                  <a:ext uri="{0D108BD9-81ED-4DB2-BD59-A6C34878D82A}">
                    <a16:rowId xmlns:a16="http://schemas.microsoft.com/office/drawing/2014/main" val="10004"/>
                  </a:ext>
                </a:extLst>
              </a:tr>
              <a:tr h="559072">
                <a:tc vMerge="1">
                  <a:txBody>
                    <a:bodyPr/>
                    <a:lstStyle/>
                    <a:p>
                      <a:endParaRPr lang="id-ID" sz="1400" dirty="0"/>
                    </a:p>
                  </a:txBody>
                  <a:tcPr/>
                </a:tc>
                <a:tc>
                  <a:txBody>
                    <a:bodyPr/>
                    <a:lstStyle/>
                    <a:p>
                      <a:r>
                        <a:rPr lang="id-ID" sz="1600" dirty="0"/>
                        <a:t>Limbah kardus</a:t>
                      </a:r>
                      <a:r>
                        <a:rPr lang="id-ID" sz="1600" baseline="0" dirty="0"/>
                        <a:t> packing</a:t>
                      </a:r>
                      <a:endParaRPr lang="id-ID" sz="1600" dirty="0">
                        <a:solidFill>
                          <a:schemeClr val="tx1"/>
                        </a:solidFill>
                        <a:latin typeface="Berlin Sans FB Demi" pitchFamily="34" charset="0"/>
                      </a:endParaRPr>
                    </a:p>
                  </a:txBody>
                  <a:tcPr marL="91439" marR="91439"/>
                </a:tc>
                <a:tc>
                  <a:txBody>
                    <a:bodyPr/>
                    <a:lstStyle/>
                    <a:p>
                      <a:r>
                        <a:rPr lang="id-ID" sz="1600" dirty="0"/>
                        <a:t>Pengurangan sda</a:t>
                      </a:r>
                      <a:endParaRPr lang="id-ID" sz="1600" dirty="0">
                        <a:solidFill>
                          <a:schemeClr val="tx1"/>
                        </a:solidFill>
                        <a:latin typeface="Berlin Sans FB Demi" pitchFamily="34" charset="0"/>
                      </a:endParaRPr>
                    </a:p>
                  </a:txBody>
                  <a:tcPr marL="91439" marR="91439"/>
                </a:tc>
                <a:extLst>
                  <a:ext uri="{0D108BD9-81ED-4DB2-BD59-A6C34878D82A}">
                    <a16:rowId xmlns:a16="http://schemas.microsoft.com/office/drawing/2014/main" val="10005"/>
                  </a:ext>
                </a:extLst>
              </a:tr>
              <a:tr h="852596">
                <a:tc vMerge="1">
                  <a:txBody>
                    <a:bodyPr/>
                    <a:lstStyle/>
                    <a:p>
                      <a:endParaRPr lang="id-ID" sz="1400" dirty="0"/>
                    </a:p>
                  </a:txBody>
                  <a:tcPr/>
                </a:tc>
                <a:tc>
                  <a:txBody>
                    <a:bodyPr/>
                    <a:lstStyle/>
                    <a:p>
                      <a:r>
                        <a:rPr lang="id-ID" sz="1600" dirty="0"/>
                        <a:t>Penggunaan listrik untuk penerangan</a:t>
                      </a:r>
                      <a:endParaRPr lang="id-ID" sz="1600" dirty="0">
                        <a:solidFill>
                          <a:schemeClr val="tx1"/>
                        </a:solidFill>
                        <a:latin typeface="Berlin Sans FB Demi" pitchFamily="34" charset="0"/>
                      </a:endParaRPr>
                    </a:p>
                  </a:txBody>
                  <a:tcPr marL="91439" marR="91439"/>
                </a:tc>
                <a:tc>
                  <a:txBody>
                    <a:bodyPr/>
                    <a:lstStyle/>
                    <a:p>
                      <a:r>
                        <a:rPr lang="id-ID" sz="1600" dirty="0"/>
                        <a:t>Pen</a:t>
                      </a:r>
                      <a:r>
                        <a:rPr lang="en-US" sz="1600" dirty="0" err="1"/>
                        <a:t>gurangan</a:t>
                      </a:r>
                      <a:r>
                        <a:rPr lang="id-ID" sz="1600" dirty="0"/>
                        <a:t> sda</a:t>
                      </a:r>
                      <a:r>
                        <a:rPr lang="en-US" sz="1600" dirty="0"/>
                        <a:t> yang </a:t>
                      </a:r>
                      <a:r>
                        <a:rPr lang="en-US" sz="1600" dirty="0" err="1"/>
                        <a:t>tidak</a:t>
                      </a:r>
                      <a:r>
                        <a:rPr lang="en-US" sz="1600" dirty="0"/>
                        <a:t> </a:t>
                      </a:r>
                      <a:r>
                        <a:rPr lang="en-US" sz="1600" dirty="0" err="1"/>
                        <a:t>dapat</a:t>
                      </a:r>
                      <a:r>
                        <a:rPr lang="en-US" sz="1600" dirty="0"/>
                        <a:t> </a:t>
                      </a:r>
                      <a:r>
                        <a:rPr lang="en-US" sz="1600" dirty="0" err="1"/>
                        <a:t>diperbaharui</a:t>
                      </a:r>
                      <a:endParaRPr lang="id-ID" sz="1600" dirty="0">
                        <a:solidFill>
                          <a:schemeClr val="tx1"/>
                        </a:solidFill>
                        <a:latin typeface="Berlin Sans FB Demi" pitchFamily="34" charset="0"/>
                      </a:endParaRPr>
                    </a:p>
                  </a:txBody>
                  <a:tcPr marL="91439" marR="91439"/>
                </a:tc>
                <a:extLst>
                  <a:ext uri="{0D108BD9-81ED-4DB2-BD59-A6C34878D82A}">
                    <a16:rowId xmlns:a16="http://schemas.microsoft.com/office/drawing/2014/main" val="10006"/>
                  </a:ext>
                </a:extLst>
              </a:tr>
            </a:tbl>
          </a:graphicData>
        </a:graphic>
      </p:graphicFrame>
      <p:sp>
        <p:nvSpPr>
          <p:cNvPr id="6" name="Title 1"/>
          <p:cNvSpPr txBox="1">
            <a:spLocks/>
          </p:cNvSpPr>
          <p:nvPr/>
        </p:nvSpPr>
        <p:spPr bwMode="auto">
          <a:xfrm>
            <a:off x="2" y="0"/>
            <a:ext cx="9905999" cy="1357298"/>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r>
              <a:rPr lang="id-ID" sz="2800" b="1" kern="0" dirty="0">
                <a:solidFill>
                  <a:schemeClr val="bg1"/>
                </a:solidFill>
                <a:latin typeface="Tempus Sans ITC" pitchFamily="82" charset="0"/>
                <a:ea typeface="+mj-ea"/>
                <a:cs typeface="+mj-cs"/>
              </a:rPr>
              <a:t>Contoh Identifikasi Aspek–Dampa</a:t>
            </a:r>
            <a:r>
              <a:rPr lang="en-US" sz="2800" b="1" kern="0" dirty="0">
                <a:solidFill>
                  <a:schemeClr val="bg1"/>
                </a:solidFill>
                <a:latin typeface="Tempus Sans ITC" pitchFamily="82" charset="0"/>
                <a:ea typeface="+mj-ea"/>
                <a:cs typeface="+mj-cs"/>
              </a:rPr>
              <a:t>k </a:t>
            </a:r>
            <a:endParaRPr lang="id-ID" sz="2800" b="1" kern="0" dirty="0">
              <a:solidFill>
                <a:schemeClr val="bg1"/>
              </a:solidFill>
              <a:latin typeface="Tempus Sans ITC" pitchFamily="82" charset="0"/>
              <a:ea typeface="+mj-ea"/>
              <a:cs typeface="+mj-cs"/>
            </a:endParaRPr>
          </a:p>
          <a:p>
            <a:pPr algn="ctr">
              <a:defRPr/>
            </a:pPr>
            <a:r>
              <a:rPr lang="id-ID" sz="2800" b="1" kern="0" dirty="0">
                <a:solidFill>
                  <a:schemeClr val="bg1"/>
                </a:solidFill>
                <a:latin typeface="Tempus Sans ITC" pitchFamily="82" charset="0"/>
                <a:ea typeface="+mj-ea"/>
                <a:cs typeface="+mj-cs"/>
              </a:rPr>
              <a:t>(aktifitas penerimaan dan penyimpanan barang)</a:t>
            </a:r>
          </a:p>
        </p:txBody>
      </p:sp>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id-ID"/>
              <a:t>Identifikasi Aspek dampak 2/Rev 0 © Copyright, Sentral Sistem, April 2019</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67087480"/>
              </p:ext>
            </p:extLst>
          </p:nvPr>
        </p:nvGraphicFramePr>
        <p:xfrm>
          <a:off x="344488" y="260648"/>
          <a:ext cx="9410700" cy="2923032"/>
        </p:xfrm>
        <a:graphic>
          <a:graphicData uri="http://schemas.openxmlformats.org/drawingml/2006/table">
            <a:tbl>
              <a:tblPr>
                <a:tableStyleId>{5C22544A-7EE6-4342-B048-85BDC9FD1C3A}</a:tableStyleId>
              </a:tblPr>
              <a:tblGrid>
                <a:gridCol w="857300">
                  <a:extLst>
                    <a:ext uri="{9D8B030D-6E8A-4147-A177-3AD203B41FA5}">
                      <a16:colId xmlns:a16="http://schemas.microsoft.com/office/drawing/2014/main" val="20000"/>
                    </a:ext>
                  </a:extLst>
                </a:gridCol>
                <a:gridCol w="8553400">
                  <a:extLst>
                    <a:ext uri="{9D8B030D-6E8A-4147-A177-3AD203B41FA5}">
                      <a16:colId xmlns:a16="http://schemas.microsoft.com/office/drawing/2014/main" val="20001"/>
                    </a:ext>
                  </a:extLst>
                </a:gridCol>
              </a:tblGrid>
              <a:tr h="135330">
                <a:tc gridSpan="2">
                  <a:txBody>
                    <a:bodyPr/>
                    <a:lstStyle/>
                    <a:p>
                      <a:pPr algn="l" fontAlgn="t"/>
                      <a:r>
                        <a:rPr lang="id-ID" sz="1800" b="1" u="none" strike="noStrike" dirty="0">
                          <a:effectLst/>
                          <a:latin typeface="Arial Narrow" pitchFamily="34" charset="0"/>
                        </a:rPr>
                        <a:t>Operasional:</a:t>
                      </a:r>
                      <a:endParaRPr lang="id-ID" sz="1800" b="1" i="0" u="none" strike="noStrike" dirty="0">
                        <a:solidFill>
                          <a:srgbClr val="000000"/>
                        </a:solidFill>
                        <a:effectLst/>
                        <a:latin typeface="Arial Narrow" pitchFamily="34" charset="0"/>
                      </a:endParaRPr>
                    </a:p>
                  </a:txBody>
                  <a:tcPr marL="0" marR="0" marT="0" marB="0">
                    <a:solidFill>
                      <a:schemeClr val="accent3">
                        <a:lumMod val="60000"/>
                        <a:lumOff val="40000"/>
                      </a:schemeClr>
                    </a:solidFill>
                  </a:tcPr>
                </a:tc>
                <a:tc hMerge="1">
                  <a:txBody>
                    <a:bodyPr/>
                    <a:lstStyle/>
                    <a:p>
                      <a:endParaRPr lang="id-ID"/>
                    </a:p>
                  </a:txBody>
                  <a:tcPr/>
                </a:tc>
                <a:extLst>
                  <a:ext uri="{0D108BD9-81ED-4DB2-BD59-A6C34878D82A}">
                    <a16:rowId xmlns:a16="http://schemas.microsoft.com/office/drawing/2014/main" val="10000"/>
                  </a:ext>
                </a:extLst>
              </a:tr>
              <a:tr h="135330">
                <a:tc>
                  <a:txBody>
                    <a:bodyPr/>
                    <a:lstStyle/>
                    <a:p>
                      <a:pPr algn="ctr" fontAlgn="t"/>
                      <a:r>
                        <a:rPr lang="id-ID" sz="1800" b="1" u="none" strike="noStrike" dirty="0">
                          <a:effectLst/>
                          <a:latin typeface="Arial Narrow" pitchFamily="34" charset="0"/>
                        </a:rPr>
                        <a:t>N</a:t>
                      </a:r>
                      <a:endParaRPr lang="id-ID" sz="1800" b="1" i="0" u="none" strike="noStrike" dirty="0">
                        <a:solidFill>
                          <a:srgbClr val="000000"/>
                        </a:solidFill>
                        <a:effectLst/>
                        <a:latin typeface="Arial Narrow" pitchFamily="34" charset="0"/>
                      </a:endParaRPr>
                    </a:p>
                  </a:txBody>
                  <a:tcPr marL="0" marR="0" marT="0" marB="0">
                    <a:solidFill>
                      <a:schemeClr val="accent3">
                        <a:lumMod val="60000"/>
                        <a:lumOff val="40000"/>
                      </a:schemeClr>
                    </a:solidFill>
                  </a:tcPr>
                </a:tc>
                <a:tc>
                  <a:txBody>
                    <a:bodyPr/>
                    <a:lstStyle/>
                    <a:p>
                      <a:pPr algn="l" fontAlgn="b">
                        <a:lnSpc>
                          <a:spcPct val="150000"/>
                        </a:lnSpc>
                      </a:pPr>
                      <a:r>
                        <a:rPr lang="id-ID" sz="1800" u="none" strike="noStrike" dirty="0">
                          <a:effectLst/>
                          <a:latin typeface="Arial Narrow" pitchFamily="34" charset="0"/>
                        </a:rPr>
                        <a:t> Aspek Lingkungan ataupun Bahaya terhadap K3 yang timbulkan dalam suatu kondisi pengoperasian yang normal</a:t>
                      </a:r>
                      <a:endParaRPr lang="id-ID" sz="1800" b="0" i="0" u="none" strike="noStrike" dirty="0">
                        <a:solidFill>
                          <a:srgbClr val="000000"/>
                        </a:solidFill>
                        <a:effectLst/>
                        <a:latin typeface="Arial Narrow" pitchFamily="34" charset="0"/>
                      </a:endParaRPr>
                    </a:p>
                  </a:txBody>
                  <a:tcPr marL="0" marR="0" marT="0" marB="0" anchor="b">
                    <a:solidFill>
                      <a:schemeClr val="accent3">
                        <a:lumMod val="60000"/>
                        <a:lumOff val="40000"/>
                      </a:schemeClr>
                    </a:solidFill>
                  </a:tcPr>
                </a:tc>
                <a:extLst>
                  <a:ext uri="{0D108BD9-81ED-4DB2-BD59-A6C34878D82A}">
                    <a16:rowId xmlns:a16="http://schemas.microsoft.com/office/drawing/2014/main" val="10001"/>
                  </a:ext>
                </a:extLst>
              </a:tr>
              <a:tr h="282963">
                <a:tc>
                  <a:txBody>
                    <a:bodyPr/>
                    <a:lstStyle/>
                    <a:p>
                      <a:pPr algn="ctr" fontAlgn="ctr"/>
                      <a:r>
                        <a:rPr lang="id-ID" sz="1800" b="1" u="none" strike="noStrike" dirty="0">
                          <a:effectLst/>
                          <a:latin typeface="Arial Narrow" pitchFamily="34" charset="0"/>
                        </a:rPr>
                        <a:t>Ab</a:t>
                      </a:r>
                      <a:endParaRPr lang="id-ID" sz="1800" b="1"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tc>
                  <a:txBody>
                    <a:bodyPr/>
                    <a:lstStyle/>
                    <a:p>
                      <a:pPr algn="l" fontAlgn="ctr">
                        <a:lnSpc>
                          <a:spcPct val="150000"/>
                        </a:lnSpc>
                      </a:pPr>
                      <a:r>
                        <a:rPr lang="id-ID" sz="1800" u="none" strike="noStrike" dirty="0">
                          <a:effectLst/>
                          <a:latin typeface="Arial Narrow" pitchFamily="34" charset="0"/>
                        </a:rPr>
                        <a:t>Terjadi suatu Aspek Lingkungan atau Bahaya K3 dari kondisi yang tidak semestinya dari suatu aktivitas, produk , jasa dan fasilitas ; juga mencakup suatu aktivitas awal (pengawalan / start up) </a:t>
                      </a:r>
                      <a:endParaRPr lang="id-ID" sz="18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02"/>
                  </a:ext>
                </a:extLst>
              </a:tr>
              <a:tr h="135330">
                <a:tc>
                  <a:txBody>
                    <a:bodyPr/>
                    <a:lstStyle/>
                    <a:p>
                      <a:pPr algn="ctr" fontAlgn="t"/>
                      <a:r>
                        <a:rPr lang="id-ID" sz="1800" b="1" u="none" strike="noStrike" dirty="0">
                          <a:effectLst/>
                          <a:latin typeface="Arial Narrow" pitchFamily="34" charset="0"/>
                        </a:rPr>
                        <a:t>Ac</a:t>
                      </a:r>
                      <a:endParaRPr lang="id-ID" sz="1800" b="1" i="0" u="none" strike="noStrike" dirty="0">
                        <a:solidFill>
                          <a:srgbClr val="000000"/>
                        </a:solidFill>
                        <a:effectLst/>
                        <a:latin typeface="Arial Narrow" pitchFamily="34" charset="0"/>
                      </a:endParaRPr>
                    </a:p>
                  </a:txBody>
                  <a:tcPr marL="0" marR="0" marT="0" marB="0">
                    <a:solidFill>
                      <a:schemeClr val="accent3">
                        <a:lumMod val="60000"/>
                        <a:lumOff val="40000"/>
                      </a:schemeClr>
                    </a:solidFill>
                  </a:tcPr>
                </a:tc>
                <a:tc>
                  <a:txBody>
                    <a:bodyPr/>
                    <a:lstStyle/>
                    <a:p>
                      <a:pPr algn="l" fontAlgn="b">
                        <a:lnSpc>
                          <a:spcPct val="150000"/>
                        </a:lnSpc>
                      </a:pPr>
                      <a:r>
                        <a:rPr lang="id-ID" sz="1800" u="none" strike="noStrike" dirty="0">
                          <a:effectLst/>
                          <a:latin typeface="Arial Narrow" pitchFamily="34" charset="0"/>
                        </a:rPr>
                        <a:t>Terjadi suatu Aspek Lingkungan atau Bahaya K3 akibat adanya kecelakaan lingkungan atau kecelakaan kerja</a:t>
                      </a:r>
                      <a:endParaRPr lang="id-ID" sz="1800" b="0" i="0" u="none" strike="noStrike" dirty="0">
                        <a:solidFill>
                          <a:srgbClr val="000000"/>
                        </a:solidFill>
                        <a:effectLst/>
                        <a:latin typeface="Arial Narrow" pitchFamily="34" charset="0"/>
                      </a:endParaRPr>
                    </a:p>
                  </a:txBody>
                  <a:tcPr marL="0" marR="0" marT="0" marB="0" anchor="b">
                    <a:solidFill>
                      <a:schemeClr val="accent3">
                        <a:lumMod val="60000"/>
                        <a:lumOff val="40000"/>
                      </a:schemeClr>
                    </a:solidFill>
                  </a:tcPr>
                </a:tc>
                <a:extLst>
                  <a:ext uri="{0D108BD9-81ED-4DB2-BD59-A6C34878D82A}">
                    <a16:rowId xmlns:a16="http://schemas.microsoft.com/office/drawing/2014/main" val="10003"/>
                  </a:ext>
                </a:extLst>
              </a:tr>
              <a:tr h="135330">
                <a:tc>
                  <a:txBody>
                    <a:bodyPr/>
                    <a:lstStyle/>
                    <a:p>
                      <a:pPr algn="ctr" fontAlgn="t"/>
                      <a:r>
                        <a:rPr lang="id-ID" sz="1800" b="1" u="none" strike="noStrike" dirty="0">
                          <a:effectLst/>
                          <a:latin typeface="Arial Narrow" pitchFamily="34" charset="0"/>
                        </a:rPr>
                        <a:t>E</a:t>
                      </a:r>
                      <a:endParaRPr lang="id-ID" sz="1800" b="1" i="0" u="none" strike="noStrike" dirty="0">
                        <a:solidFill>
                          <a:srgbClr val="000000"/>
                        </a:solidFill>
                        <a:effectLst/>
                        <a:latin typeface="Arial Narrow" pitchFamily="34" charset="0"/>
                      </a:endParaRPr>
                    </a:p>
                  </a:txBody>
                  <a:tcPr marL="0" marR="0" marT="0" marB="0">
                    <a:solidFill>
                      <a:schemeClr val="accent3">
                        <a:lumMod val="60000"/>
                        <a:lumOff val="40000"/>
                      </a:schemeClr>
                    </a:solidFill>
                  </a:tcPr>
                </a:tc>
                <a:tc>
                  <a:txBody>
                    <a:bodyPr/>
                    <a:lstStyle/>
                    <a:p>
                      <a:pPr algn="l" fontAlgn="b">
                        <a:lnSpc>
                          <a:spcPct val="150000"/>
                        </a:lnSpc>
                      </a:pPr>
                      <a:r>
                        <a:rPr lang="id-ID" sz="1800" u="none" strike="noStrike" dirty="0">
                          <a:effectLst/>
                          <a:latin typeface="Arial Narrow" pitchFamily="34" charset="0"/>
                        </a:rPr>
                        <a:t>Terjadinya suatu kondisi darurat, seperti kebakaran; gempa; banjir; tumpahan atau kecelakaan kerja</a:t>
                      </a:r>
                      <a:endParaRPr lang="id-ID" sz="1800" b="0" i="0" u="none" strike="noStrike" dirty="0">
                        <a:solidFill>
                          <a:srgbClr val="000000"/>
                        </a:solidFill>
                        <a:effectLst/>
                        <a:latin typeface="Arial Narrow" pitchFamily="34" charset="0"/>
                      </a:endParaRPr>
                    </a:p>
                  </a:txBody>
                  <a:tcPr marL="0" marR="0" marT="0" marB="0" anchor="b">
                    <a:solidFill>
                      <a:schemeClr val="accent3">
                        <a:lumMod val="60000"/>
                        <a:lumOff val="40000"/>
                      </a:schemeClr>
                    </a:solidFill>
                  </a:tcPr>
                </a:tc>
                <a:extLst>
                  <a:ext uri="{0D108BD9-81ED-4DB2-BD59-A6C34878D82A}">
                    <a16:rowId xmlns:a16="http://schemas.microsoft.com/office/drawing/2014/main" val="10004"/>
                  </a:ext>
                </a:extLst>
              </a:tr>
            </a:tbl>
          </a:graphicData>
        </a:graphic>
      </p:graphicFrame>
      <p:graphicFrame>
        <p:nvGraphicFramePr>
          <p:cNvPr id="5" name="Table 4">
            <a:extLst>
              <a:ext uri="{FF2B5EF4-FFF2-40B4-BE49-F238E27FC236}">
                <a16:creationId xmlns:a16="http://schemas.microsoft.com/office/drawing/2014/main" id="{E3C2ABD9-325E-497A-AA85-C7F004A2F7D4}"/>
              </a:ext>
            </a:extLst>
          </p:cNvPr>
          <p:cNvGraphicFramePr>
            <a:graphicFrameLocks noGrp="1"/>
          </p:cNvGraphicFramePr>
          <p:nvPr>
            <p:extLst>
              <p:ext uri="{D42A27DB-BD31-4B8C-83A1-F6EECF244321}">
                <p14:modId xmlns:p14="http://schemas.microsoft.com/office/powerpoint/2010/main" val="3052002820"/>
              </p:ext>
            </p:extLst>
          </p:nvPr>
        </p:nvGraphicFramePr>
        <p:xfrm>
          <a:off x="344488" y="3501008"/>
          <a:ext cx="9361040" cy="1645920"/>
        </p:xfrm>
        <a:graphic>
          <a:graphicData uri="http://schemas.openxmlformats.org/drawingml/2006/table">
            <a:tbl>
              <a:tblPr>
                <a:tableStyleId>{5C22544A-7EE6-4342-B048-85BDC9FD1C3A}</a:tableStyleId>
              </a:tblPr>
              <a:tblGrid>
                <a:gridCol w="864096">
                  <a:extLst>
                    <a:ext uri="{9D8B030D-6E8A-4147-A177-3AD203B41FA5}">
                      <a16:colId xmlns:a16="http://schemas.microsoft.com/office/drawing/2014/main" val="20000"/>
                    </a:ext>
                  </a:extLst>
                </a:gridCol>
                <a:gridCol w="8496944">
                  <a:extLst>
                    <a:ext uri="{9D8B030D-6E8A-4147-A177-3AD203B41FA5}">
                      <a16:colId xmlns:a16="http://schemas.microsoft.com/office/drawing/2014/main" val="20001"/>
                    </a:ext>
                  </a:extLst>
                </a:gridCol>
              </a:tblGrid>
              <a:tr h="0">
                <a:tc gridSpan="2">
                  <a:txBody>
                    <a:bodyPr/>
                    <a:lstStyle/>
                    <a:p>
                      <a:pPr algn="l" fontAlgn="ctr"/>
                      <a:r>
                        <a:rPr lang="id-ID" sz="1800" b="1" u="none" strike="noStrike" dirty="0">
                          <a:effectLst/>
                          <a:latin typeface="Arial Narrow" pitchFamily="34" charset="0"/>
                        </a:rPr>
                        <a:t>Resiko / Dampak:</a:t>
                      </a:r>
                      <a:endParaRPr lang="id-ID" sz="1800" b="1" i="0" u="none" strike="noStrike" dirty="0">
                        <a:solidFill>
                          <a:srgbClr val="000000"/>
                        </a:solidFill>
                        <a:effectLst/>
                        <a:latin typeface="Arial Narrow" pitchFamily="34" charset="0"/>
                      </a:endParaRPr>
                    </a:p>
                  </a:txBody>
                  <a:tcPr marL="0" marR="0" marT="0" marB="0" anchor="ctr"/>
                </a:tc>
                <a:tc hMerge="1">
                  <a:txBody>
                    <a:bodyPr/>
                    <a:lstStyle/>
                    <a:p>
                      <a:endParaRPr lang="id-ID"/>
                    </a:p>
                  </a:txBody>
                  <a:tcPr/>
                </a:tc>
                <a:extLst>
                  <a:ext uri="{0D108BD9-81ED-4DB2-BD59-A6C34878D82A}">
                    <a16:rowId xmlns:a16="http://schemas.microsoft.com/office/drawing/2014/main" val="10000"/>
                  </a:ext>
                </a:extLst>
              </a:tr>
              <a:tr h="135330">
                <a:tc>
                  <a:txBody>
                    <a:bodyPr/>
                    <a:lstStyle/>
                    <a:p>
                      <a:pPr algn="ctr" fontAlgn="b"/>
                      <a:r>
                        <a:rPr lang="en-US" sz="1800" b="1" i="0" u="none" strike="noStrike" dirty="0">
                          <a:solidFill>
                            <a:srgbClr val="000000"/>
                          </a:solidFill>
                          <a:effectLst/>
                          <a:latin typeface="Arial Narrow" pitchFamily="34" charset="0"/>
                        </a:rPr>
                        <a:t>+</a:t>
                      </a:r>
                      <a:endParaRPr lang="id-ID" sz="1800" b="1" i="0" u="none" strike="noStrike" dirty="0">
                        <a:solidFill>
                          <a:srgbClr val="000000"/>
                        </a:solidFill>
                        <a:effectLst/>
                        <a:latin typeface="Arial Narrow" pitchFamily="34" charset="0"/>
                      </a:endParaRPr>
                    </a:p>
                  </a:txBody>
                  <a:tcPr marL="0" marR="0" marT="0" marB="0" anchor="b"/>
                </a:tc>
                <a:tc>
                  <a:txBody>
                    <a:bodyPr/>
                    <a:lstStyle/>
                    <a:p>
                      <a:pPr algn="l" fontAlgn="b"/>
                      <a:r>
                        <a:rPr lang="id-ID" sz="1800" b="0" i="0" u="none" strike="noStrike" dirty="0">
                          <a:solidFill>
                            <a:srgbClr val="000000"/>
                          </a:solidFill>
                          <a:effectLst/>
                          <a:latin typeface="Arial Narrow" pitchFamily="34" charset="0"/>
                        </a:rPr>
                        <a:t>Positive (Memberikan dampak dan peluang yang menguntungkan terhadap lingkungan di sekitarnya)</a:t>
                      </a:r>
                    </a:p>
                  </a:txBody>
                  <a:tcPr marL="0" marR="0" marT="0" marB="0" anchor="b"/>
                </a:tc>
                <a:extLst>
                  <a:ext uri="{0D108BD9-81ED-4DB2-BD59-A6C34878D82A}">
                    <a16:rowId xmlns:a16="http://schemas.microsoft.com/office/drawing/2014/main" val="10001"/>
                  </a:ext>
                </a:extLst>
              </a:tr>
              <a:tr h="135330">
                <a:tc>
                  <a:txBody>
                    <a:bodyPr/>
                    <a:lstStyle/>
                    <a:p>
                      <a:pPr algn="ctr" fontAlgn="b"/>
                      <a:r>
                        <a:rPr lang="en-US" sz="1800" b="1" i="0" u="none" strike="noStrike" dirty="0">
                          <a:solidFill>
                            <a:srgbClr val="000000"/>
                          </a:solidFill>
                          <a:effectLst/>
                          <a:latin typeface="Arial Narrow" pitchFamily="34" charset="0"/>
                        </a:rPr>
                        <a:t>-</a:t>
                      </a:r>
                      <a:endParaRPr lang="id-ID" sz="1800" b="1" i="0" u="none" strike="noStrike" dirty="0">
                        <a:solidFill>
                          <a:srgbClr val="000000"/>
                        </a:solidFill>
                        <a:effectLst/>
                        <a:latin typeface="Arial Narrow" pitchFamily="34" charset="0"/>
                      </a:endParaRPr>
                    </a:p>
                  </a:txBody>
                  <a:tcPr marL="0" marR="0" marT="0" marB="0" anchor="b"/>
                </a:tc>
                <a:tc>
                  <a:txBody>
                    <a:bodyPr/>
                    <a:lstStyle/>
                    <a:p>
                      <a:pPr algn="l" fontAlgn="b"/>
                      <a:r>
                        <a:rPr lang="id-ID" sz="1800" b="0" i="0" u="none" strike="noStrike" dirty="0">
                          <a:solidFill>
                            <a:srgbClr val="000000"/>
                          </a:solidFill>
                          <a:effectLst/>
                          <a:latin typeface="Arial Narrow" pitchFamily="34" charset="0"/>
                        </a:rPr>
                        <a:t>Negative ( Memberikan dampak dan ancaman yang merugikan terhadap lingkungan di sekitarnya)</a:t>
                      </a:r>
                    </a:p>
                  </a:txBody>
                  <a:tcPr marL="0" marR="0" marT="0" marB="0" anchor="b"/>
                </a:tc>
                <a:extLst>
                  <a:ext uri="{0D108BD9-81ED-4DB2-BD59-A6C34878D82A}">
                    <a16:rowId xmlns:a16="http://schemas.microsoft.com/office/drawing/2014/main" val="10002"/>
                  </a:ext>
                </a:extLst>
              </a:tr>
              <a:tr h="135330">
                <a:tc>
                  <a:txBody>
                    <a:bodyPr/>
                    <a:lstStyle/>
                    <a:p>
                      <a:pPr algn="ctr" fontAlgn="b"/>
                      <a:endParaRPr lang="id-ID" sz="1800" b="1" i="0" u="none" strike="noStrike" dirty="0">
                        <a:solidFill>
                          <a:srgbClr val="000000"/>
                        </a:solidFill>
                        <a:effectLst/>
                        <a:latin typeface="Arial Narrow" pitchFamily="34" charset="0"/>
                      </a:endParaRPr>
                    </a:p>
                  </a:txBody>
                  <a:tcPr marL="0" marR="0" marT="0" marB="0" anchor="b"/>
                </a:tc>
                <a:tc>
                  <a:txBody>
                    <a:bodyPr/>
                    <a:lstStyle/>
                    <a:p>
                      <a:pPr algn="l" fontAlgn="b"/>
                      <a:endParaRPr lang="id-ID" sz="1800" b="0" i="0" u="none" strike="noStrike" dirty="0">
                        <a:solidFill>
                          <a:srgbClr val="000000"/>
                        </a:solidFill>
                        <a:effectLst/>
                        <a:latin typeface="Arial Narrow" pitchFamily="34" charset="0"/>
                      </a:endParaRPr>
                    </a:p>
                  </a:txBody>
                  <a:tcPr marL="0" marR="0" marT="0" marB="0" anchor="b"/>
                </a:tc>
                <a:extLst>
                  <a:ext uri="{0D108BD9-81ED-4DB2-BD59-A6C34878D82A}">
                    <a16:rowId xmlns:a16="http://schemas.microsoft.com/office/drawing/2014/main" val="10003"/>
                  </a:ext>
                </a:extLst>
              </a:tr>
              <a:tr h="135330">
                <a:tc>
                  <a:txBody>
                    <a:bodyPr/>
                    <a:lstStyle/>
                    <a:p>
                      <a:pPr algn="ctr" fontAlgn="b"/>
                      <a:endParaRPr lang="id-ID" sz="1800" b="1" i="0" u="none" strike="noStrike" dirty="0">
                        <a:solidFill>
                          <a:srgbClr val="000000"/>
                        </a:solidFill>
                        <a:effectLst/>
                        <a:latin typeface="Arial Narrow" pitchFamily="34" charset="0"/>
                      </a:endParaRPr>
                    </a:p>
                  </a:txBody>
                  <a:tcPr marL="0" marR="0" marT="0" marB="0" anchor="b"/>
                </a:tc>
                <a:tc>
                  <a:txBody>
                    <a:bodyPr/>
                    <a:lstStyle/>
                    <a:p>
                      <a:pPr algn="l" fontAlgn="b"/>
                      <a:endParaRPr lang="sv-SE" sz="1800" b="0" i="0" u="none" strike="noStrike" dirty="0">
                        <a:solidFill>
                          <a:srgbClr val="000000"/>
                        </a:solidFill>
                        <a:effectLst/>
                        <a:latin typeface="Arial Narrow" pitchFamily="34" charset="0"/>
                      </a:endParaRPr>
                    </a:p>
                  </a:txBody>
                  <a:tcPr marL="0" marR="0" marT="0" marB="0" anchor="b"/>
                </a:tc>
                <a:extLst>
                  <a:ext uri="{0D108BD9-81ED-4DB2-BD59-A6C34878D82A}">
                    <a16:rowId xmlns:a16="http://schemas.microsoft.com/office/drawing/2014/main" val="10004"/>
                  </a:ext>
                </a:extLst>
              </a:tr>
              <a:tr h="135330">
                <a:tc>
                  <a:txBody>
                    <a:bodyPr/>
                    <a:lstStyle/>
                    <a:p>
                      <a:pPr algn="ctr" fontAlgn="b"/>
                      <a:endParaRPr lang="id-ID" sz="1800" b="1" i="0" u="none" strike="noStrike" dirty="0">
                        <a:solidFill>
                          <a:srgbClr val="000000"/>
                        </a:solidFill>
                        <a:effectLst/>
                        <a:latin typeface="Arial Narrow" pitchFamily="34" charset="0"/>
                      </a:endParaRPr>
                    </a:p>
                  </a:txBody>
                  <a:tcPr marL="0" marR="0" marT="0" marB="0" anchor="b"/>
                </a:tc>
                <a:tc>
                  <a:txBody>
                    <a:bodyPr/>
                    <a:lstStyle/>
                    <a:p>
                      <a:pPr algn="l" fontAlgn="b"/>
                      <a:endParaRPr lang="id-ID" sz="1800" b="0" i="0" u="none" strike="noStrike" dirty="0">
                        <a:solidFill>
                          <a:srgbClr val="000000"/>
                        </a:solidFill>
                        <a:effectLst/>
                        <a:latin typeface="Arial Narrow" pitchFamily="34" charset="0"/>
                      </a:endParaRPr>
                    </a:p>
                  </a:txBody>
                  <a:tcPr marL="0" marR="0" marT="0" marB="0"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49327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Content Placeholder 1"/>
          <p:cNvSpPr>
            <a:spLocks noGrp="1"/>
          </p:cNvSpPr>
          <p:nvPr>
            <p:ph idx="1"/>
          </p:nvPr>
        </p:nvSpPr>
        <p:spPr>
          <a:xfrm>
            <a:off x="452407" y="1142984"/>
            <a:ext cx="8915400" cy="4525962"/>
          </a:xfrm>
        </p:spPr>
        <p:txBody>
          <a:bodyPr/>
          <a:lstStyle/>
          <a:p>
            <a:pPr>
              <a:buNone/>
            </a:pPr>
            <a:r>
              <a:rPr lang="id-ID" sz="2000" dirty="0"/>
              <a:t>Pengendalian operational adalah :</a:t>
            </a:r>
          </a:p>
          <a:p>
            <a:pPr lvl="1"/>
            <a:r>
              <a:rPr lang="id-ID" sz="2000" dirty="0"/>
              <a:t>Pengendalian yang sudah dilakukan terhadap aspek lingkungan terkait</a:t>
            </a:r>
          </a:p>
          <a:p>
            <a:pPr lvl="1"/>
            <a:endParaRPr lang="id-ID" sz="2000" dirty="0"/>
          </a:p>
          <a:p>
            <a:pPr lvl="1"/>
            <a:endParaRPr lang="id-ID" sz="2000" dirty="0"/>
          </a:p>
          <a:p>
            <a:pPr lvl="1"/>
            <a:endParaRPr lang="id-ID" sz="2000" dirty="0"/>
          </a:p>
          <a:p>
            <a:pPr lvl="1">
              <a:buFont typeface="Verdana" pitchFamily="34" charset="0"/>
              <a:buNone/>
            </a:pPr>
            <a:endParaRPr lang="id-ID" sz="2000" dirty="0"/>
          </a:p>
          <a:p>
            <a:pPr lvl="1">
              <a:buFont typeface="Verdana" pitchFamily="34" charset="0"/>
              <a:buNone/>
            </a:pPr>
            <a:endParaRPr lang="id-ID" sz="2000" dirty="0"/>
          </a:p>
          <a:p>
            <a:pPr lvl="1">
              <a:buFont typeface="Verdana" pitchFamily="34" charset="0"/>
              <a:buNone/>
            </a:pPr>
            <a:endParaRPr lang="id-ID" sz="2000" dirty="0"/>
          </a:p>
          <a:p>
            <a:pPr lvl="1"/>
            <a:r>
              <a:rPr lang="id-ID" sz="2000" dirty="0"/>
              <a:t>Jika belum ada pengendalian operational terhadap aspek, maka ditulis “belum ada”</a:t>
            </a:r>
          </a:p>
          <a:p>
            <a:pPr lvl="1"/>
            <a:endParaRPr lang="id-ID" sz="2000" dirty="0"/>
          </a:p>
        </p:txBody>
      </p:sp>
      <p:sp>
        <p:nvSpPr>
          <p:cNvPr id="8" name="Footer Placeholder 7"/>
          <p:cNvSpPr>
            <a:spLocks noGrp="1"/>
          </p:cNvSpPr>
          <p:nvPr>
            <p:ph type="ftr" sz="quarter" idx="11"/>
          </p:nvPr>
        </p:nvSpPr>
        <p:spPr>
          <a:xfrm>
            <a:off x="142877" y="6357960"/>
            <a:ext cx="5595942" cy="365125"/>
          </a:xfrm>
        </p:spPr>
        <p:txBody>
          <a:bodyPr/>
          <a:lstStyle/>
          <a:p>
            <a:pPr>
              <a:defRPr/>
            </a:pPr>
            <a:r>
              <a:rPr lang="id-ID"/>
              <a:t>Identifikasi Aspek dampak 2/Rev 0 © Copyright, Sentral Sistem, April 2019</a:t>
            </a:r>
            <a:endParaRPr lang="en-US" dirty="0"/>
          </a:p>
        </p:txBody>
      </p:sp>
      <p:sp>
        <p:nvSpPr>
          <p:cNvPr id="4" name="Title 2"/>
          <p:cNvSpPr txBox="1">
            <a:spLocks/>
          </p:cNvSpPr>
          <p:nvPr/>
        </p:nvSpPr>
        <p:spPr>
          <a:xfrm>
            <a:off x="0" y="0"/>
            <a:ext cx="9906000" cy="1143000"/>
          </a:xfrm>
          <a:prstGeom prst="rect">
            <a:avLst/>
          </a:prstGeom>
          <a:solidFill>
            <a:schemeClr val="accent1">
              <a:lumMod val="60000"/>
              <a:lumOff val="40000"/>
            </a:schemeClr>
          </a:solidFill>
        </p:spPr>
        <p:txBody>
          <a:bodyPr anchor="ctr"/>
          <a:lstStyle/>
          <a:p>
            <a:pPr algn="ctr" eaLnBrk="0" hangingPunct="0">
              <a:defRPr/>
            </a:pPr>
            <a:r>
              <a:rPr lang="id-ID" sz="2400" b="1" dirty="0">
                <a:effectLst>
                  <a:outerShdw blurRad="31750" dist="25400" dir="5400000" algn="tl" rotWithShape="0">
                    <a:srgbClr val="000000">
                      <a:alpha val="25000"/>
                    </a:srgbClr>
                  </a:outerShdw>
                </a:effectLst>
                <a:latin typeface="+mj-lt"/>
                <a:ea typeface="+mj-ea"/>
                <a:cs typeface="+mj-cs"/>
              </a:rPr>
              <a:t>Identifikasi Aspek-Dampak</a:t>
            </a:r>
          </a:p>
          <a:p>
            <a:pPr algn="ctr" eaLnBrk="0" hangingPunct="0">
              <a:defRPr/>
            </a:pPr>
            <a:r>
              <a:rPr lang="id-ID" sz="1800" b="1" dirty="0">
                <a:effectLst>
                  <a:outerShdw blurRad="31750" dist="25400" dir="5400000" algn="tl" rotWithShape="0">
                    <a:srgbClr val="000000">
                      <a:alpha val="25000"/>
                    </a:srgbClr>
                  </a:outerShdw>
                </a:effectLst>
                <a:latin typeface="+mj-lt"/>
                <a:ea typeface="+mj-ea"/>
                <a:cs typeface="+mj-cs"/>
              </a:rPr>
              <a:t>(Identifikasi pengendalian operational yang sudah dilakukan)</a:t>
            </a:r>
          </a:p>
        </p:txBody>
      </p:sp>
      <p:graphicFrame>
        <p:nvGraphicFramePr>
          <p:cNvPr id="6" name="Table 5"/>
          <p:cNvGraphicFramePr>
            <a:graphicFrameLocks noGrp="1"/>
          </p:cNvGraphicFramePr>
          <p:nvPr/>
        </p:nvGraphicFramePr>
        <p:xfrm>
          <a:off x="952473" y="2285994"/>
          <a:ext cx="8072494" cy="1630385"/>
        </p:xfrm>
        <a:graphic>
          <a:graphicData uri="http://schemas.openxmlformats.org/drawingml/2006/table">
            <a:tbl>
              <a:tblPr firstRow="1" bandRow="1">
                <a:tableStyleId>{5C22544A-7EE6-4342-B048-85BDC9FD1C3A}</a:tableStyleId>
              </a:tblPr>
              <a:tblGrid>
                <a:gridCol w="3143638">
                  <a:extLst>
                    <a:ext uri="{9D8B030D-6E8A-4147-A177-3AD203B41FA5}">
                      <a16:colId xmlns:a16="http://schemas.microsoft.com/office/drawing/2014/main" val="20000"/>
                    </a:ext>
                  </a:extLst>
                </a:gridCol>
                <a:gridCol w="4928856">
                  <a:extLst>
                    <a:ext uri="{9D8B030D-6E8A-4147-A177-3AD203B41FA5}">
                      <a16:colId xmlns:a16="http://schemas.microsoft.com/office/drawing/2014/main" val="20001"/>
                    </a:ext>
                  </a:extLst>
                </a:gridCol>
              </a:tblGrid>
              <a:tr h="370749">
                <a:tc>
                  <a:txBody>
                    <a:bodyPr/>
                    <a:lstStyle/>
                    <a:p>
                      <a:r>
                        <a:rPr lang="id-ID" sz="1400" dirty="0"/>
                        <a:t>Aspek Lingkungan</a:t>
                      </a:r>
                    </a:p>
                  </a:txBody>
                  <a:tcPr marT="45709" marB="45709"/>
                </a:tc>
                <a:tc>
                  <a:txBody>
                    <a:bodyPr/>
                    <a:lstStyle/>
                    <a:p>
                      <a:r>
                        <a:rPr lang="id-ID" sz="1400" dirty="0"/>
                        <a:t>Pengendalian operational</a:t>
                      </a:r>
                    </a:p>
                  </a:txBody>
                  <a:tcPr marT="45709" marB="45709"/>
                </a:tc>
                <a:extLst>
                  <a:ext uri="{0D108BD9-81ED-4DB2-BD59-A6C34878D82A}">
                    <a16:rowId xmlns:a16="http://schemas.microsoft.com/office/drawing/2014/main" val="10000"/>
                  </a:ext>
                </a:extLst>
              </a:tr>
              <a:tr h="370749">
                <a:tc>
                  <a:txBody>
                    <a:bodyPr/>
                    <a:lstStyle/>
                    <a:p>
                      <a:r>
                        <a:rPr lang="id-ID" sz="1400" dirty="0"/>
                        <a:t>Limbah</a:t>
                      </a:r>
                      <a:r>
                        <a:rPr lang="id-ID" sz="1400" baseline="0" dirty="0"/>
                        <a:t> domestik dari toilet</a:t>
                      </a:r>
                      <a:endParaRPr lang="id-ID" sz="1400" dirty="0"/>
                    </a:p>
                  </a:txBody>
                  <a:tcPr marT="45709" marB="45709"/>
                </a:tc>
                <a:tc>
                  <a:txBody>
                    <a:bodyPr/>
                    <a:lstStyle/>
                    <a:p>
                      <a:r>
                        <a:rPr lang="id-ID" sz="1400" dirty="0"/>
                        <a:t>Penggunaan</a:t>
                      </a:r>
                      <a:r>
                        <a:rPr lang="id-ID" sz="1400" baseline="0" dirty="0"/>
                        <a:t> septic tank</a:t>
                      </a:r>
                      <a:endParaRPr lang="id-ID" sz="1400" dirty="0"/>
                    </a:p>
                  </a:txBody>
                  <a:tcPr marT="45709" marB="45709"/>
                </a:tc>
                <a:extLst>
                  <a:ext uri="{0D108BD9-81ED-4DB2-BD59-A6C34878D82A}">
                    <a16:rowId xmlns:a16="http://schemas.microsoft.com/office/drawing/2014/main" val="10001"/>
                  </a:ext>
                </a:extLst>
              </a:tr>
              <a:tr h="518116">
                <a:tc>
                  <a:txBody>
                    <a:bodyPr/>
                    <a:lstStyle/>
                    <a:p>
                      <a:r>
                        <a:rPr lang="id-ID" sz="1400" dirty="0"/>
                        <a:t>Pemakaian listrik yang berlebihan</a:t>
                      </a:r>
                    </a:p>
                  </a:txBody>
                  <a:tcPr marT="45709" marB="45709"/>
                </a:tc>
                <a:tc>
                  <a:txBody>
                    <a:bodyPr/>
                    <a:lstStyle/>
                    <a:p>
                      <a:pPr marL="266700" indent="-266700">
                        <a:buFont typeface="+mj-lt"/>
                        <a:buAutoNum type="arabicPeriod"/>
                      </a:pPr>
                      <a:r>
                        <a:rPr kumimoji="0" lang="id-ID" sz="1400" kern="1200" baseline="0" dirty="0">
                          <a:solidFill>
                            <a:schemeClr val="dk1"/>
                          </a:solidFill>
                          <a:latin typeface="+mn-lt"/>
                          <a:ea typeface="+mn-ea"/>
                          <a:cs typeface="+mn-cs"/>
                        </a:rPr>
                        <a:t>Info</a:t>
                      </a:r>
                      <a:r>
                        <a:rPr lang="id-ID" sz="1400" baseline="0" dirty="0"/>
                        <a:t> matikan listrik bila tidak digunakan</a:t>
                      </a:r>
                    </a:p>
                    <a:p>
                      <a:pPr marL="266700" indent="-266700">
                        <a:buFont typeface="+mj-lt"/>
                        <a:buAutoNum type="arabicPeriod"/>
                      </a:pPr>
                      <a:r>
                        <a:rPr kumimoji="0" lang="id-ID" sz="1400" kern="1200" baseline="0" dirty="0">
                          <a:solidFill>
                            <a:schemeClr val="dk1"/>
                          </a:solidFill>
                          <a:latin typeface="+mn-lt"/>
                          <a:ea typeface="+mn-ea"/>
                          <a:cs typeface="+mn-cs"/>
                        </a:rPr>
                        <a:t>Piket</a:t>
                      </a:r>
                      <a:r>
                        <a:rPr lang="id-ID" sz="1400" baseline="0" dirty="0"/>
                        <a:t> mematikan listrik setiap jam 5.30</a:t>
                      </a:r>
                      <a:endParaRPr lang="id-ID" sz="1400" dirty="0"/>
                    </a:p>
                  </a:txBody>
                  <a:tcPr marT="45709" marB="45709"/>
                </a:tc>
                <a:extLst>
                  <a:ext uri="{0D108BD9-81ED-4DB2-BD59-A6C34878D82A}">
                    <a16:rowId xmlns:a16="http://schemas.microsoft.com/office/drawing/2014/main" val="10002"/>
                  </a:ext>
                </a:extLst>
              </a:tr>
              <a:tr h="370749">
                <a:tc>
                  <a:txBody>
                    <a:bodyPr/>
                    <a:lstStyle/>
                    <a:p>
                      <a:r>
                        <a:rPr lang="id-ID" sz="1400" dirty="0"/>
                        <a:t>Pemakaian kertas</a:t>
                      </a:r>
                    </a:p>
                  </a:txBody>
                  <a:tcPr marT="45709" marB="45709"/>
                </a:tc>
                <a:tc>
                  <a:txBody>
                    <a:bodyPr/>
                    <a:lstStyle/>
                    <a:p>
                      <a:r>
                        <a:rPr lang="id-ID" sz="1400" dirty="0"/>
                        <a:t>Penggunaan kerta</a:t>
                      </a:r>
                      <a:r>
                        <a:rPr lang="id-ID" sz="1400" baseline="0" dirty="0"/>
                        <a:t>s bekas </a:t>
                      </a:r>
                      <a:endParaRPr lang="id-ID" sz="1400" dirty="0"/>
                    </a:p>
                  </a:txBody>
                  <a:tcPr marT="45709" marB="45709"/>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nvGraphicFramePr>
        <p:xfrm>
          <a:off x="952473" y="4968907"/>
          <a:ext cx="8072494" cy="1246177"/>
        </p:xfrm>
        <a:graphic>
          <a:graphicData uri="http://schemas.openxmlformats.org/drawingml/2006/table">
            <a:tbl>
              <a:tblPr firstRow="1" bandRow="1">
                <a:tableStyleId>{5C22544A-7EE6-4342-B048-85BDC9FD1C3A}</a:tableStyleId>
              </a:tblPr>
              <a:tblGrid>
                <a:gridCol w="3143637">
                  <a:extLst>
                    <a:ext uri="{9D8B030D-6E8A-4147-A177-3AD203B41FA5}">
                      <a16:colId xmlns:a16="http://schemas.microsoft.com/office/drawing/2014/main" val="20000"/>
                    </a:ext>
                  </a:extLst>
                </a:gridCol>
                <a:gridCol w="4928857">
                  <a:extLst>
                    <a:ext uri="{9D8B030D-6E8A-4147-A177-3AD203B41FA5}">
                      <a16:colId xmlns:a16="http://schemas.microsoft.com/office/drawing/2014/main" val="20001"/>
                    </a:ext>
                  </a:extLst>
                </a:gridCol>
              </a:tblGrid>
              <a:tr h="519834">
                <a:tc>
                  <a:txBody>
                    <a:bodyPr/>
                    <a:lstStyle/>
                    <a:p>
                      <a:r>
                        <a:rPr lang="id-ID" sz="1400" dirty="0"/>
                        <a:t>Aspek Lingkungan</a:t>
                      </a:r>
                    </a:p>
                  </a:txBody>
                  <a:tcPr/>
                </a:tc>
                <a:tc>
                  <a:txBody>
                    <a:bodyPr/>
                    <a:lstStyle/>
                    <a:p>
                      <a:r>
                        <a:rPr lang="id-ID" sz="1400" dirty="0"/>
                        <a:t>Pengendalian operational</a:t>
                      </a:r>
                    </a:p>
                  </a:txBody>
                  <a:tcPr/>
                </a:tc>
                <a:extLst>
                  <a:ext uri="{0D108BD9-81ED-4DB2-BD59-A6C34878D82A}">
                    <a16:rowId xmlns:a16="http://schemas.microsoft.com/office/drawing/2014/main" val="10000"/>
                  </a:ext>
                </a:extLst>
              </a:tr>
              <a:tr h="726343">
                <a:tc>
                  <a:txBody>
                    <a:bodyPr/>
                    <a:lstStyle/>
                    <a:p>
                      <a:r>
                        <a:rPr lang="id-ID" sz="1400" dirty="0"/>
                        <a:t>Pembuangan</a:t>
                      </a:r>
                      <a:r>
                        <a:rPr lang="id-ID" sz="1400" baseline="0" dirty="0"/>
                        <a:t> air pencucian peralatan tercemar B3 </a:t>
                      </a:r>
                      <a:endParaRPr lang="id-ID" sz="1400" dirty="0"/>
                    </a:p>
                  </a:txBody>
                  <a:tcPr/>
                </a:tc>
                <a:tc>
                  <a:txBody>
                    <a:bodyPr/>
                    <a:lstStyle/>
                    <a:p>
                      <a:r>
                        <a:rPr lang="id-ID" sz="1400" dirty="0"/>
                        <a:t>Belum</a:t>
                      </a:r>
                      <a:r>
                        <a:rPr lang="id-ID" sz="1400" baseline="0" dirty="0"/>
                        <a:t> ada  </a:t>
                      </a:r>
                    </a:p>
                    <a:p>
                      <a:r>
                        <a:rPr lang="id-ID" sz="1400" baseline="0" dirty="0"/>
                        <a:t>(note : sekarang ini dicuci di wastafel biasa)</a:t>
                      </a:r>
                      <a:endParaRPr lang="id-ID" sz="1400"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4"/>
            <a:ext cx="9906000" cy="1143000"/>
          </a:xfrm>
          <a:solidFill>
            <a:schemeClr val="accent1">
              <a:lumMod val="60000"/>
              <a:lumOff val="40000"/>
            </a:schemeClr>
          </a:solidFill>
        </p:spPr>
        <p:txBody>
          <a:bodyPr>
            <a:normAutofit/>
          </a:bodyPr>
          <a:lstStyle/>
          <a:p>
            <a:pPr algn="ctr">
              <a:defRPr/>
            </a:pPr>
            <a:r>
              <a:rPr lang="id-ID" sz="3200" dirty="0">
                <a:effectLst/>
              </a:rPr>
              <a:t>Tahapan Identifikasi Aspek-Dampak</a:t>
            </a:r>
          </a:p>
        </p:txBody>
      </p:sp>
      <p:sp>
        <p:nvSpPr>
          <p:cNvPr id="6" name="Footer Placeholder 5"/>
          <p:cNvSpPr>
            <a:spLocks noGrp="1"/>
          </p:cNvSpPr>
          <p:nvPr>
            <p:ph type="ftr" sz="quarter" idx="11"/>
          </p:nvPr>
        </p:nvSpPr>
        <p:spPr>
          <a:xfrm>
            <a:off x="357191" y="6357960"/>
            <a:ext cx="5595942" cy="365125"/>
          </a:xfrm>
        </p:spPr>
        <p:txBody>
          <a:bodyPr/>
          <a:lstStyle/>
          <a:p>
            <a:pPr>
              <a:defRPr/>
            </a:pPr>
            <a:r>
              <a:rPr lang="id-ID"/>
              <a:t>Identifikasi Aspek dampak 2/Rev 0 © Copyright, Sentral Sistem, April 2019</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18527045"/>
              </p:ext>
            </p:extLst>
          </p:nvPr>
        </p:nvGraphicFramePr>
        <p:xfrm>
          <a:off x="495300" y="1340769"/>
          <a:ext cx="8915400" cy="4541256"/>
        </p:xfrm>
        <a:graphic>
          <a:graphicData uri="http://schemas.openxmlformats.org/drawingml/2006/table">
            <a:tbl>
              <a:tblPr>
                <a:tableStyleId>{5C22544A-7EE6-4342-B048-85BDC9FD1C3A}</a:tableStyleId>
              </a:tblPr>
              <a:tblGrid>
                <a:gridCol w="1272588">
                  <a:extLst>
                    <a:ext uri="{9D8B030D-6E8A-4147-A177-3AD203B41FA5}">
                      <a16:colId xmlns:a16="http://schemas.microsoft.com/office/drawing/2014/main" val="20000"/>
                    </a:ext>
                  </a:extLst>
                </a:gridCol>
                <a:gridCol w="1945310">
                  <a:extLst>
                    <a:ext uri="{9D8B030D-6E8A-4147-A177-3AD203B41FA5}">
                      <a16:colId xmlns:a16="http://schemas.microsoft.com/office/drawing/2014/main" val="20001"/>
                    </a:ext>
                  </a:extLst>
                </a:gridCol>
                <a:gridCol w="25400">
                  <a:extLst>
                    <a:ext uri="{9D8B030D-6E8A-4147-A177-3AD203B41FA5}">
                      <a16:colId xmlns:a16="http://schemas.microsoft.com/office/drawing/2014/main" val="20002"/>
                    </a:ext>
                  </a:extLst>
                </a:gridCol>
                <a:gridCol w="465178">
                  <a:extLst>
                    <a:ext uri="{9D8B030D-6E8A-4147-A177-3AD203B41FA5}">
                      <a16:colId xmlns:a16="http://schemas.microsoft.com/office/drawing/2014/main" val="20003"/>
                    </a:ext>
                  </a:extLst>
                </a:gridCol>
                <a:gridCol w="242860">
                  <a:extLst>
                    <a:ext uri="{9D8B030D-6E8A-4147-A177-3AD203B41FA5}">
                      <a16:colId xmlns:a16="http://schemas.microsoft.com/office/drawing/2014/main" val="20004"/>
                    </a:ext>
                  </a:extLst>
                </a:gridCol>
                <a:gridCol w="1209444">
                  <a:extLst>
                    <a:ext uri="{9D8B030D-6E8A-4147-A177-3AD203B41FA5}">
                      <a16:colId xmlns:a16="http://schemas.microsoft.com/office/drawing/2014/main" val="20005"/>
                    </a:ext>
                  </a:extLst>
                </a:gridCol>
                <a:gridCol w="1169128">
                  <a:extLst>
                    <a:ext uri="{9D8B030D-6E8A-4147-A177-3AD203B41FA5}">
                      <a16:colId xmlns:a16="http://schemas.microsoft.com/office/drawing/2014/main" val="20006"/>
                    </a:ext>
                  </a:extLst>
                </a:gridCol>
                <a:gridCol w="432048">
                  <a:extLst>
                    <a:ext uri="{9D8B030D-6E8A-4147-A177-3AD203B41FA5}">
                      <a16:colId xmlns:a16="http://schemas.microsoft.com/office/drawing/2014/main" val="20007"/>
                    </a:ext>
                  </a:extLst>
                </a:gridCol>
                <a:gridCol w="288032">
                  <a:extLst>
                    <a:ext uri="{9D8B030D-6E8A-4147-A177-3AD203B41FA5}">
                      <a16:colId xmlns:a16="http://schemas.microsoft.com/office/drawing/2014/main" val="20008"/>
                    </a:ext>
                  </a:extLst>
                </a:gridCol>
                <a:gridCol w="1865412">
                  <a:extLst>
                    <a:ext uri="{9D8B030D-6E8A-4147-A177-3AD203B41FA5}">
                      <a16:colId xmlns:a16="http://schemas.microsoft.com/office/drawing/2014/main" val="20009"/>
                    </a:ext>
                  </a:extLst>
                </a:gridCol>
              </a:tblGrid>
              <a:tr h="854893">
                <a:tc rowSpan="2">
                  <a:txBody>
                    <a:bodyPr/>
                    <a:lstStyle/>
                    <a:p>
                      <a:pPr algn="ctr" fontAlgn="ctr"/>
                      <a:r>
                        <a:rPr lang="id-ID" sz="1400" u="none" strike="noStrike" dirty="0">
                          <a:effectLst/>
                          <a:latin typeface="Arial Narrow" pitchFamily="34" charset="0"/>
                        </a:rPr>
                        <a:t>No</a:t>
                      </a:r>
                      <a:endParaRPr lang="id-ID" sz="1400" b="1" i="0" u="none" strike="noStrike" dirty="0">
                        <a:solidFill>
                          <a:srgbClr val="000000"/>
                        </a:solidFill>
                        <a:effectLst/>
                        <a:latin typeface="Arial Narrow" pitchFamily="34" charset="0"/>
                      </a:endParaRPr>
                    </a:p>
                  </a:txBody>
                  <a:tcPr marL="0" marR="0" marT="0" marB="0" anchor="ctr"/>
                </a:tc>
                <a:tc rowSpan="2" gridSpan="2">
                  <a:txBody>
                    <a:bodyPr/>
                    <a:lstStyle/>
                    <a:p>
                      <a:pPr algn="ctr" fontAlgn="ctr"/>
                      <a:r>
                        <a:rPr lang="id-ID" sz="1400" u="none" strike="noStrike" dirty="0">
                          <a:effectLst/>
                          <a:latin typeface="Arial Narrow" pitchFamily="34" charset="0"/>
                        </a:rPr>
                        <a:t>Aktifitas/Obyek</a:t>
                      </a:r>
                      <a:endParaRPr lang="id-ID" sz="1400" b="1" i="0" u="none" strike="noStrike" dirty="0">
                        <a:solidFill>
                          <a:srgbClr val="000000"/>
                        </a:solidFill>
                        <a:effectLst/>
                        <a:latin typeface="Arial Narrow" pitchFamily="34" charset="0"/>
                      </a:endParaRPr>
                    </a:p>
                  </a:txBody>
                  <a:tcPr marL="0" marR="0" marT="0" marB="0" anchor="ctr"/>
                </a:tc>
                <a:tc rowSpan="2" hMerge="1">
                  <a:txBody>
                    <a:bodyPr/>
                    <a:lstStyle/>
                    <a:p>
                      <a:endParaRPr lang="id-ID"/>
                    </a:p>
                  </a:txBody>
                  <a:tcPr/>
                </a:tc>
                <a:tc rowSpan="2">
                  <a:txBody>
                    <a:bodyPr/>
                    <a:lstStyle/>
                    <a:p>
                      <a:pPr algn="ctr" fontAlgn="ctr"/>
                      <a:r>
                        <a:rPr lang="id-ID" sz="1400" u="none" strike="noStrike">
                          <a:effectLst/>
                          <a:latin typeface="Arial Narrow" pitchFamily="34" charset="0"/>
                        </a:rPr>
                        <a:t>Aktifitas (R; NR)</a:t>
                      </a:r>
                      <a:endParaRPr lang="id-ID" sz="1400" b="1" i="0" u="none" strike="noStrike">
                        <a:solidFill>
                          <a:srgbClr val="000000"/>
                        </a:solidFill>
                        <a:effectLst/>
                        <a:latin typeface="Arial Narrow" pitchFamily="34" charset="0"/>
                      </a:endParaRPr>
                    </a:p>
                  </a:txBody>
                  <a:tcPr marL="0" marR="0" marT="0" marB="0" vert="vert270" anchor="ctr"/>
                </a:tc>
                <a:tc rowSpan="2">
                  <a:txBody>
                    <a:bodyPr/>
                    <a:lstStyle/>
                    <a:p>
                      <a:pPr algn="ctr" fontAlgn="ctr"/>
                      <a:r>
                        <a:rPr lang="id-ID" sz="1400" u="none" strike="noStrike">
                          <a:effectLst/>
                          <a:latin typeface="Arial Narrow" pitchFamily="34" charset="0"/>
                        </a:rPr>
                        <a:t>No. Bahaya</a:t>
                      </a:r>
                      <a:endParaRPr lang="id-ID" sz="1400" b="1" i="0" u="none" strike="noStrike">
                        <a:solidFill>
                          <a:srgbClr val="000000"/>
                        </a:solidFill>
                        <a:effectLst/>
                        <a:latin typeface="Arial Narrow" pitchFamily="34" charset="0"/>
                      </a:endParaRPr>
                    </a:p>
                  </a:txBody>
                  <a:tcPr marL="0" marR="0" marT="0" marB="0" vert="vert270" anchor="ctr"/>
                </a:tc>
                <a:tc rowSpan="2">
                  <a:txBody>
                    <a:bodyPr/>
                    <a:lstStyle/>
                    <a:p>
                      <a:pPr algn="ctr" fontAlgn="ctr"/>
                      <a:r>
                        <a:rPr lang="id-ID" sz="1400" u="none" strike="noStrike" dirty="0">
                          <a:effectLst/>
                          <a:latin typeface="Arial Narrow" pitchFamily="34" charset="0"/>
                        </a:rPr>
                        <a:t>Bahaya / Aspek</a:t>
                      </a:r>
                      <a:endParaRPr lang="id-ID" sz="1400" b="1" i="0" u="none" strike="noStrike" dirty="0">
                        <a:solidFill>
                          <a:srgbClr val="000000"/>
                        </a:solidFill>
                        <a:effectLst/>
                        <a:latin typeface="Arial Narrow" pitchFamily="34" charset="0"/>
                      </a:endParaRPr>
                    </a:p>
                  </a:txBody>
                  <a:tcPr marL="0" marR="0" marT="0" marB="0" anchor="ctr"/>
                </a:tc>
                <a:tc>
                  <a:txBody>
                    <a:bodyPr/>
                    <a:lstStyle/>
                    <a:p>
                      <a:pPr algn="ctr" fontAlgn="ctr"/>
                      <a:r>
                        <a:rPr lang="id-ID" sz="900" u="none" strike="noStrike">
                          <a:effectLst/>
                        </a:rPr>
                        <a:t> </a:t>
                      </a:r>
                      <a:endParaRPr lang="id-ID" sz="900" b="1" i="0" u="none" strike="noStrike">
                        <a:solidFill>
                          <a:srgbClr val="000000"/>
                        </a:solidFill>
                        <a:effectLst/>
                        <a:latin typeface="Trebuchet MS"/>
                      </a:endParaRPr>
                    </a:p>
                  </a:txBody>
                  <a:tcPr marL="0" marR="0" marT="0" marB="0" anchor="ctr"/>
                </a:tc>
                <a:tc rowSpan="2">
                  <a:txBody>
                    <a:bodyPr/>
                    <a:lstStyle/>
                    <a:p>
                      <a:pPr algn="ctr" fontAlgn="ctr"/>
                      <a:r>
                        <a:rPr lang="id-ID" sz="1400" u="none" strike="noStrike">
                          <a:effectLst/>
                          <a:latin typeface="Arial Narrow" pitchFamily="34" charset="0"/>
                        </a:rPr>
                        <a:t>Kondisi Operasional (N, Ab, Ac, E)</a:t>
                      </a:r>
                      <a:endParaRPr lang="id-ID" sz="1400" b="1" i="0" u="none" strike="noStrike">
                        <a:solidFill>
                          <a:srgbClr val="000000"/>
                        </a:solidFill>
                        <a:effectLst/>
                        <a:latin typeface="Arial Narrow" pitchFamily="34" charset="0"/>
                      </a:endParaRPr>
                    </a:p>
                  </a:txBody>
                  <a:tcPr marL="0" marR="0" marT="0" marB="0" vert="vert270" anchor="ctr"/>
                </a:tc>
                <a:tc rowSpan="2">
                  <a:txBody>
                    <a:bodyPr/>
                    <a:lstStyle/>
                    <a:p>
                      <a:pPr algn="ctr" fontAlgn="ctr"/>
                      <a:r>
                        <a:rPr lang="id-ID" sz="1400" u="none" strike="noStrike">
                          <a:effectLst/>
                          <a:latin typeface="Arial Narrow" pitchFamily="34" charset="0"/>
                        </a:rPr>
                        <a:t>Jenis Resiko</a:t>
                      </a:r>
                      <a:endParaRPr lang="id-ID" sz="1400" b="1" i="0" u="none" strike="noStrike">
                        <a:solidFill>
                          <a:srgbClr val="000000"/>
                        </a:solidFill>
                        <a:effectLst/>
                        <a:latin typeface="Arial Narrow" pitchFamily="34" charset="0"/>
                      </a:endParaRPr>
                    </a:p>
                  </a:txBody>
                  <a:tcPr marL="0" marR="0" marT="0" marB="0" vert="vert270" anchor="ctr"/>
                </a:tc>
                <a:tc rowSpan="2">
                  <a:txBody>
                    <a:bodyPr/>
                    <a:lstStyle/>
                    <a:p>
                      <a:pPr algn="ctr" fontAlgn="ctr"/>
                      <a:r>
                        <a:rPr lang="nb-NO" sz="1400" u="none" strike="noStrike" dirty="0">
                          <a:effectLst/>
                          <a:latin typeface="Arial Narrow" pitchFamily="34" charset="0"/>
                        </a:rPr>
                        <a:t>Pengendalian Yang Ada    </a:t>
                      </a:r>
                      <a:br>
                        <a:rPr lang="nb-NO" sz="1400" u="none" strike="noStrike" dirty="0">
                          <a:effectLst/>
                          <a:latin typeface="Arial Narrow" pitchFamily="34" charset="0"/>
                        </a:rPr>
                      </a:br>
                      <a:r>
                        <a:rPr lang="nb-NO" sz="1400" u="none" strike="noStrike" dirty="0">
                          <a:effectLst/>
                          <a:latin typeface="Arial Narrow" pitchFamily="34" charset="0"/>
                        </a:rPr>
                        <a:t>(Engineering; Administrasi; APD)      </a:t>
                      </a:r>
                      <a:endParaRPr lang="nb-NO" sz="1400" b="1" i="0" u="none" strike="noStrike" dirty="0">
                        <a:solidFill>
                          <a:srgbClr val="000000"/>
                        </a:solidFill>
                        <a:effectLst/>
                        <a:latin typeface="Arial Narrow" pitchFamily="34" charset="0"/>
                      </a:endParaRPr>
                    </a:p>
                  </a:txBody>
                  <a:tcPr marL="0" marR="0" marT="0" marB="0" anchor="ctr"/>
                </a:tc>
                <a:extLst>
                  <a:ext uri="{0D108BD9-81ED-4DB2-BD59-A6C34878D82A}">
                    <a16:rowId xmlns:a16="http://schemas.microsoft.com/office/drawing/2014/main" val="10000"/>
                  </a:ext>
                </a:extLst>
              </a:tr>
              <a:tr h="1811627">
                <a:tc vMerge="1">
                  <a:txBody>
                    <a:bodyPr/>
                    <a:lstStyle/>
                    <a:p>
                      <a:endParaRPr lang="id-ID"/>
                    </a:p>
                  </a:txBody>
                  <a:tcPr/>
                </a:tc>
                <a:tc gridSpan="2" vMerge="1">
                  <a:txBody>
                    <a:bodyPr/>
                    <a:lstStyle/>
                    <a:p>
                      <a:endParaRPr lang="id-ID"/>
                    </a:p>
                  </a:txBody>
                  <a:tcPr/>
                </a:tc>
                <a:tc hMerge="1" vMerge="1">
                  <a:txBody>
                    <a:bodyPr/>
                    <a:lstStyle/>
                    <a:p>
                      <a:endParaRPr lang="id-ID"/>
                    </a:p>
                  </a:txBody>
                  <a:tcPr/>
                </a:tc>
                <a:tc vMerge="1">
                  <a:txBody>
                    <a:bodyPr/>
                    <a:lstStyle/>
                    <a:p>
                      <a:endParaRPr lang="id-ID"/>
                    </a:p>
                  </a:txBody>
                  <a:tcPr/>
                </a:tc>
                <a:tc vMerge="1">
                  <a:txBody>
                    <a:bodyPr/>
                    <a:lstStyle/>
                    <a:p>
                      <a:endParaRPr lang="id-ID"/>
                    </a:p>
                  </a:txBody>
                  <a:tcPr/>
                </a:tc>
                <a:tc vMerge="1">
                  <a:txBody>
                    <a:bodyPr/>
                    <a:lstStyle/>
                    <a:p>
                      <a:endParaRPr lang="id-ID"/>
                    </a:p>
                  </a:txBody>
                  <a:tcPr/>
                </a:tc>
                <a:tc>
                  <a:txBody>
                    <a:bodyPr/>
                    <a:lstStyle/>
                    <a:p>
                      <a:pPr algn="ctr" fontAlgn="ctr"/>
                      <a:r>
                        <a:rPr lang="id-ID" sz="1400" u="none" strike="noStrike">
                          <a:effectLst/>
                          <a:latin typeface="Arial Narrow" pitchFamily="34" charset="0"/>
                        </a:rPr>
                        <a:t>Resiko / Dampak</a:t>
                      </a:r>
                      <a:endParaRPr lang="id-ID" sz="1400" b="1" i="0" u="none" strike="noStrike">
                        <a:solidFill>
                          <a:srgbClr val="000000"/>
                        </a:solidFill>
                        <a:effectLst/>
                        <a:latin typeface="Arial Narrow" pitchFamily="34" charset="0"/>
                      </a:endParaRPr>
                    </a:p>
                  </a:txBody>
                  <a:tcPr marL="0" marR="0" marT="0" marB="0" anchor="ctr"/>
                </a:tc>
                <a:tc vMerge="1">
                  <a:txBody>
                    <a:bodyPr/>
                    <a:lstStyle/>
                    <a:p>
                      <a:endParaRPr lang="id-ID"/>
                    </a:p>
                  </a:txBody>
                  <a:tcPr/>
                </a:tc>
                <a:tc vMerge="1">
                  <a:txBody>
                    <a:bodyPr/>
                    <a:lstStyle/>
                    <a:p>
                      <a:endParaRPr lang="id-ID"/>
                    </a:p>
                  </a:txBody>
                  <a:tcPr/>
                </a:tc>
                <a:tc vMerge="1">
                  <a:txBody>
                    <a:bodyPr/>
                    <a:lstStyle/>
                    <a:p>
                      <a:endParaRPr lang="id-ID"/>
                    </a:p>
                  </a:txBody>
                  <a:tcPr/>
                </a:tc>
                <a:extLst>
                  <a:ext uri="{0D108BD9-81ED-4DB2-BD59-A6C34878D82A}">
                    <a16:rowId xmlns:a16="http://schemas.microsoft.com/office/drawing/2014/main" val="10001"/>
                  </a:ext>
                </a:extLst>
              </a:tr>
              <a:tr h="148224">
                <a:tc>
                  <a:txBody>
                    <a:bodyPr/>
                    <a:lstStyle/>
                    <a:p>
                      <a:pPr algn="ctr" fontAlgn="ctr"/>
                      <a:r>
                        <a:rPr lang="id-ID" sz="1400" u="none" strike="noStrike">
                          <a:effectLst/>
                          <a:latin typeface="Arial Narrow" pitchFamily="34" charset="0"/>
                        </a:rPr>
                        <a:t>1</a:t>
                      </a:r>
                      <a:endParaRPr lang="id-ID" sz="1400" b="0" i="0" u="none" strike="noStrike">
                        <a:solidFill>
                          <a:srgbClr val="000000"/>
                        </a:solidFill>
                        <a:effectLst/>
                        <a:latin typeface="Arial Narrow" pitchFamily="34" charset="0"/>
                      </a:endParaRPr>
                    </a:p>
                  </a:txBody>
                  <a:tcPr marL="0" marR="0" marT="0" marB="0" anchor="ctr"/>
                </a:tc>
                <a:tc gridSpan="2">
                  <a:txBody>
                    <a:bodyPr/>
                    <a:lstStyle/>
                    <a:p>
                      <a:pPr algn="ctr" fontAlgn="ctr"/>
                      <a:r>
                        <a:rPr lang="id-ID" sz="1400" u="none" strike="noStrike">
                          <a:effectLst/>
                          <a:latin typeface="Arial Narrow" pitchFamily="34" charset="0"/>
                        </a:rPr>
                        <a:t>2</a:t>
                      </a:r>
                      <a:endParaRPr lang="id-ID" sz="1400" b="0" i="0" u="none" strike="noStrike">
                        <a:solidFill>
                          <a:srgbClr val="000000"/>
                        </a:solidFill>
                        <a:effectLst/>
                        <a:latin typeface="Arial Narrow" pitchFamily="34" charset="0"/>
                      </a:endParaRPr>
                    </a:p>
                  </a:txBody>
                  <a:tcPr marL="0" marR="0" marT="0" marB="0" anchor="ctr"/>
                </a:tc>
                <a:tc hMerge="1">
                  <a:txBody>
                    <a:bodyPr/>
                    <a:lstStyle/>
                    <a:p>
                      <a:endParaRPr lang="id-ID"/>
                    </a:p>
                  </a:txBody>
                  <a:tcPr/>
                </a:tc>
                <a:tc>
                  <a:txBody>
                    <a:bodyPr/>
                    <a:lstStyle/>
                    <a:p>
                      <a:pPr algn="ctr" fontAlgn="ctr"/>
                      <a:r>
                        <a:rPr lang="id-ID" sz="1400" u="none" strike="noStrike">
                          <a:effectLst/>
                          <a:latin typeface="Arial Narrow" pitchFamily="34" charset="0"/>
                        </a:rPr>
                        <a:t>3</a:t>
                      </a:r>
                      <a:endParaRPr lang="id-ID" sz="1400" b="0" i="0" u="none" strike="noStrike">
                        <a:solidFill>
                          <a:srgbClr val="000000"/>
                        </a:solidFill>
                        <a:effectLst/>
                        <a:latin typeface="Arial Narrow" pitchFamily="34" charset="0"/>
                      </a:endParaRPr>
                    </a:p>
                  </a:txBody>
                  <a:tcPr marL="0" marR="0" marT="0" marB="0" anchor="ctr"/>
                </a:tc>
                <a:tc>
                  <a:txBody>
                    <a:bodyPr/>
                    <a:lstStyle/>
                    <a:p>
                      <a:pPr algn="ctr" fontAlgn="ctr"/>
                      <a:r>
                        <a:rPr lang="id-ID" sz="1400" u="none" strike="noStrike">
                          <a:effectLst/>
                          <a:latin typeface="Arial Narrow" pitchFamily="34" charset="0"/>
                        </a:rPr>
                        <a:t>4</a:t>
                      </a:r>
                      <a:endParaRPr lang="id-ID" sz="1400" b="0" i="0" u="none" strike="noStrike">
                        <a:solidFill>
                          <a:srgbClr val="000000"/>
                        </a:solidFill>
                        <a:effectLst/>
                        <a:latin typeface="Arial Narrow" pitchFamily="34" charset="0"/>
                      </a:endParaRPr>
                    </a:p>
                  </a:txBody>
                  <a:tcPr marL="0" marR="0" marT="0" marB="0" anchor="ctr"/>
                </a:tc>
                <a:tc>
                  <a:txBody>
                    <a:bodyPr/>
                    <a:lstStyle/>
                    <a:p>
                      <a:pPr algn="ctr" fontAlgn="ctr"/>
                      <a:r>
                        <a:rPr lang="id-ID" sz="1400" u="none" strike="noStrike">
                          <a:effectLst/>
                          <a:latin typeface="Arial Narrow" pitchFamily="34" charset="0"/>
                        </a:rPr>
                        <a:t>5</a:t>
                      </a:r>
                      <a:endParaRPr lang="id-ID" sz="1400" b="0" i="0" u="none" strike="noStrike">
                        <a:solidFill>
                          <a:srgbClr val="000000"/>
                        </a:solidFill>
                        <a:effectLst/>
                        <a:latin typeface="Arial Narrow" pitchFamily="34" charset="0"/>
                      </a:endParaRPr>
                    </a:p>
                  </a:txBody>
                  <a:tcPr marL="0" marR="0" marT="0" marB="0" anchor="ctr"/>
                </a:tc>
                <a:tc>
                  <a:txBody>
                    <a:bodyPr/>
                    <a:lstStyle/>
                    <a:p>
                      <a:pPr algn="ctr" fontAlgn="ctr"/>
                      <a:r>
                        <a:rPr lang="id-ID" sz="1400" u="none" strike="noStrike" dirty="0">
                          <a:effectLst/>
                          <a:latin typeface="Arial Narrow" pitchFamily="34" charset="0"/>
                        </a:rPr>
                        <a:t>6</a:t>
                      </a:r>
                      <a:endParaRPr lang="id-ID" sz="1400" b="0" i="0" u="none" strike="noStrike" dirty="0">
                        <a:solidFill>
                          <a:srgbClr val="000000"/>
                        </a:solidFill>
                        <a:effectLst/>
                        <a:latin typeface="Arial Narrow" pitchFamily="34" charset="0"/>
                      </a:endParaRPr>
                    </a:p>
                  </a:txBody>
                  <a:tcPr marL="0" marR="0" marT="0" marB="0" anchor="ctr"/>
                </a:tc>
                <a:tc>
                  <a:txBody>
                    <a:bodyPr/>
                    <a:lstStyle/>
                    <a:p>
                      <a:pPr algn="ctr" fontAlgn="ctr"/>
                      <a:r>
                        <a:rPr lang="id-ID" sz="1400" u="none" strike="noStrike">
                          <a:effectLst/>
                          <a:latin typeface="Arial Narrow" pitchFamily="34" charset="0"/>
                        </a:rPr>
                        <a:t>7</a:t>
                      </a:r>
                      <a:endParaRPr lang="id-ID" sz="1400" b="0" i="0" u="none" strike="noStrike">
                        <a:solidFill>
                          <a:srgbClr val="000000"/>
                        </a:solidFill>
                        <a:effectLst/>
                        <a:latin typeface="Arial Narrow" pitchFamily="34" charset="0"/>
                      </a:endParaRPr>
                    </a:p>
                  </a:txBody>
                  <a:tcPr marL="0" marR="0" marT="0" marB="0" anchor="ctr"/>
                </a:tc>
                <a:tc>
                  <a:txBody>
                    <a:bodyPr/>
                    <a:lstStyle/>
                    <a:p>
                      <a:pPr algn="ctr" fontAlgn="ctr"/>
                      <a:r>
                        <a:rPr lang="id-ID" sz="1400" u="none" strike="noStrike">
                          <a:effectLst/>
                          <a:latin typeface="Arial Narrow" pitchFamily="34" charset="0"/>
                        </a:rPr>
                        <a:t>8</a:t>
                      </a:r>
                      <a:endParaRPr lang="id-ID" sz="1400" b="0" i="0" u="none" strike="noStrike">
                        <a:solidFill>
                          <a:srgbClr val="000000"/>
                        </a:solidFill>
                        <a:effectLst/>
                        <a:latin typeface="Arial Narrow" pitchFamily="34" charset="0"/>
                      </a:endParaRPr>
                    </a:p>
                  </a:txBody>
                  <a:tcPr marL="0" marR="0" marT="0" marB="0" anchor="ctr"/>
                </a:tc>
                <a:tc>
                  <a:txBody>
                    <a:bodyPr/>
                    <a:lstStyle/>
                    <a:p>
                      <a:pPr algn="ctr" fontAlgn="ctr"/>
                      <a:r>
                        <a:rPr lang="id-ID" sz="1400" u="none" strike="noStrike">
                          <a:effectLst/>
                          <a:latin typeface="Arial Narrow" pitchFamily="34" charset="0"/>
                        </a:rPr>
                        <a:t>9</a:t>
                      </a:r>
                      <a:endParaRPr lang="id-ID" sz="1400" b="0" i="0" u="none" strike="noStrike">
                        <a:solidFill>
                          <a:srgbClr val="000000"/>
                        </a:solidFill>
                        <a:effectLst/>
                        <a:latin typeface="Arial Narrow" pitchFamily="34" charset="0"/>
                      </a:endParaRPr>
                    </a:p>
                  </a:txBody>
                  <a:tcPr marL="0" marR="0" marT="0" marB="0" anchor="ctr"/>
                </a:tc>
                <a:extLst>
                  <a:ext uri="{0D108BD9-81ED-4DB2-BD59-A6C34878D82A}">
                    <a16:rowId xmlns:a16="http://schemas.microsoft.com/office/drawing/2014/main" val="10002"/>
                  </a:ext>
                </a:extLst>
              </a:tr>
              <a:tr h="648512">
                <a:tc>
                  <a:txBody>
                    <a:bodyPr/>
                    <a:lstStyle/>
                    <a:p>
                      <a:pPr algn="ctr" fontAlgn="ctr"/>
                      <a:endParaRPr lang="id-ID" sz="1400" b="0" i="0" u="none" strike="noStrike" dirty="0">
                        <a:solidFill>
                          <a:srgbClr val="000000"/>
                        </a:solidFill>
                        <a:effectLst/>
                        <a:latin typeface="Arial Narrow" pitchFamily="34" charset="0"/>
                      </a:endParaRPr>
                    </a:p>
                  </a:txBody>
                  <a:tcPr marL="0" marR="0" marT="0" marB="0" anchor="ctr"/>
                </a:tc>
                <a:tc>
                  <a:txBody>
                    <a:bodyPr/>
                    <a:lstStyle/>
                    <a:p>
                      <a:pPr algn="l" fontAlgn="ctr"/>
                      <a:r>
                        <a:rPr lang="id-ID" sz="1400" b="0" i="0" u="none" strike="noStrike" dirty="0">
                          <a:solidFill>
                            <a:srgbClr val="000000"/>
                          </a:solidFill>
                          <a:effectLst/>
                          <a:latin typeface="Arial Narrow" pitchFamily="34" charset="0"/>
                        </a:rPr>
                        <a:t>Welding Elektroda (Pengelasan)</a:t>
                      </a:r>
                    </a:p>
                  </a:txBody>
                  <a:tcPr marL="0" marR="0" marT="0" marB="0" anchor="ctr"/>
                </a:tc>
                <a:tc>
                  <a:txBody>
                    <a:bodyPr/>
                    <a:lstStyle/>
                    <a:p>
                      <a:pPr algn="l" fontAlgn="ctr"/>
                      <a:endParaRPr lang="id-ID" sz="1400" b="0" i="0" u="none" strike="noStrike" dirty="0">
                        <a:solidFill>
                          <a:srgbClr val="000000"/>
                        </a:solidFill>
                        <a:effectLst/>
                        <a:latin typeface="Arial Narrow" pitchFamily="34" charset="0"/>
                      </a:endParaRPr>
                    </a:p>
                  </a:txBody>
                  <a:tcPr marL="0" marR="0" marT="0" marB="0" anchor="ctr"/>
                </a:tc>
                <a:tc>
                  <a:txBody>
                    <a:bodyPr/>
                    <a:lstStyle/>
                    <a:p>
                      <a:pPr algn="ctr" fontAlgn="ctr"/>
                      <a:r>
                        <a:rPr lang="id-ID" sz="1400" b="0" i="0" u="none" strike="noStrike" dirty="0">
                          <a:solidFill>
                            <a:srgbClr val="000000"/>
                          </a:solidFill>
                          <a:effectLst/>
                          <a:latin typeface="Arial Narrow" pitchFamily="34" charset="0"/>
                        </a:rPr>
                        <a:t>R</a:t>
                      </a:r>
                    </a:p>
                  </a:txBody>
                  <a:tcPr marL="0" marR="0" marT="0" marB="0" anchor="ctr"/>
                </a:tc>
                <a:tc>
                  <a:txBody>
                    <a:bodyPr/>
                    <a:lstStyle/>
                    <a:p>
                      <a:pPr algn="ctr" fontAlgn="ctr"/>
                      <a:endParaRPr lang="id-ID" sz="1400" b="0" i="0" u="none" strike="noStrike" dirty="0">
                        <a:solidFill>
                          <a:srgbClr val="000000"/>
                        </a:solidFill>
                        <a:effectLst/>
                        <a:latin typeface="Arial Narrow" pitchFamily="34" charset="0"/>
                      </a:endParaRPr>
                    </a:p>
                  </a:txBody>
                  <a:tcPr marL="0" marR="0" marT="0" marB="0" anchor="ctr"/>
                </a:tc>
                <a:tc>
                  <a:txBody>
                    <a:bodyPr/>
                    <a:lstStyle/>
                    <a:p>
                      <a:pPr algn="l" fontAlgn="ctr"/>
                      <a:r>
                        <a:rPr lang="id-ID" sz="1400" b="0" i="0" u="none" strike="noStrike" dirty="0">
                          <a:solidFill>
                            <a:srgbClr val="000000"/>
                          </a:solidFill>
                          <a:effectLst/>
                          <a:latin typeface="Arial Narrow" pitchFamily="34" charset="0"/>
                        </a:rPr>
                        <a:t>Penggunaan Listrik berlebihan</a:t>
                      </a:r>
                    </a:p>
                  </a:txBody>
                  <a:tcPr marL="0" marR="0" marT="0" marB="0" anchor="ctr"/>
                </a:tc>
                <a:tc>
                  <a:txBody>
                    <a:bodyPr/>
                    <a:lstStyle/>
                    <a:p>
                      <a:pPr algn="l" fontAlgn="ctr"/>
                      <a:r>
                        <a:rPr lang="id-ID" sz="1400" b="0" i="0" u="none" strike="noStrike" dirty="0">
                          <a:solidFill>
                            <a:srgbClr val="000000"/>
                          </a:solidFill>
                          <a:effectLst/>
                          <a:latin typeface="Arial Narrow" pitchFamily="34" charset="0"/>
                        </a:rPr>
                        <a:t>Eksploitasi</a:t>
                      </a:r>
                      <a:r>
                        <a:rPr lang="id-ID" sz="1400" b="0" i="0" u="none" strike="noStrike" baseline="0" dirty="0">
                          <a:solidFill>
                            <a:srgbClr val="000000"/>
                          </a:solidFill>
                          <a:effectLst/>
                          <a:latin typeface="Arial Narrow" pitchFamily="34" charset="0"/>
                        </a:rPr>
                        <a:t> SDA Tidak Terbarukan</a:t>
                      </a:r>
                      <a:endParaRPr lang="id-ID" sz="1400" b="0" i="0" u="none" strike="noStrike" dirty="0">
                        <a:solidFill>
                          <a:srgbClr val="000000"/>
                        </a:solidFill>
                        <a:effectLst/>
                        <a:latin typeface="Arial Narrow" pitchFamily="34" charset="0"/>
                      </a:endParaRPr>
                    </a:p>
                  </a:txBody>
                  <a:tcPr marL="0" marR="0" marT="0" marB="0" anchor="ctr"/>
                </a:tc>
                <a:tc>
                  <a:txBody>
                    <a:bodyPr/>
                    <a:lstStyle/>
                    <a:p>
                      <a:pPr algn="ctr" fontAlgn="ctr"/>
                      <a:r>
                        <a:rPr lang="id-ID" sz="1400" b="0" i="0" u="none" strike="noStrike" dirty="0">
                          <a:solidFill>
                            <a:srgbClr val="000000"/>
                          </a:solidFill>
                          <a:effectLst/>
                          <a:latin typeface="Arial Narrow" pitchFamily="34" charset="0"/>
                        </a:rPr>
                        <a:t>N</a:t>
                      </a:r>
                    </a:p>
                  </a:txBody>
                  <a:tcPr marL="0" marR="0" marT="0" marB="0" anchor="ctr"/>
                </a:tc>
                <a:tc>
                  <a:txBody>
                    <a:bodyPr/>
                    <a:lstStyle/>
                    <a:p>
                      <a:pPr algn="ctr" fontAlgn="ctr"/>
                      <a:r>
                        <a:rPr lang="id-ID" sz="1400" b="0" i="0" u="none" strike="noStrike" dirty="0">
                          <a:solidFill>
                            <a:srgbClr val="000000"/>
                          </a:solidFill>
                          <a:effectLst/>
                          <a:latin typeface="Arial Narrow" pitchFamily="34" charset="0"/>
                        </a:rPr>
                        <a:t>D</a:t>
                      </a:r>
                    </a:p>
                  </a:txBody>
                  <a:tcPr marL="0" marR="0" marT="0" marB="0" anchor="ctr"/>
                </a:tc>
                <a:tc>
                  <a:txBody>
                    <a:bodyPr/>
                    <a:lstStyle/>
                    <a:p>
                      <a:pPr algn="l" fontAlgn="ctr"/>
                      <a:r>
                        <a:rPr lang="id-ID" sz="1400" b="0" i="0" u="none" strike="noStrike" dirty="0">
                          <a:solidFill>
                            <a:srgbClr val="000000"/>
                          </a:solidFill>
                          <a:effectLst/>
                          <a:latin typeface="Arial Narrow" pitchFamily="34" charset="0"/>
                        </a:rPr>
                        <a:t>‘- Dimatikan</a:t>
                      </a:r>
                      <a:r>
                        <a:rPr lang="id-ID" sz="1400" b="0" i="0" u="none" strike="noStrike" baseline="0" dirty="0">
                          <a:solidFill>
                            <a:srgbClr val="000000"/>
                          </a:solidFill>
                          <a:effectLst/>
                          <a:latin typeface="Arial Narrow" pitchFamily="34" charset="0"/>
                        </a:rPr>
                        <a:t> jika tidak digunakan </a:t>
                      </a:r>
                    </a:p>
                    <a:p>
                      <a:pPr algn="l" fontAlgn="ctr"/>
                      <a:r>
                        <a:rPr lang="id-ID" sz="1400" b="0" i="0" u="none" strike="noStrike" baseline="0" dirty="0">
                          <a:solidFill>
                            <a:srgbClr val="000000"/>
                          </a:solidFill>
                          <a:effectLst/>
                          <a:latin typeface="Arial Narrow" pitchFamily="34" charset="0"/>
                        </a:rPr>
                        <a:t>- Rambu hemat listrik</a:t>
                      </a:r>
                      <a:endParaRPr lang="id-ID" sz="1400" b="0" i="0" u="none" strike="noStrike" dirty="0">
                        <a:solidFill>
                          <a:srgbClr val="000000"/>
                        </a:solidFill>
                        <a:effectLst/>
                        <a:latin typeface="Arial Narrow" pitchFamily="34" charset="0"/>
                      </a:endParaRPr>
                    </a:p>
                  </a:txBody>
                  <a:tcPr marL="0" marR="0" marT="0" marB="0" anchor="ctr"/>
                </a:tc>
                <a:extLst>
                  <a:ext uri="{0D108BD9-81ED-4DB2-BD59-A6C34878D82A}">
                    <a16:rowId xmlns:a16="http://schemas.microsoft.com/office/drawing/2014/main" val="10003"/>
                  </a:ext>
                </a:extLst>
              </a:tr>
              <a:tr h="494080">
                <a:tc>
                  <a:txBody>
                    <a:bodyPr/>
                    <a:lstStyle/>
                    <a:p>
                      <a:pPr algn="ctr" fontAlgn="ctr"/>
                      <a:endParaRPr lang="id-ID" sz="1400" b="0" i="0" u="none" strike="noStrike">
                        <a:solidFill>
                          <a:srgbClr val="000000"/>
                        </a:solidFill>
                        <a:effectLst/>
                        <a:latin typeface="Arial Narrow" pitchFamily="34" charset="0"/>
                      </a:endParaRPr>
                    </a:p>
                  </a:txBody>
                  <a:tcPr marL="0" marR="0" marT="0" marB="0" anchor="ctr"/>
                </a:tc>
                <a:tc gridSpan="2">
                  <a:txBody>
                    <a:bodyPr/>
                    <a:lstStyle/>
                    <a:p>
                      <a:pPr algn="l" fontAlgn="ctr"/>
                      <a:endParaRPr lang="id-ID" sz="1400" b="0" i="0" u="none" strike="noStrike" dirty="0">
                        <a:solidFill>
                          <a:srgbClr val="000000"/>
                        </a:solidFill>
                        <a:effectLst/>
                        <a:latin typeface="Arial Narrow" pitchFamily="34" charset="0"/>
                      </a:endParaRPr>
                    </a:p>
                  </a:txBody>
                  <a:tcPr marL="0" marR="0" marT="0" marB="0" anchor="ctr"/>
                </a:tc>
                <a:tc hMerge="1">
                  <a:txBody>
                    <a:bodyPr/>
                    <a:lstStyle/>
                    <a:p>
                      <a:endParaRPr lang="id-ID"/>
                    </a:p>
                  </a:txBody>
                  <a:tcPr/>
                </a:tc>
                <a:tc>
                  <a:txBody>
                    <a:bodyPr/>
                    <a:lstStyle/>
                    <a:p>
                      <a:pPr algn="ctr" fontAlgn="ctr"/>
                      <a:r>
                        <a:rPr lang="id-ID" sz="1400" b="0" i="0" u="none" strike="noStrike" dirty="0">
                          <a:solidFill>
                            <a:srgbClr val="000000"/>
                          </a:solidFill>
                          <a:effectLst/>
                          <a:latin typeface="Arial Narrow" pitchFamily="34" charset="0"/>
                        </a:rPr>
                        <a:t>R</a:t>
                      </a:r>
                    </a:p>
                  </a:txBody>
                  <a:tcPr marL="0" marR="0" marT="0" marB="0" anchor="ctr"/>
                </a:tc>
                <a:tc>
                  <a:txBody>
                    <a:bodyPr/>
                    <a:lstStyle/>
                    <a:p>
                      <a:pPr algn="ctr" fontAlgn="ctr"/>
                      <a:endParaRPr lang="id-ID" sz="1400" b="0" i="0" u="none" strike="noStrike">
                        <a:solidFill>
                          <a:srgbClr val="000000"/>
                        </a:solidFill>
                        <a:effectLst/>
                        <a:latin typeface="Arial Narrow" pitchFamily="34" charset="0"/>
                      </a:endParaRPr>
                    </a:p>
                  </a:txBody>
                  <a:tcPr marL="0" marR="0" marT="0" marB="0" anchor="ctr"/>
                </a:tc>
                <a:tc>
                  <a:txBody>
                    <a:bodyPr/>
                    <a:lstStyle/>
                    <a:p>
                      <a:pPr algn="l" fontAlgn="ctr"/>
                      <a:r>
                        <a:rPr lang="id-ID" sz="1400" b="0" i="0" u="none" strike="noStrike" dirty="0">
                          <a:solidFill>
                            <a:srgbClr val="000000"/>
                          </a:solidFill>
                          <a:effectLst/>
                          <a:latin typeface="Arial Narrow" pitchFamily="34" charset="0"/>
                        </a:rPr>
                        <a:t>Serbuk</a:t>
                      </a:r>
                      <a:r>
                        <a:rPr lang="id-ID" sz="1400" b="0" i="0" u="none" strike="noStrike" baseline="0" dirty="0">
                          <a:solidFill>
                            <a:srgbClr val="000000"/>
                          </a:solidFill>
                          <a:effectLst/>
                          <a:latin typeface="Arial Narrow" pitchFamily="34" charset="0"/>
                        </a:rPr>
                        <a:t> sisa pengelasan</a:t>
                      </a:r>
                      <a:endParaRPr lang="id-ID" sz="1400" b="0" i="0" u="none" strike="noStrike" dirty="0">
                        <a:solidFill>
                          <a:srgbClr val="000000"/>
                        </a:solidFill>
                        <a:effectLst/>
                        <a:latin typeface="Arial Narrow" pitchFamily="34" charset="0"/>
                      </a:endParaRPr>
                    </a:p>
                  </a:txBody>
                  <a:tcPr marL="0" marR="0" marT="0" marB="0" anchor="ctr"/>
                </a:tc>
                <a:tc>
                  <a:txBody>
                    <a:bodyPr/>
                    <a:lstStyle/>
                    <a:p>
                      <a:pPr algn="l" fontAlgn="ctr"/>
                      <a:r>
                        <a:rPr lang="id-ID" sz="1400" b="0" i="0" u="none" strike="noStrike" dirty="0">
                          <a:solidFill>
                            <a:srgbClr val="000000"/>
                          </a:solidFill>
                          <a:effectLst/>
                          <a:latin typeface="Arial Narrow" pitchFamily="34" charset="0"/>
                        </a:rPr>
                        <a:t>Pencemaran Tanah</a:t>
                      </a:r>
                    </a:p>
                  </a:txBody>
                  <a:tcPr marL="0" marR="0" marT="0" marB="0" anchor="ctr"/>
                </a:tc>
                <a:tc>
                  <a:txBody>
                    <a:bodyPr/>
                    <a:lstStyle/>
                    <a:p>
                      <a:pPr algn="ctr" fontAlgn="ctr"/>
                      <a:r>
                        <a:rPr lang="id-ID" sz="1400" b="0" i="0" u="none" strike="noStrike" dirty="0">
                          <a:solidFill>
                            <a:srgbClr val="000000"/>
                          </a:solidFill>
                          <a:effectLst/>
                          <a:latin typeface="Arial Narrow" pitchFamily="34" charset="0"/>
                        </a:rPr>
                        <a:t>N</a:t>
                      </a:r>
                    </a:p>
                  </a:txBody>
                  <a:tcPr marL="0" marR="0" marT="0" marB="0" anchor="ctr"/>
                </a:tc>
                <a:tc>
                  <a:txBody>
                    <a:bodyPr/>
                    <a:lstStyle/>
                    <a:p>
                      <a:pPr algn="ctr" fontAlgn="ctr"/>
                      <a:r>
                        <a:rPr lang="id-ID" sz="1400" b="0" i="0" u="none" strike="noStrike" dirty="0">
                          <a:solidFill>
                            <a:srgbClr val="000000"/>
                          </a:solidFill>
                          <a:effectLst/>
                          <a:latin typeface="Arial Narrow" pitchFamily="34" charset="0"/>
                        </a:rPr>
                        <a:t>A</a:t>
                      </a:r>
                    </a:p>
                  </a:txBody>
                  <a:tcPr marL="0" marR="0" marT="0" marB="0" anchor="ctr"/>
                </a:tc>
                <a:tc>
                  <a:txBody>
                    <a:bodyPr/>
                    <a:lstStyle/>
                    <a:p>
                      <a:pPr algn="l" fontAlgn="ctr"/>
                      <a:r>
                        <a:rPr lang="id-ID" sz="1400" b="0" i="0" u="none" strike="noStrike" dirty="0">
                          <a:solidFill>
                            <a:srgbClr val="000000"/>
                          </a:solidFill>
                          <a:effectLst/>
                          <a:latin typeface="Arial Narrow" pitchFamily="34" charset="0"/>
                        </a:rPr>
                        <a:t>Ditempatkan pada wadah khusus</a:t>
                      </a:r>
                    </a:p>
                  </a:txBody>
                  <a:tcPr marL="0" marR="0" marT="0" marB="0" anchor="ctr"/>
                </a:tc>
                <a:extLst>
                  <a:ext uri="{0D108BD9-81ED-4DB2-BD59-A6C34878D82A}">
                    <a16:rowId xmlns:a16="http://schemas.microsoft.com/office/drawing/2014/main" val="10004"/>
                  </a:ext>
                </a:extLst>
              </a:tr>
              <a:tr h="518784">
                <a:tc>
                  <a:txBody>
                    <a:bodyPr/>
                    <a:lstStyle/>
                    <a:p>
                      <a:pPr algn="ctr" fontAlgn="ctr"/>
                      <a:endParaRPr lang="id-ID" sz="1400" b="0" i="0" u="none" strike="noStrike">
                        <a:solidFill>
                          <a:srgbClr val="000000"/>
                        </a:solidFill>
                        <a:effectLst/>
                        <a:latin typeface="Arial Narrow" pitchFamily="34" charset="0"/>
                      </a:endParaRPr>
                    </a:p>
                  </a:txBody>
                  <a:tcPr marL="0" marR="0" marT="0" marB="0" anchor="ctr"/>
                </a:tc>
                <a:tc gridSpan="2">
                  <a:txBody>
                    <a:bodyPr/>
                    <a:lstStyle/>
                    <a:p>
                      <a:pPr algn="l" fontAlgn="ctr"/>
                      <a:endParaRPr lang="it-IT" sz="1400" b="0" i="0" u="none" strike="noStrike">
                        <a:solidFill>
                          <a:srgbClr val="000000"/>
                        </a:solidFill>
                        <a:effectLst/>
                        <a:latin typeface="Arial Narrow" pitchFamily="34" charset="0"/>
                      </a:endParaRPr>
                    </a:p>
                  </a:txBody>
                  <a:tcPr marL="0" marR="0" marT="0" marB="0" anchor="ctr"/>
                </a:tc>
                <a:tc hMerge="1">
                  <a:txBody>
                    <a:bodyPr/>
                    <a:lstStyle/>
                    <a:p>
                      <a:endParaRPr lang="id-ID"/>
                    </a:p>
                  </a:txBody>
                  <a:tcPr/>
                </a:tc>
                <a:tc>
                  <a:txBody>
                    <a:bodyPr/>
                    <a:lstStyle/>
                    <a:p>
                      <a:pPr algn="ctr" fontAlgn="ctr"/>
                      <a:r>
                        <a:rPr lang="id-ID" sz="1400" b="0" i="0" u="none" strike="noStrike" dirty="0">
                          <a:solidFill>
                            <a:srgbClr val="000000"/>
                          </a:solidFill>
                          <a:effectLst/>
                          <a:latin typeface="Arial Narrow" pitchFamily="34" charset="0"/>
                        </a:rPr>
                        <a:t>R</a:t>
                      </a:r>
                    </a:p>
                  </a:txBody>
                  <a:tcPr marL="0" marR="0" marT="0" marB="0" anchor="ctr"/>
                </a:tc>
                <a:tc>
                  <a:txBody>
                    <a:bodyPr/>
                    <a:lstStyle/>
                    <a:p>
                      <a:pPr algn="ctr" fontAlgn="ctr"/>
                      <a:endParaRPr lang="id-ID" sz="1400" b="0" i="0" u="none" strike="noStrike">
                        <a:solidFill>
                          <a:srgbClr val="000000"/>
                        </a:solidFill>
                        <a:effectLst/>
                        <a:latin typeface="Arial Narrow" pitchFamily="34" charset="0"/>
                      </a:endParaRPr>
                    </a:p>
                  </a:txBody>
                  <a:tcPr marL="0" marR="0" marT="0" marB="0" anchor="ctr"/>
                </a:tc>
                <a:tc>
                  <a:txBody>
                    <a:bodyPr/>
                    <a:lstStyle/>
                    <a:p>
                      <a:pPr algn="l" fontAlgn="ctr"/>
                      <a:r>
                        <a:rPr lang="id-ID" sz="1400" b="0" i="0" u="none" strike="noStrike" dirty="0">
                          <a:solidFill>
                            <a:srgbClr val="000000"/>
                          </a:solidFill>
                          <a:effectLst/>
                          <a:latin typeface="Arial Narrow" pitchFamily="34" charset="0"/>
                        </a:rPr>
                        <a:t>Ceceran</a:t>
                      </a:r>
                      <a:r>
                        <a:rPr lang="id-ID" sz="1400" b="0" i="0" u="none" strike="noStrike" baseline="0" dirty="0">
                          <a:solidFill>
                            <a:srgbClr val="000000"/>
                          </a:solidFill>
                          <a:effectLst/>
                          <a:latin typeface="Arial Narrow" pitchFamily="34" charset="0"/>
                        </a:rPr>
                        <a:t> serbuk besi</a:t>
                      </a:r>
                      <a:endParaRPr lang="id-ID" sz="1400" b="0" i="0" u="none" strike="noStrike" dirty="0">
                        <a:solidFill>
                          <a:srgbClr val="000000"/>
                        </a:solidFill>
                        <a:effectLst/>
                        <a:latin typeface="Arial Narrow" pitchFamily="34" charset="0"/>
                      </a:endParaRPr>
                    </a:p>
                  </a:txBody>
                  <a:tcPr marL="0" marR="0" marT="0" marB="0" anchor="ctr"/>
                </a:tc>
                <a:tc>
                  <a:txBody>
                    <a:bodyPr/>
                    <a:lstStyle/>
                    <a:p>
                      <a:pPr algn="l" fontAlgn="ctr"/>
                      <a:r>
                        <a:rPr lang="id-ID" sz="1400" b="0" i="0" u="none" strike="noStrike" dirty="0">
                          <a:solidFill>
                            <a:srgbClr val="000000"/>
                          </a:solidFill>
                          <a:effectLst/>
                          <a:latin typeface="Arial Narrow" pitchFamily="34" charset="0"/>
                        </a:rPr>
                        <a:t>Pencemaran Tanah</a:t>
                      </a:r>
                    </a:p>
                  </a:txBody>
                  <a:tcPr marL="0" marR="0" marT="0" marB="0" anchor="ctr"/>
                </a:tc>
                <a:tc>
                  <a:txBody>
                    <a:bodyPr/>
                    <a:lstStyle/>
                    <a:p>
                      <a:pPr algn="ctr" fontAlgn="ctr"/>
                      <a:r>
                        <a:rPr lang="id-ID" sz="1400" b="0" i="0" u="none" strike="noStrike" dirty="0">
                          <a:solidFill>
                            <a:srgbClr val="000000"/>
                          </a:solidFill>
                          <a:effectLst/>
                          <a:latin typeface="Arial Narrow" pitchFamily="34" charset="0"/>
                        </a:rPr>
                        <a:t>AN</a:t>
                      </a:r>
                    </a:p>
                  </a:txBody>
                  <a:tcPr marL="0" marR="0" marT="0" marB="0" anchor="ctr"/>
                </a:tc>
                <a:tc>
                  <a:txBody>
                    <a:bodyPr/>
                    <a:lstStyle/>
                    <a:p>
                      <a:pPr algn="ctr" fontAlgn="ctr"/>
                      <a:r>
                        <a:rPr lang="id-ID" sz="1400" b="0" i="0" u="none" strike="noStrike" dirty="0">
                          <a:solidFill>
                            <a:srgbClr val="000000"/>
                          </a:solidFill>
                          <a:effectLst/>
                          <a:latin typeface="Arial Narrow" pitchFamily="34" charset="0"/>
                        </a:rPr>
                        <a:t>A</a:t>
                      </a:r>
                    </a:p>
                  </a:txBody>
                  <a:tcPr marL="0" marR="0" marT="0" marB="0" anchor="ctr"/>
                </a:tc>
                <a:tc>
                  <a:txBody>
                    <a:bodyPr/>
                    <a:lstStyle/>
                    <a:p>
                      <a:pPr algn="l" fontAlgn="ctr"/>
                      <a:r>
                        <a:rPr lang="id-ID" sz="1400" b="0" i="0" u="none" strike="noStrike">
                          <a:solidFill>
                            <a:srgbClr val="000000"/>
                          </a:solidFill>
                          <a:effectLst/>
                          <a:latin typeface="Arial Narrow" pitchFamily="34" charset="0"/>
                        </a:rPr>
                        <a:t>Dilap dengan kain majun</a:t>
                      </a:r>
                      <a:endParaRPr lang="id-ID" sz="1400" b="0" i="0" u="none" strike="noStrike" dirty="0">
                        <a:solidFill>
                          <a:srgbClr val="000000"/>
                        </a:solidFill>
                        <a:effectLst/>
                        <a:latin typeface="Arial Narrow" pitchFamily="34" charset="0"/>
                      </a:endParaRPr>
                    </a:p>
                  </a:txBody>
                  <a:tcPr marL="0" marR="0" marT="0"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0" y="0"/>
            <a:ext cx="9906000" cy="2214554"/>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346" name="Content Placeholder 6"/>
          <p:cNvSpPr>
            <a:spLocks noGrp="1"/>
          </p:cNvSpPr>
          <p:nvPr>
            <p:ph/>
          </p:nvPr>
        </p:nvSpPr>
        <p:spPr>
          <a:xfrm>
            <a:off x="488950" y="2205040"/>
            <a:ext cx="9128126" cy="2376487"/>
          </a:xfrm>
        </p:spPr>
        <p:txBody>
          <a:bodyPr>
            <a:normAutofit fontScale="77500" lnSpcReduction="20000"/>
          </a:bodyPr>
          <a:lstStyle/>
          <a:p>
            <a:pPr eaLnBrk="1" hangingPunct="1">
              <a:buFont typeface="Wingdings" pitchFamily="2" charset="2"/>
              <a:buNone/>
            </a:pPr>
            <a:endParaRPr lang="en-US" dirty="0"/>
          </a:p>
          <a:p>
            <a:pPr eaLnBrk="1" hangingPunct="1">
              <a:buFont typeface="Wingdings" pitchFamily="2" charset="2"/>
              <a:buNone/>
            </a:pPr>
            <a:r>
              <a:rPr lang="en-US" dirty="0"/>
              <a:t>	</a:t>
            </a:r>
            <a:r>
              <a:rPr lang="en-US" sz="3200" dirty="0" err="1"/>
              <a:t>Coba</a:t>
            </a:r>
            <a:r>
              <a:rPr lang="en-US" sz="3200" dirty="0"/>
              <a:t> </a:t>
            </a:r>
            <a:r>
              <a:rPr lang="en-US" sz="3200" dirty="0" err="1"/>
              <a:t>buat</a:t>
            </a:r>
            <a:r>
              <a:rPr lang="en-US" sz="3200" dirty="0"/>
              <a:t> </a:t>
            </a:r>
            <a:r>
              <a:rPr lang="en-US" sz="3200" dirty="0" err="1"/>
              <a:t>Identifikasi</a:t>
            </a:r>
            <a:r>
              <a:rPr lang="en-US" sz="3200" dirty="0"/>
              <a:t> </a:t>
            </a:r>
            <a:r>
              <a:rPr lang="en-US" sz="3200" dirty="0" err="1"/>
              <a:t>Aspek</a:t>
            </a:r>
            <a:r>
              <a:rPr lang="en-US" sz="3200" dirty="0"/>
              <a:t> </a:t>
            </a:r>
            <a:r>
              <a:rPr lang="en-US" sz="3200" dirty="0" err="1"/>
              <a:t>dan</a:t>
            </a:r>
            <a:r>
              <a:rPr lang="en-US" sz="3200" dirty="0"/>
              <a:t> </a:t>
            </a:r>
            <a:r>
              <a:rPr lang="en-US" sz="3200" dirty="0" err="1"/>
              <a:t>Dampak</a:t>
            </a:r>
            <a:r>
              <a:rPr lang="en-US" sz="3200" dirty="0"/>
              <a:t> </a:t>
            </a:r>
            <a:r>
              <a:rPr lang="en-US" sz="3200" dirty="0" err="1"/>
              <a:t>Lingkungan</a:t>
            </a:r>
            <a:r>
              <a:rPr lang="en-US" sz="3200" dirty="0"/>
              <a:t> </a:t>
            </a:r>
            <a:r>
              <a:rPr lang="en-US" sz="3200" dirty="0" err="1"/>
              <a:t>dari</a:t>
            </a:r>
            <a:r>
              <a:rPr lang="en-US" sz="3200" dirty="0"/>
              <a:t> </a:t>
            </a:r>
            <a:r>
              <a:rPr lang="en-US" sz="3200" dirty="0" err="1"/>
              <a:t>aktivitas</a:t>
            </a:r>
            <a:r>
              <a:rPr lang="en-US" sz="3200" dirty="0"/>
              <a:t>  Area </a:t>
            </a:r>
            <a:r>
              <a:rPr lang="en-US" sz="3200" dirty="0" err="1"/>
              <a:t>Kerja</a:t>
            </a:r>
            <a:r>
              <a:rPr lang="en-US" sz="3200" dirty="0"/>
              <a:t> </a:t>
            </a:r>
            <a:r>
              <a:rPr lang="en-US" sz="3200" dirty="0" err="1"/>
              <a:t>Anda</a:t>
            </a:r>
            <a:r>
              <a:rPr lang="en-US" sz="3200" dirty="0"/>
              <a:t> </a:t>
            </a:r>
            <a:r>
              <a:rPr lang="en-US" sz="3200" dirty="0" err="1"/>
              <a:t>serta</a:t>
            </a:r>
            <a:r>
              <a:rPr lang="en-US" sz="3200" dirty="0"/>
              <a:t> </a:t>
            </a:r>
            <a:r>
              <a:rPr lang="en-US" sz="3200" dirty="0" err="1"/>
              <a:t>pengendaliannya</a:t>
            </a:r>
            <a:r>
              <a:rPr lang="en-US" sz="3200" dirty="0"/>
              <a:t>?</a:t>
            </a:r>
          </a:p>
          <a:p>
            <a:pPr eaLnBrk="1" hangingPunct="1">
              <a:buFont typeface="Wingdings" pitchFamily="2" charset="2"/>
              <a:buNone/>
            </a:pPr>
            <a:endParaRPr lang="en-US" dirty="0"/>
          </a:p>
          <a:p>
            <a:pPr eaLnBrk="1" hangingPunct="1">
              <a:buFont typeface="Wingdings" pitchFamily="2" charset="2"/>
              <a:buNone/>
            </a:pPr>
            <a:endParaRPr lang="en-US" dirty="0"/>
          </a:p>
          <a:p>
            <a:pPr algn="r" eaLnBrk="1" hangingPunct="1">
              <a:buFont typeface="Wingdings" pitchFamily="2" charset="2"/>
              <a:buNone/>
            </a:pPr>
            <a:r>
              <a:rPr lang="en-US" dirty="0"/>
              <a:t> </a:t>
            </a:r>
          </a:p>
        </p:txBody>
      </p:sp>
      <p:sp>
        <p:nvSpPr>
          <p:cNvPr id="57348" name="WordArt 4"/>
          <p:cNvSpPr>
            <a:spLocks noChangeArrowheads="1" noChangeShapeType="1" noTextEdit="1"/>
          </p:cNvSpPr>
          <p:nvPr/>
        </p:nvSpPr>
        <p:spPr bwMode="auto">
          <a:xfrm>
            <a:off x="2666985" y="714356"/>
            <a:ext cx="4516437" cy="571500"/>
          </a:xfrm>
          <a:prstGeom prst="rect">
            <a:avLst/>
          </a:prstGeom>
        </p:spPr>
        <p:txBody>
          <a:bodyPr wrap="none" fromWordArt="1">
            <a:prstTxWarp prst="textPlain">
              <a:avLst>
                <a:gd name="adj" fmla="val 50000"/>
              </a:avLst>
            </a:prstTxWarp>
          </a:bodyPr>
          <a:lstStyle/>
          <a:p>
            <a:pPr algn="ctr"/>
            <a:r>
              <a:rPr lang="id-ID" sz="3600" kern="10" dirty="0">
                <a:ln w="9525">
                  <a:noFill/>
                  <a:round/>
                  <a:headEnd/>
                  <a:tailEnd/>
                </a:ln>
                <a:solidFill>
                  <a:schemeClr val="tx1">
                    <a:lumMod val="85000"/>
                    <a:lumOff val="15000"/>
                  </a:schemeClr>
                </a:solidFill>
                <a:effectLst>
                  <a:outerShdw dist="35921" dir="2700000" algn="ctr" rotWithShape="0">
                    <a:srgbClr val="C0C0C0">
                      <a:alpha val="79999"/>
                    </a:srgbClr>
                  </a:outerShdw>
                </a:effectLst>
                <a:latin typeface="Impact"/>
              </a:rPr>
              <a:t>CASE STUDY</a:t>
            </a:r>
          </a:p>
        </p:txBody>
      </p:sp>
      <p:sp>
        <p:nvSpPr>
          <p:cNvPr id="6" name="Rectangle 5"/>
          <p:cNvSpPr/>
          <p:nvPr/>
        </p:nvSpPr>
        <p:spPr>
          <a:xfrm>
            <a:off x="0" y="4643446"/>
            <a:ext cx="9906000" cy="2214554"/>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9" name="Picture 4" descr="https://encrypted-tbn0.gstatic.com/images?q=tbn:ANd9GcRZpA3d0bf5hnJRNwT3s4t1klCyb0M7vC7loVG3pvMIo67jffjMrA"/>
          <p:cNvPicPr>
            <a:picLocks noChangeAspect="1" noChangeArrowheads="1"/>
          </p:cNvPicPr>
          <p:nvPr/>
        </p:nvPicPr>
        <p:blipFill>
          <a:blip r:embed="rId2" cstate="print"/>
          <a:srcRect/>
          <a:stretch>
            <a:fillRect/>
          </a:stretch>
        </p:blipFill>
        <p:spPr bwMode="auto">
          <a:xfrm>
            <a:off x="0" y="4786322"/>
            <a:ext cx="9906000" cy="2071702"/>
          </a:xfrm>
          <a:prstGeom prst="rect">
            <a:avLst/>
          </a:prstGeom>
          <a:noFill/>
        </p:spPr>
      </p:pic>
      <p:sp>
        <p:nvSpPr>
          <p:cNvPr id="10" name="Rectangle 9"/>
          <p:cNvSpPr/>
          <p:nvPr/>
        </p:nvSpPr>
        <p:spPr>
          <a:xfrm>
            <a:off x="0" y="4714884"/>
            <a:ext cx="9906000" cy="714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2071678"/>
            <a:ext cx="9906000" cy="714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4" descr="https://encrypted-tbn0.gstatic.com/images?q=tbn:ANd9GcRZpA3d0bf5hnJRNwT3s4t1klCyb0M7vC7loVG3pvMIo67jffjMrA"/>
          <p:cNvPicPr>
            <a:picLocks noChangeAspect="1" noChangeArrowheads="1"/>
          </p:cNvPicPr>
          <p:nvPr/>
        </p:nvPicPr>
        <p:blipFill>
          <a:blip r:embed="rId2" cstate="print"/>
          <a:srcRect/>
          <a:stretch>
            <a:fillRect/>
          </a:stretch>
        </p:blipFill>
        <p:spPr bwMode="auto">
          <a:xfrm>
            <a:off x="0" y="4786298"/>
            <a:ext cx="9906000" cy="2071702"/>
          </a:xfrm>
          <a:prstGeom prst="rect">
            <a:avLst/>
          </a:prstGeom>
          <a:noFill/>
        </p:spPr>
      </p:pic>
      <p:sp>
        <p:nvSpPr>
          <p:cNvPr id="2" name="Footer Placeholder 1"/>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0" fill="hold"/>
                                        <p:tgtEl>
                                          <p:spTgt spid="12"/>
                                        </p:tgtEl>
                                        <p:attrNameLst>
                                          <p:attrName>ppt_x</p:attrName>
                                        </p:attrNameLst>
                                      </p:cBhvr>
                                      <p:tavLst>
                                        <p:tav tm="0">
                                          <p:val>
                                            <p:strVal val="0-#ppt_w/2"/>
                                          </p:val>
                                        </p:tav>
                                        <p:tav tm="100000">
                                          <p:val>
                                            <p:strVal val="#ppt_x"/>
                                          </p:val>
                                        </p:tav>
                                      </p:tavLst>
                                    </p:anim>
                                    <p:anim calcmode="lin" valueType="num">
                                      <p:cBhvr additive="base">
                                        <p:cTn id="8" dur="50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childTnLst>
                                    <p:anim calcmode="lin" valueType="num">
                                      <p:cBhvr additive="base">
                                        <p:cTn id="11" dur="5000"/>
                                        <p:tgtEl>
                                          <p:spTgt spid="9"/>
                                        </p:tgtEl>
                                        <p:attrNameLst>
                                          <p:attrName>ppt_x</p:attrName>
                                        </p:attrNameLst>
                                      </p:cBhvr>
                                      <p:tavLst>
                                        <p:tav tm="0">
                                          <p:val>
                                            <p:strVal val="ppt_x"/>
                                          </p:val>
                                        </p:tav>
                                        <p:tav tm="100000">
                                          <p:val>
                                            <p:strVal val="1+ppt_w/2"/>
                                          </p:val>
                                        </p:tav>
                                      </p:tavLst>
                                    </p:anim>
                                    <p:anim calcmode="lin" valueType="num">
                                      <p:cBhvr additive="base">
                                        <p:cTn id="12" dur="5000"/>
                                        <p:tgtEl>
                                          <p:spTgt spid="9"/>
                                        </p:tgtEl>
                                        <p:attrNameLst>
                                          <p:attrName>ppt_y</p:attrName>
                                        </p:attrNameLst>
                                      </p:cBhvr>
                                      <p:tavLst>
                                        <p:tav tm="0">
                                          <p:val>
                                            <p:strVal val="ppt_y"/>
                                          </p:val>
                                        </p:tav>
                                        <p:tav tm="100000">
                                          <p:val>
                                            <p:strVal val="ppt_y"/>
                                          </p:val>
                                        </p:tav>
                                      </p:tavLst>
                                    </p:anim>
                                    <p:set>
                                      <p:cBhvr>
                                        <p:cTn id="13" dur="1" fill="hold">
                                          <p:stCondLst>
                                            <p:cond delay="4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4754" name="Picture 11" descr="D:\H_Miscelleneous\File dari shared doc\rsk.png"/>
          <p:cNvPicPr>
            <a:picLocks noChangeAspect="1" noChangeArrowheads="1"/>
          </p:cNvPicPr>
          <p:nvPr/>
        </p:nvPicPr>
        <p:blipFill>
          <a:blip r:embed="rId2" cstate="print"/>
          <a:srcRect/>
          <a:stretch>
            <a:fillRect/>
          </a:stretch>
        </p:blipFill>
        <p:spPr bwMode="auto">
          <a:xfrm>
            <a:off x="1" y="0"/>
            <a:ext cx="7696200" cy="6858000"/>
          </a:xfrm>
          <a:prstGeom prst="rect">
            <a:avLst/>
          </a:prstGeom>
          <a:noFill/>
          <a:ln w="9525">
            <a:noFill/>
            <a:miter lim="800000"/>
            <a:headEnd/>
            <a:tailEnd/>
          </a:ln>
        </p:spPr>
      </p:pic>
      <p:sp>
        <p:nvSpPr>
          <p:cNvPr id="74755" name="WordArt 3" descr="2300"/>
          <p:cNvSpPr>
            <a:spLocks noChangeArrowheads="1" noChangeShapeType="1" noTextEdit="1"/>
          </p:cNvSpPr>
          <p:nvPr/>
        </p:nvSpPr>
        <p:spPr bwMode="auto">
          <a:xfrm>
            <a:off x="4310064" y="4214813"/>
            <a:ext cx="5072062" cy="938212"/>
          </a:xfrm>
          <a:prstGeom prst="rect">
            <a:avLst/>
          </a:prstGeom>
        </p:spPr>
        <p:txBody>
          <a:bodyPr wrap="none" fromWordArt="1">
            <a:prstTxWarp prst="textPlain">
              <a:avLst>
                <a:gd name="adj" fmla="val 50000"/>
              </a:avLst>
            </a:prstTxWarp>
          </a:bodyPr>
          <a:lstStyle/>
          <a:p>
            <a:pPr algn="r"/>
            <a:r>
              <a:rPr lang="en-US" sz="3600" kern="10" dirty="0">
                <a:ln w="9525">
                  <a:noFill/>
                  <a:round/>
                  <a:headEnd/>
                  <a:tailEnd/>
                </a:ln>
                <a:solidFill>
                  <a:srgbClr val="FF0000"/>
                </a:solidFill>
                <a:effectLst>
                  <a:outerShdw dist="38100" dir="2700000" algn="tl" rotWithShape="0">
                    <a:srgbClr val="000000">
                      <a:alpha val="43137"/>
                    </a:srgbClr>
                  </a:outerShdw>
                </a:effectLst>
                <a:latin typeface="Arial Black"/>
              </a:rPr>
              <a:t>RESIKO ASPEK</a:t>
            </a:r>
          </a:p>
        </p:txBody>
      </p:sp>
      <p:sp>
        <p:nvSpPr>
          <p:cNvPr id="11" name="Rectangle 10"/>
          <p:cNvSpPr/>
          <p:nvPr/>
        </p:nvSpPr>
        <p:spPr>
          <a:xfrm>
            <a:off x="6524626" y="3429002"/>
            <a:ext cx="2762250" cy="708025"/>
          </a:xfrm>
          <a:prstGeom prst="rect">
            <a:avLst/>
          </a:prstGeom>
        </p:spPr>
        <p:txBody>
          <a:bodyPr>
            <a:spAutoFit/>
          </a:bodyPr>
          <a:lstStyle/>
          <a:p>
            <a:pPr algn="r">
              <a:defRPr/>
            </a:pPr>
            <a:r>
              <a:rPr lang="en-US" sz="4000" b="1" i="1" kern="10" dirty="0" err="1">
                <a:ln w="9525">
                  <a:noFill/>
                  <a:round/>
                  <a:headEnd/>
                  <a:tailEnd/>
                </a:ln>
                <a:latin typeface="Book Antiqua" pitchFamily="18" charset="0"/>
                <a:cs typeface="Microsoft Sans Serif" pitchFamily="34" charset="0"/>
              </a:rPr>
              <a:t>Penilaian</a:t>
            </a:r>
            <a:endParaRPr lang="en-US" sz="4000" b="1" i="1" kern="10" dirty="0">
              <a:ln w="9525">
                <a:noFill/>
                <a:round/>
                <a:headEnd/>
                <a:tailEnd/>
              </a:ln>
              <a:latin typeface="Book Antiqua" pitchFamily="18" charset="0"/>
              <a:cs typeface="Microsoft Sans Serif" pitchFamily="34" charset="0"/>
            </a:endParaRPr>
          </a:p>
        </p:txBody>
      </p:sp>
      <p:sp>
        <p:nvSpPr>
          <p:cNvPr id="12" name="Rectangle 11"/>
          <p:cNvSpPr/>
          <p:nvPr/>
        </p:nvSpPr>
        <p:spPr>
          <a:xfrm>
            <a:off x="3524250" y="5143502"/>
            <a:ext cx="5897563" cy="646331"/>
          </a:xfrm>
          <a:prstGeom prst="rect">
            <a:avLst/>
          </a:prstGeom>
        </p:spPr>
        <p:txBody>
          <a:bodyPr>
            <a:spAutoFit/>
          </a:bodyPr>
          <a:lstStyle/>
          <a:p>
            <a:pPr algn="r">
              <a:defRPr/>
            </a:pPr>
            <a:r>
              <a:rPr lang="en-US" sz="3600" kern="10" dirty="0" err="1">
                <a:ln w="9525">
                  <a:noFill/>
                  <a:round/>
                  <a:headEnd/>
                  <a:tailEnd/>
                </a:ln>
                <a:solidFill>
                  <a:srgbClr val="00B050"/>
                </a:solidFill>
                <a:effectLst>
                  <a:outerShdw blurRad="38100" dist="38100" dir="2700000" algn="tl">
                    <a:srgbClr val="000000">
                      <a:alpha val="43137"/>
                    </a:srgbClr>
                  </a:outerShdw>
                </a:effectLst>
                <a:latin typeface="Arial Black"/>
              </a:rPr>
              <a:t>Dampak</a:t>
            </a:r>
            <a:r>
              <a:rPr lang="en-US" sz="3600" kern="10" dirty="0">
                <a:ln w="9525">
                  <a:noFill/>
                  <a:round/>
                  <a:headEnd/>
                  <a:tailEnd/>
                </a:ln>
                <a:solidFill>
                  <a:srgbClr val="00B050"/>
                </a:solidFill>
                <a:effectLst>
                  <a:outerShdw blurRad="38100" dist="38100" dir="2700000" algn="tl">
                    <a:srgbClr val="000000">
                      <a:alpha val="43137"/>
                    </a:srgbClr>
                  </a:outerShdw>
                </a:effectLst>
                <a:latin typeface="Arial Black"/>
              </a:rPr>
              <a:t> </a:t>
            </a:r>
            <a:r>
              <a:rPr lang="en-US" sz="3600" kern="10" dirty="0" err="1">
                <a:ln w="9525">
                  <a:noFill/>
                  <a:round/>
                  <a:headEnd/>
                  <a:tailEnd/>
                </a:ln>
                <a:solidFill>
                  <a:srgbClr val="00B050"/>
                </a:solidFill>
                <a:effectLst>
                  <a:outerShdw blurRad="38100" dist="38100" dir="2700000" algn="tl">
                    <a:srgbClr val="000000">
                      <a:alpha val="43137"/>
                    </a:srgbClr>
                  </a:outerShdw>
                </a:effectLst>
                <a:latin typeface="Arial Black"/>
              </a:rPr>
              <a:t>Lingkungan</a:t>
            </a:r>
            <a:endParaRPr lang="en-US" sz="3600" kern="10" dirty="0">
              <a:ln w="9525">
                <a:noFill/>
                <a:round/>
                <a:headEnd/>
                <a:tailEnd/>
              </a:ln>
              <a:solidFill>
                <a:srgbClr val="00B050"/>
              </a:solidFill>
              <a:effectLst>
                <a:outerShdw blurRad="38100" dist="38100" dir="2700000" algn="tl">
                  <a:srgbClr val="000000">
                    <a:alpha val="43137"/>
                  </a:srgbClr>
                </a:outerShdw>
              </a:effectLst>
              <a:latin typeface="Arial Black"/>
            </a:endParaRPr>
          </a:p>
        </p:txBody>
      </p:sp>
      <p:sp>
        <p:nvSpPr>
          <p:cNvPr id="2" name="Footer Placeholder 1"/>
          <p:cNvSpPr>
            <a:spLocks noGrp="1"/>
          </p:cNvSpPr>
          <p:nvPr>
            <p:ph type="ftr" sz="quarter" idx="11"/>
          </p:nvPr>
        </p:nvSpPr>
        <p:spPr/>
        <p:txBody>
          <a:bodyPr/>
          <a:lstStyle/>
          <a:p>
            <a:pPr>
              <a:defRPr/>
            </a:pPr>
            <a:r>
              <a:rPr lang="id-ID"/>
              <a:t>Identifikasi Aspek dampak 2/Rev 0 © Copyright, Sentral Sistem, April 2019</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descr="http://iwandahnial.files.wordpress.com/2008/05/hutan-gundul.jpg"/>
          <p:cNvPicPr>
            <a:picLocks noChangeAspect="1" noChangeArrowheads="1"/>
          </p:cNvPicPr>
          <p:nvPr/>
        </p:nvPicPr>
        <p:blipFill>
          <a:blip r:embed="rId2" cstate="print"/>
          <a:srcRect t="11719"/>
          <a:stretch>
            <a:fillRect/>
          </a:stretch>
        </p:blipFill>
        <p:spPr bwMode="auto">
          <a:xfrm>
            <a:off x="238126" y="1881188"/>
            <a:ext cx="2990850" cy="1979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0402" name="Picture 2" descr="http://i1201.photobucket.com/albums/bb352/nia182/hutan-lebat-isti.jpg"/>
          <p:cNvPicPr>
            <a:picLocks noChangeAspect="1" noChangeArrowheads="1"/>
          </p:cNvPicPr>
          <p:nvPr/>
        </p:nvPicPr>
        <p:blipFill>
          <a:blip r:embed="rId3" cstate="print"/>
          <a:srcRect l="8503" t="20570" r="19225" b="8227"/>
          <a:stretch>
            <a:fillRect/>
          </a:stretch>
        </p:blipFill>
        <p:spPr bwMode="auto">
          <a:xfrm>
            <a:off x="6554788" y="1865313"/>
            <a:ext cx="2992438" cy="1979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0" y="2"/>
            <a:ext cx="9906000" cy="1357313"/>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400" b="1" dirty="0" err="1">
                <a:latin typeface="Arial Narrow" pitchFamily="34" charset="0"/>
              </a:rPr>
              <a:t>Prinsip</a:t>
            </a:r>
            <a:r>
              <a:rPr lang="en-US" sz="4400" b="1" dirty="0">
                <a:latin typeface="Arial Narrow" pitchFamily="34" charset="0"/>
              </a:rPr>
              <a:t> </a:t>
            </a:r>
            <a:r>
              <a:rPr lang="en-US" sz="4400" b="1" dirty="0" err="1">
                <a:latin typeface="Arial Narrow" pitchFamily="34" charset="0"/>
              </a:rPr>
              <a:t>Dasar</a:t>
            </a:r>
            <a:r>
              <a:rPr lang="en-US" sz="4400" b="1" dirty="0">
                <a:latin typeface="Arial Narrow" pitchFamily="34" charset="0"/>
              </a:rPr>
              <a:t> </a:t>
            </a:r>
            <a:r>
              <a:rPr lang="en-US" sz="4400" b="1" dirty="0" err="1">
                <a:latin typeface="Arial Narrow" pitchFamily="34" charset="0"/>
              </a:rPr>
              <a:t>Lingkungan</a:t>
            </a:r>
            <a:endParaRPr lang="en-US" sz="4400" b="1" dirty="0">
              <a:latin typeface="Arial Narrow" pitchFamily="34" charset="0"/>
            </a:endParaRPr>
          </a:p>
        </p:txBody>
      </p:sp>
      <p:sp>
        <p:nvSpPr>
          <p:cNvPr id="8" name="Rectangle 7"/>
          <p:cNvSpPr/>
          <p:nvPr/>
        </p:nvSpPr>
        <p:spPr>
          <a:xfrm>
            <a:off x="0" y="4786315"/>
            <a:ext cx="9906000" cy="2071687"/>
          </a:xfrm>
          <a:prstGeom prst="rect">
            <a:avLst/>
          </a:prstGeom>
          <a:solidFill>
            <a:schemeClr val="bg2">
              <a:lumMod val="25000"/>
            </a:schemeClr>
          </a:solidFill>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3798" name="TextBox 7"/>
          <p:cNvSpPr txBox="1">
            <a:spLocks noChangeArrowheads="1"/>
          </p:cNvSpPr>
          <p:nvPr/>
        </p:nvSpPr>
        <p:spPr bwMode="auto">
          <a:xfrm>
            <a:off x="577850" y="3929063"/>
            <a:ext cx="2089150" cy="307777"/>
          </a:xfrm>
          <a:prstGeom prst="rect">
            <a:avLst/>
          </a:prstGeom>
          <a:noFill/>
          <a:ln w="9525">
            <a:noFill/>
            <a:miter lim="800000"/>
            <a:headEnd/>
            <a:tailEnd/>
          </a:ln>
        </p:spPr>
        <p:txBody>
          <a:bodyPr>
            <a:spAutoFit/>
          </a:bodyPr>
          <a:lstStyle/>
          <a:p>
            <a:pPr algn="ctr" eaLnBrk="1" hangingPunct="1"/>
            <a:r>
              <a:rPr lang="en-US" sz="1400" b="1"/>
              <a:t>Lingkungan rusak</a:t>
            </a:r>
          </a:p>
        </p:txBody>
      </p:sp>
      <p:sp>
        <p:nvSpPr>
          <p:cNvPr id="33799" name="TextBox 10"/>
          <p:cNvSpPr txBox="1">
            <a:spLocks noChangeArrowheads="1"/>
          </p:cNvSpPr>
          <p:nvPr/>
        </p:nvSpPr>
        <p:spPr bwMode="auto">
          <a:xfrm>
            <a:off x="3309937" y="3929063"/>
            <a:ext cx="3143251" cy="307777"/>
          </a:xfrm>
          <a:prstGeom prst="rect">
            <a:avLst/>
          </a:prstGeom>
          <a:noFill/>
          <a:ln w="9525">
            <a:noFill/>
            <a:miter lim="800000"/>
            <a:headEnd/>
            <a:tailEnd/>
          </a:ln>
        </p:spPr>
        <p:txBody>
          <a:bodyPr>
            <a:spAutoFit/>
          </a:bodyPr>
          <a:lstStyle/>
          <a:p>
            <a:pPr algn="ctr" eaLnBrk="1" hangingPunct="1"/>
            <a:r>
              <a:rPr lang="en-US" sz="1400" b="1"/>
              <a:t>Daya dukungan Lingkungan</a:t>
            </a:r>
          </a:p>
        </p:txBody>
      </p:sp>
      <p:sp>
        <p:nvSpPr>
          <p:cNvPr id="33800" name="TextBox 20"/>
          <p:cNvSpPr txBox="1">
            <a:spLocks noChangeArrowheads="1"/>
          </p:cNvSpPr>
          <p:nvPr/>
        </p:nvSpPr>
        <p:spPr bwMode="auto">
          <a:xfrm>
            <a:off x="6580189" y="3929063"/>
            <a:ext cx="2801937" cy="307975"/>
          </a:xfrm>
          <a:prstGeom prst="rect">
            <a:avLst/>
          </a:prstGeom>
          <a:noFill/>
          <a:ln w="9525">
            <a:noFill/>
            <a:miter lim="800000"/>
            <a:headEnd/>
            <a:tailEnd/>
          </a:ln>
        </p:spPr>
        <p:txBody>
          <a:bodyPr>
            <a:spAutoFit/>
          </a:bodyPr>
          <a:lstStyle/>
          <a:p>
            <a:pPr algn="ctr" eaLnBrk="1" hangingPunct="1"/>
            <a:r>
              <a:rPr lang="en-US" sz="1400" b="1"/>
              <a:t>Lingkungan membaik</a:t>
            </a:r>
          </a:p>
        </p:txBody>
      </p:sp>
      <p:sp>
        <p:nvSpPr>
          <p:cNvPr id="12" name="Right Arrow 11"/>
          <p:cNvSpPr/>
          <p:nvPr/>
        </p:nvSpPr>
        <p:spPr>
          <a:xfrm>
            <a:off x="1524000" y="4357690"/>
            <a:ext cx="6643688" cy="428625"/>
          </a:xfrm>
          <a:prstGeom prst="rightArrow">
            <a:avLst/>
          </a:prstGeom>
          <a:gradFill flip="none" rotWithShape="1">
            <a:gsLst>
              <a:gs pos="0">
                <a:srgbClr val="195726"/>
              </a:gs>
              <a:gs pos="50000">
                <a:schemeClr val="accent6">
                  <a:lumMod val="75000"/>
                </a:schemeClr>
              </a:gs>
              <a:gs pos="100000">
                <a:srgbClr val="C00000"/>
              </a:gs>
            </a:gsLst>
            <a:lin ang="10800000" scaled="1"/>
            <a:tileRect/>
          </a:gradFill>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400" b="1" dirty="0"/>
              <a:t>HOMEO</a:t>
            </a:r>
            <a:r>
              <a:rPr lang="id-ID" sz="1400" b="1" dirty="0"/>
              <a:t>S</a:t>
            </a:r>
            <a:r>
              <a:rPr lang="en-US" sz="1400" b="1" dirty="0"/>
              <a:t>TASIS</a:t>
            </a:r>
          </a:p>
        </p:txBody>
      </p:sp>
      <p:sp>
        <p:nvSpPr>
          <p:cNvPr id="13" name="Content Placeholder 2"/>
          <p:cNvSpPr txBox="1">
            <a:spLocks/>
          </p:cNvSpPr>
          <p:nvPr/>
        </p:nvSpPr>
        <p:spPr>
          <a:xfrm>
            <a:off x="1452564" y="4929188"/>
            <a:ext cx="6929437" cy="723900"/>
          </a:xfrm>
          <a:prstGeom prst="rect">
            <a:avLst/>
          </a:prstGeom>
        </p:spPr>
        <p:txBody>
          <a:bodyPr>
            <a:normAutofit fontScale="92500"/>
          </a:bodyPr>
          <a:lstStyle/>
          <a:p>
            <a:pPr marL="342900" indent="-342900" algn="ctr" eaLnBrk="1" hangingPunct="1">
              <a:spcBef>
                <a:spcPct val="20000"/>
              </a:spcBef>
              <a:buFont typeface="Wingdings 3" pitchFamily="18" charset="2"/>
              <a:buNone/>
              <a:defRPr/>
            </a:pP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Pada</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dasarnya</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lingkungan</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dapat</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melakukan</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perbaikan</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sendiri</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dengan</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daya</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dukung</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yang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memadai</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a:t>
            </a:r>
          </a:p>
        </p:txBody>
      </p:sp>
      <p:sp>
        <p:nvSpPr>
          <p:cNvPr id="14" name="Rectangle 13"/>
          <p:cNvSpPr/>
          <p:nvPr/>
        </p:nvSpPr>
        <p:spPr>
          <a:xfrm>
            <a:off x="142875" y="5792790"/>
            <a:ext cx="9667875" cy="707886"/>
          </a:xfrm>
          <a:prstGeom prst="rect">
            <a:avLst/>
          </a:prstGeom>
        </p:spPr>
        <p:txBody>
          <a:bodyPr>
            <a:spAutoFit/>
          </a:bodyPr>
          <a:lstStyle/>
          <a:p>
            <a:pPr marL="273050" indent="-273050" algn="ctr" eaLnBrk="1" hangingPunct="1">
              <a:spcBef>
                <a:spcPct val="20000"/>
              </a:spcBef>
              <a:buClr>
                <a:schemeClr val="folHlink"/>
              </a:buClr>
              <a:buSzPct val="75000"/>
              <a:defRPr/>
            </a:pP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Azas</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pemanfaatan</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lestari</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harus</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dilakukan</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hal</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ini</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berguna</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sebagai</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ketersediaan</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sumberdaya</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alam</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untuk</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mendukung</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kehidupan</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lainnya</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a:t>
            </a:r>
            <a:endParaRPr lang="id-ID" b="1" kern="0"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pic>
        <p:nvPicPr>
          <p:cNvPr id="33807" name="Picture 15" descr="http://www.kabarbanyuwangi.info/wp-content/uploads/2013/10/hutan.jpg"/>
          <p:cNvPicPr>
            <a:picLocks noChangeAspect="1" noChangeArrowheads="1"/>
          </p:cNvPicPr>
          <p:nvPr/>
        </p:nvPicPr>
        <p:blipFill>
          <a:blip r:embed="rId4" cstate="print"/>
          <a:srcRect/>
          <a:stretch>
            <a:fillRect/>
          </a:stretch>
        </p:blipFill>
        <p:spPr bwMode="auto">
          <a:xfrm>
            <a:off x="3405189" y="1868488"/>
            <a:ext cx="3009900" cy="2000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pPr>
              <a:defRPr/>
            </a:pPr>
            <a:r>
              <a:rPr lang="id-ID"/>
              <a:t>Identifikasi Aspek dampak 2/Rev 0 © Copyright, Sentral Sistem, April 2019</a:t>
            </a:r>
            <a:endParaRPr lang="en-US" dirty="0"/>
          </a:p>
        </p:txBody>
      </p:sp>
      <p:sp>
        <p:nvSpPr>
          <p:cNvPr id="59395" name="Right Arrow 7"/>
          <p:cNvSpPr>
            <a:spLocks noChangeArrowheads="1"/>
          </p:cNvSpPr>
          <p:nvPr/>
        </p:nvSpPr>
        <p:spPr bwMode="auto">
          <a:xfrm>
            <a:off x="6096001" y="1785938"/>
            <a:ext cx="1000125" cy="357187"/>
          </a:xfrm>
          <a:prstGeom prst="rightArrow">
            <a:avLst>
              <a:gd name="adj1" fmla="val 50000"/>
              <a:gd name="adj2" fmla="val 49998"/>
            </a:avLst>
          </a:prstGeom>
          <a:solidFill>
            <a:schemeClr val="accent1"/>
          </a:solidFill>
          <a:ln w="9525" algn="ctr">
            <a:solidFill>
              <a:schemeClr val="tx1"/>
            </a:solidFill>
            <a:miter lim="800000"/>
            <a:headEnd/>
            <a:tailEnd/>
          </a:ln>
        </p:spPr>
        <p:txBody>
          <a:bodyPr wrap="none"/>
          <a:lstStyle/>
          <a:p>
            <a:endParaRPr lang="id-ID"/>
          </a:p>
        </p:txBody>
      </p:sp>
      <p:sp>
        <p:nvSpPr>
          <p:cNvPr id="9" name="Rectangle 6"/>
          <p:cNvSpPr txBox="1">
            <a:spLocks noChangeArrowheads="1"/>
          </p:cNvSpPr>
          <p:nvPr/>
        </p:nvSpPr>
        <p:spPr>
          <a:xfrm>
            <a:off x="238126" y="1643063"/>
            <a:ext cx="9429750" cy="3929062"/>
          </a:xfrm>
          <a:prstGeom prst="rect">
            <a:avLst/>
          </a:prstGeom>
          <a:solidFill>
            <a:schemeClr val="bg1"/>
          </a:solidFill>
          <a:ln/>
        </p:spPr>
        <p:txBody>
          <a:bodyPr/>
          <a:lstStyle/>
          <a:p>
            <a:pPr marL="342900" indent="-342900">
              <a:spcBef>
                <a:spcPct val="20000"/>
              </a:spcBef>
              <a:buClr>
                <a:schemeClr val="folHlink"/>
              </a:buClr>
              <a:buSzPct val="75000"/>
              <a:buFont typeface="Wingdings" pitchFamily="2" charset="2"/>
              <a:buChar char="q"/>
              <a:defRPr/>
            </a:pPr>
            <a:r>
              <a:rPr lang="en-US" sz="2800" b="1" kern="0" dirty="0" err="1">
                <a:latin typeface="Bodoni MT Black" pitchFamily="18" charset="0"/>
              </a:rPr>
              <a:t>Frekuensi</a:t>
            </a:r>
            <a:r>
              <a:rPr lang="en-US" sz="2800" b="1" kern="0" dirty="0">
                <a:latin typeface="Bodoni MT Black" pitchFamily="18" charset="0"/>
              </a:rPr>
              <a:t> </a:t>
            </a:r>
            <a:r>
              <a:rPr lang="en-US" sz="2800" b="1" kern="0" dirty="0" err="1">
                <a:latin typeface="Bodoni MT Black" pitchFamily="18" charset="0"/>
              </a:rPr>
              <a:t>Kemungkinan</a:t>
            </a:r>
            <a:r>
              <a:rPr lang="en-US" sz="2800" b="1" kern="0" dirty="0">
                <a:latin typeface="Bodoni MT Black" pitchFamily="18" charset="0"/>
              </a:rPr>
              <a:t> </a:t>
            </a:r>
            <a:r>
              <a:rPr lang="en-US" sz="2800" b="1" kern="0" dirty="0" err="1">
                <a:latin typeface="Bodoni MT Black" pitchFamily="18" charset="0"/>
              </a:rPr>
              <a:t>Terjadi</a:t>
            </a:r>
            <a:r>
              <a:rPr lang="en-US" sz="2800" b="1" kern="0" dirty="0">
                <a:latin typeface="Bodoni MT Black" pitchFamily="18" charset="0"/>
              </a:rPr>
              <a:t> (Occurrence)</a:t>
            </a:r>
          </a:p>
          <a:p>
            <a:pPr marL="342900" indent="-342900">
              <a:spcBef>
                <a:spcPct val="20000"/>
              </a:spcBef>
              <a:buClr>
                <a:schemeClr val="folHlink"/>
              </a:buClr>
              <a:buSzPct val="75000"/>
              <a:defRPr/>
            </a:pPr>
            <a:r>
              <a:rPr lang="en-US" sz="2800" b="1" i="1" kern="0" dirty="0">
                <a:latin typeface="Bodoni MT Black" pitchFamily="18" charset="0"/>
              </a:rPr>
              <a:t>	</a:t>
            </a:r>
            <a:r>
              <a:rPr lang="en-US" sz="2800" i="1" kern="0" dirty="0">
                <a:latin typeface="Bodoni MT" pitchFamily="18" charset="0"/>
              </a:rPr>
              <a:t>“</a:t>
            </a:r>
            <a:r>
              <a:rPr lang="en-US" sz="2800" i="1" kern="0" dirty="0" err="1">
                <a:latin typeface="Bodoni MT" pitchFamily="18" charset="0"/>
              </a:rPr>
              <a:t>Seberapa</a:t>
            </a:r>
            <a:r>
              <a:rPr lang="en-US" sz="2800" i="1" kern="0" dirty="0">
                <a:latin typeface="Bodoni MT" pitchFamily="18" charset="0"/>
              </a:rPr>
              <a:t> </a:t>
            </a:r>
            <a:r>
              <a:rPr lang="en-US" sz="2800" i="1" kern="0" dirty="0" err="1">
                <a:latin typeface="Bodoni MT" pitchFamily="18" charset="0"/>
              </a:rPr>
              <a:t>sering</a:t>
            </a:r>
            <a:r>
              <a:rPr lang="en-US" sz="2800" i="1" kern="0" dirty="0">
                <a:latin typeface="Bodoni MT" pitchFamily="18" charset="0"/>
              </a:rPr>
              <a:t> </a:t>
            </a:r>
            <a:r>
              <a:rPr lang="en-US" sz="2800" i="1" kern="0" dirty="0" err="1">
                <a:latin typeface="Bodoni MT" pitchFamily="18" charset="0"/>
              </a:rPr>
              <a:t>aspek</a:t>
            </a:r>
            <a:r>
              <a:rPr lang="en-US" sz="2800" i="1" kern="0" dirty="0">
                <a:latin typeface="Bodoni MT" pitchFamily="18" charset="0"/>
              </a:rPr>
              <a:t> </a:t>
            </a:r>
            <a:r>
              <a:rPr lang="en-US" sz="2800" i="1" kern="0" dirty="0" err="1">
                <a:latin typeface="Bodoni MT" pitchFamily="18" charset="0"/>
              </a:rPr>
              <a:t>lingkungan</a:t>
            </a:r>
            <a:r>
              <a:rPr lang="en-US" sz="2800" i="1" kern="0" dirty="0">
                <a:latin typeface="Bodoni MT" pitchFamily="18" charset="0"/>
              </a:rPr>
              <a:t> </a:t>
            </a:r>
            <a:r>
              <a:rPr lang="en-US" sz="2800" i="1" kern="0" dirty="0" err="1">
                <a:latin typeface="Bodoni MT" pitchFamily="18" charset="0"/>
              </a:rPr>
              <a:t>terjadi</a:t>
            </a:r>
            <a:r>
              <a:rPr lang="en-US" sz="2800" i="1" kern="0" dirty="0">
                <a:latin typeface="Bodoni MT" pitchFamily="18" charset="0"/>
              </a:rPr>
              <a:t>/</a:t>
            </a:r>
            <a:r>
              <a:rPr lang="en-US" sz="2800" i="1" kern="0" dirty="0" err="1">
                <a:latin typeface="Bodoni MT" pitchFamily="18" charset="0"/>
              </a:rPr>
              <a:t>muncul</a:t>
            </a:r>
            <a:r>
              <a:rPr lang="en-US" sz="2800" i="1" kern="0" dirty="0">
                <a:latin typeface="Bodoni MT" pitchFamily="18" charset="0"/>
              </a:rPr>
              <a:t> </a:t>
            </a:r>
            <a:r>
              <a:rPr lang="en-US" sz="2800" i="1" kern="0" dirty="0" err="1">
                <a:latin typeface="Bodoni MT" pitchFamily="18" charset="0"/>
              </a:rPr>
              <a:t>untuk</a:t>
            </a:r>
            <a:r>
              <a:rPr lang="en-US" sz="2800" i="1" kern="0" dirty="0">
                <a:latin typeface="Bodoni MT" pitchFamily="18" charset="0"/>
              </a:rPr>
              <a:t> </a:t>
            </a:r>
            <a:r>
              <a:rPr lang="en-US" sz="2800" i="1" kern="0" dirty="0" err="1">
                <a:latin typeface="Bodoni MT" pitchFamily="18" charset="0"/>
              </a:rPr>
              <a:t>memberikan</a:t>
            </a:r>
            <a:r>
              <a:rPr lang="en-US" sz="2800" i="1" kern="0" dirty="0">
                <a:latin typeface="Bodoni MT" pitchFamily="18" charset="0"/>
              </a:rPr>
              <a:t> </a:t>
            </a:r>
            <a:r>
              <a:rPr lang="en-US" sz="2800" i="1" kern="0" dirty="0" err="1">
                <a:latin typeface="Bodoni MT" pitchFamily="18" charset="0"/>
              </a:rPr>
              <a:t>dampak</a:t>
            </a:r>
            <a:r>
              <a:rPr lang="en-US" sz="2800" i="1" kern="0" dirty="0">
                <a:latin typeface="Bodoni MT" pitchFamily="18" charset="0"/>
              </a:rPr>
              <a:t> </a:t>
            </a:r>
            <a:r>
              <a:rPr lang="en-US" sz="2800" i="1" kern="0" dirty="0" err="1">
                <a:latin typeface="Bodoni MT" pitchFamily="18" charset="0"/>
              </a:rPr>
              <a:t>terhadap</a:t>
            </a:r>
            <a:r>
              <a:rPr lang="en-US" sz="2800" i="1" kern="0" dirty="0">
                <a:latin typeface="Bodoni MT" pitchFamily="18" charset="0"/>
              </a:rPr>
              <a:t> </a:t>
            </a:r>
            <a:r>
              <a:rPr lang="en-US" sz="2800" i="1" kern="0" dirty="0" err="1">
                <a:latin typeface="Bodoni MT" pitchFamily="18" charset="0"/>
              </a:rPr>
              <a:t>lingkungan</a:t>
            </a:r>
            <a:r>
              <a:rPr lang="en-US" sz="2800" i="1" kern="0" dirty="0">
                <a:latin typeface="Bodoni MT" pitchFamily="18" charset="0"/>
              </a:rPr>
              <a:t>.”</a:t>
            </a:r>
          </a:p>
          <a:p>
            <a:pPr marL="342900" indent="-342900">
              <a:spcBef>
                <a:spcPct val="20000"/>
              </a:spcBef>
              <a:buClr>
                <a:schemeClr val="folHlink"/>
              </a:buClr>
              <a:buSzPct val="75000"/>
              <a:defRPr/>
            </a:pPr>
            <a:endParaRPr lang="en-US" sz="2800" i="1" kern="0" dirty="0">
              <a:latin typeface="Bodoni MT" pitchFamily="18" charset="0"/>
            </a:endParaRPr>
          </a:p>
          <a:p>
            <a:pPr marL="342900" indent="-342900">
              <a:spcBef>
                <a:spcPct val="20000"/>
              </a:spcBef>
              <a:buClr>
                <a:schemeClr val="folHlink"/>
              </a:buClr>
              <a:buSzPct val="75000"/>
              <a:buFont typeface="Wingdings" pitchFamily="2" charset="2"/>
              <a:buChar char="q"/>
              <a:defRPr/>
            </a:pPr>
            <a:r>
              <a:rPr lang="en-US" sz="2800" b="1" kern="0" dirty="0">
                <a:latin typeface="Bodoni MT Black" pitchFamily="18" charset="0"/>
              </a:rPr>
              <a:t>Tingkat </a:t>
            </a:r>
            <a:r>
              <a:rPr lang="en-US" sz="2800" b="1" kern="0" dirty="0" err="1">
                <a:latin typeface="Bodoni MT Black" pitchFamily="18" charset="0"/>
              </a:rPr>
              <a:t>Keparahan</a:t>
            </a:r>
            <a:r>
              <a:rPr lang="en-US" sz="2800" b="1" kern="0" dirty="0">
                <a:latin typeface="Bodoni MT Black" pitchFamily="18" charset="0"/>
              </a:rPr>
              <a:t> (Severity)</a:t>
            </a:r>
          </a:p>
          <a:p>
            <a:pPr marL="342900" indent="-342900">
              <a:spcBef>
                <a:spcPct val="20000"/>
              </a:spcBef>
              <a:buClr>
                <a:schemeClr val="folHlink"/>
              </a:buClr>
              <a:buSzPct val="75000"/>
              <a:defRPr/>
            </a:pPr>
            <a:r>
              <a:rPr lang="en-US" sz="2800" b="1" i="1" kern="0" dirty="0">
                <a:latin typeface="Bodoni MT Black" pitchFamily="18" charset="0"/>
              </a:rPr>
              <a:t>	</a:t>
            </a:r>
            <a:r>
              <a:rPr lang="en-US" sz="2800" i="1" kern="0" dirty="0">
                <a:latin typeface="Bodoni MT" pitchFamily="18" charset="0"/>
              </a:rPr>
              <a:t>“</a:t>
            </a:r>
            <a:r>
              <a:rPr lang="en-US" sz="2800" i="1" kern="0" dirty="0" err="1">
                <a:latin typeface="Bodoni MT" pitchFamily="18" charset="0"/>
              </a:rPr>
              <a:t>Seberapa</a:t>
            </a:r>
            <a:r>
              <a:rPr lang="en-US" sz="2800" i="1" kern="0" dirty="0">
                <a:latin typeface="Bodoni MT" pitchFamily="18" charset="0"/>
              </a:rPr>
              <a:t> </a:t>
            </a:r>
            <a:r>
              <a:rPr lang="en-US" sz="2800" i="1" kern="0" dirty="0" err="1">
                <a:latin typeface="Bodoni MT" pitchFamily="18" charset="0"/>
              </a:rPr>
              <a:t>serius</a:t>
            </a:r>
            <a:r>
              <a:rPr lang="en-US" sz="2800" i="1" kern="0" dirty="0">
                <a:latin typeface="Bodoni MT" pitchFamily="18" charset="0"/>
              </a:rPr>
              <a:t>/</a:t>
            </a:r>
            <a:r>
              <a:rPr lang="en-US" sz="2800" i="1" kern="0" dirty="0" err="1">
                <a:latin typeface="Bodoni MT" pitchFamily="18" charset="0"/>
              </a:rPr>
              <a:t>besar</a:t>
            </a:r>
            <a:r>
              <a:rPr lang="en-US" sz="2800" i="1" kern="0" dirty="0">
                <a:latin typeface="Bodoni MT" pitchFamily="18" charset="0"/>
              </a:rPr>
              <a:t>/</a:t>
            </a:r>
            <a:r>
              <a:rPr lang="en-US" sz="2800" i="1" kern="0" dirty="0" err="1">
                <a:latin typeface="Bodoni MT" pitchFamily="18" charset="0"/>
              </a:rPr>
              <a:t>parah</a:t>
            </a:r>
            <a:r>
              <a:rPr lang="en-US" sz="2800" i="1" kern="0" dirty="0">
                <a:latin typeface="Bodoni MT" pitchFamily="18" charset="0"/>
              </a:rPr>
              <a:t> </a:t>
            </a:r>
            <a:r>
              <a:rPr lang="en-US" sz="2800" i="1" kern="0" dirty="0" err="1">
                <a:latin typeface="Bodoni MT" pitchFamily="18" charset="0"/>
              </a:rPr>
              <a:t>dampak</a:t>
            </a:r>
            <a:r>
              <a:rPr lang="en-US" sz="2800" i="1" kern="0" dirty="0">
                <a:latin typeface="Bodoni MT" pitchFamily="18" charset="0"/>
              </a:rPr>
              <a:t> yang </a:t>
            </a:r>
            <a:r>
              <a:rPr lang="en-US" sz="2800" i="1" kern="0" dirty="0" err="1">
                <a:latin typeface="Bodoni MT" pitchFamily="18" charset="0"/>
              </a:rPr>
              <a:t>ditimbulkan</a:t>
            </a:r>
            <a:r>
              <a:rPr lang="en-US" sz="2800" i="1" kern="0" dirty="0">
                <a:latin typeface="Bodoni MT" pitchFamily="18" charset="0"/>
              </a:rPr>
              <a:t> </a:t>
            </a:r>
            <a:r>
              <a:rPr lang="en-US" sz="2800" i="1" kern="0" dirty="0" err="1">
                <a:latin typeface="Bodoni MT" pitchFamily="18" charset="0"/>
              </a:rPr>
              <a:t>oleh</a:t>
            </a:r>
            <a:r>
              <a:rPr lang="en-US" sz="2800" i="1" kern="0" dirty="0">
                <a:latin typeface="Bodoni MT" pitchFamily="18" charset="0"/>
              </a:rPr>
              <a:t> </a:t>
            </a:r>
            <a:r>
              <a:rPr lang="en-US" sz="2800" i="1" kern="0" dirty="0" err="1">
                <a:latin typeface="Bodoni MT" pitchFamily="18" charset="0"/>
              </a:rPr>
              <a:t>aspek</a:t>
            </a:r>
            <a:r>
              <a:rPr lang="en-US" sz="2800" i="1" kern="0" dirty="0">
                <a:latin typeface="Bodoni MT" pitchFamily="18" charset="0"/>
              </a:rPr>
              <a:t> </a:t>
            </a:r>
            <a:r>
              <a:rPr lang="en-US" sz="2800" i="1" kern="0" dirty="0" err="1">
                <a:latin typeface="Bodoni MT" pitchFamily="18" charset="0"/>
              </a:rPr>
              <a:t>lingkungan</a:t>
            </a:r>
            <a:r>
              <a:rPr lang="en-US" sz="2800" i="1" kern="0" dirty="0">
                <a:latin typeface="Bodoni MT" pitchFamily="18" charset="0"/>
              </a:rPr>
              <a:t>.”</a:t>
            </a:r>
          </a:p>
          <a:p>
            <a:pPr marL="342900" indent="-342900">
              <a:spcBef>
                <a:spcPct val="20000"/>
              </a:spcBef>
              <a:buClr>
                <a:schemeClr val="folHlink"/>
              </a:buClr>
              <a:buSzPct val="75000"/>
              <a:defRPr/>
            </a:pPr>
            <a:endParaRPr lang="en-US" sz="3000" b="1" i="1" kern="0" dirty="0">
              <a:latin typeface="Bodoni MT Black" pitchFamily="18" charset="0"/>
            </a:endParaRPr>
          </a:p>
        </p:txBody>
      </p:sp>
      <p:sp>
        <p:nvSpPr>
          <p:cNvPr id="10" name="Rectangle 6"/>
          <p:cNvSpPr txBox="1">
            <a:spLocks noChangeArrowheads="1"/>
          </p:cNvSpPr>
          <p:nvPr/>
        </p:nvSpPr>
        <p:spPr>
          <a:xfrm>
            <a:off x="0" y="214315"/>
            <a:ext cx="9906000" cy="100012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txBody>
          <a:bodyPr/>
          <a:lstStyle/>
          <a:p>
            <a:pPr marL="342900" indent="-342900" algn="ctr">
              <a:spcBef>
                <a:spcPct val="20000"/>
              </a:spcBef>
              <a:buClr>
                <a:schemeClr val="folHlink"/>
              </a:buClr>
              <a:buSzPct val="75000"/>
              <a:defRPr/>
            </a:pPr>
            <a:r>
              <a:rPr lang="en-US" sz="2800" b="1" kern="0">
                <a:latin typeface="Britannic Bold" pitchFamily="34" charset="0"/>
              </a:rPr>
              <a:t>PENILAIAN RISIKO - DAMPAK </a:t>
            </a:r>
            <a:r>
              <a:rPr lang="en-US" sz="2800" b="1" kern="0" dirty="0">
                <a:latin typeface="Britannic Bold" pitchFamily="34" charset="0"/>
              </a:rPr>
              <a:t>LINGKUNGAN</a:t>
            </a:r>
          </a:p>
          <a:p>
            <a:pPr marL="342900" indent="-342900">
              <a:spcBef>
                <a:spcPct val="20000"/>
              </a:spcBef>
              <a:buClr>
                <a:schemeClr val="folHlink"/>
              </a:buClr>
              <a:buSzPct val="75000"/>
              <a:buFont typeface="Arial" pitchFamily="34" charset="0"/>
              <a:buChar char="•"/>
              <a:defRPr/>
            </a:pPr>
            <a:endParaRPr lang="en-US" sz="2800" b="1" i="1" kern="0" dirty="0">
              <a:latin typeface="Bodoni MT Black"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0" y="2"/>
            <a:ext cx="9906000" cy="1142983"/>
          </a:xfrm>
          <a:gradFill flip="none" rotWithShape="1">
            <a:gsLst>
              <a:gs pos="100000">
                <a:srgbClr val="5E9EFF"/>
              </a:gs>
              <a:gs pos="39999">
                <a:srgbClr val="85C2FF"/>
              </a:gs>
              <a:gs pos="70000">
                <a:srgbClr val="C4D6EB"/>
              </a:gs>
              <a:gs pos="100000">
                <a:srgbClr val="FFEBFA"/>
              </a:gs>
            </a:gsLst>
            <a:path path="shape">
              <a:fillToRect l="50000" t="50000" r="50000" b="50000"/>
            </a:path>
            <a:tileRect/>
          </a:gradFill>
        </p:spPr>
        <p:txBody>
          <a:bodyPr>
            <a:normAutofit fontScale="90000"/>
          </a:bodyPr>
          <a:lstStyle/>
          <a:p>
            <a:pPr algn="ctr" eaLnBrk="1" fontAlgn="auto" hangingPunct="1">
              <a:spcAft>
                <a:spcPts val="0"/>
              </a:spcAft>
              <a:defRPr/>
            </a:pPr>
            <a:r>
              <a:rPr lang="id-ID" sz="3600" dirty="0">
                <a:solidFill>
                  <a:schemeClr val="tx1">
                    <a:lumMod val="85000"/>
                    <a:lumOff val="15000"/>
                  </a:schemeClr>
                </a:solidFill>
                <a:latin typeface="Baskerville Old Face" pitchFamily="18" charset="0"/>
              </a:rPr>
              <a:t>Penilaian Tingkat </a:t>
            </a:r>
            <a:r>
              <a:rPr lang="en-US" sz="3600" dirty="0" err="1">
                <a:solidFill>
                  <a:schemeClr val="tx1">
                    <a:lumMod val="85000"/>
                    <a:lumOff val="15000"/>
                  </a:schemeClr>
                </a:solidFill>
                <a:latin typeface="Baskerville Old Face" pitchFamily="18" charset="0"/>
              </a:rPr>
              <a:t>Keparahan</a:t>
            </a:r>
            <a:r>
              <a:rPr lang="en-US" sz="3600" dirty="0">
                <a:solidFill>
                  <a:schemeClr val="tx1">
                    <a:lumMod val="85000"/>
                    <a:lumOff val="15000"/>
                  </a:schemeClr>
                </a:solidFill>
                <a:latin typeface="Baskerville Old Face" pitchFamily="18" charset="0"/>
              </a:rPr>
              <a:t>/</a:t>
            </a:r>
            <a:r>
              <a:rPr lang="id-ID" sz="3600" dirty="0">
                <a:solidFill>
                  <a:schemeClr val="tx1">
                    <a:lumMod val="85000"/>
                    <a:lumOff val="15000"/>
                  </a:schemeClr>
                </a:solidFill>
                <a:latin typeface="Baskerville Old Face" pitchFamily="18" charset="0"/>
              </a:rPr>
              <a:t>Keseriusan</a:t>
            </a:r>
            <a:br>
              <a:rPr lang="en-US" sz="3600" dirty="0">
                <a:solidFill>
                  <a:schemeClr val="tx1">
                    <a:lumMod val="85000"/>
                    <a:lumOff val="15000"/>
                  </a:schemeClr>
                </a:solidFill>
                <a:latin typeface="Baskerville Old Face" pitchFamily="18" charset="0"/>
              </a:rPr>
            </a:br>
            <a:r>
              <a:rPr lang="id-ID" sz="3600" dirty="0">
                <a:solidFill>
                  <a:schemeClr val="tx1">
                    <a:lumMod val="85000"/>
                    <a:lumOff val="15000"/>
                  </a:schemeClr>
                </a:solidFill>
                <a:latin typeface="Baskerville Old Face" pitchFamily="18" charset="0"/>
              </a:rPr>
              <a:t>Dampak</a:t>
            </a:r>
            <a:r>
              <a:rPr lang="en-US" sz="3600" dirty="0">
                <a:solidFill>
                  <a:schemeClr val="tx1">
                    <a:lumMod val="85000"/>
                    <a:lumOff val="15000"/>
                  </a:schemeClr>
                </a:solidFill>
                <a:latin typeface="Baskerville Old Face" pitchFamily="18" charset="0"/>
              </a:rPr>
              <a:t> </a:t>
            </a:r>
            <a:r>
              <a:rPr lang="en-US" sz="3600" dirty="0" err="1">
                <a:solidFill>
                  <a:schemeClr val="tx1">
                    <a:lumMod val="85000"/>
                    <a:lumOff val="15000"/>
                  </a:schemeClr>
                </a:solidFill>
                <a:latin typeface="Baskerville Old Face" pitchFamily="18" charset="0"/>
              </a:rPr>
              <a:t>Lingkungan</a:t>
            </a:r>
            <a:endParaRPr lang="id-ID" sz="3600" dirty="0">
              <a:solidFill>
                <a:schemeClr val="tx1">
                  <a:lumMod val="85000"/>
                  <a:lumOff val="15000"/>
                </a:schemeClr>
              </a:solidFill>
              <a:latin typeface="Baskerville Old Face" pitchFamily="18" charset="0"/>
            </a:endParaRPr>
          </a:p>
        </p:txBody>
      </p:sp>
      <p:sp>
        <p:nvSpPr>
          <p:cNvPr id="61442" name="Content Placeholder 2"/>
          <p:cNvSpPr>
            <a:spLocks noGrp="1"/>
          </p:cNvSpPr>
          <p:nvPr>
            <p:ph idx="1"/>
          </p:nvPr>
        </p:nvSpPr>
        <p:spPr>
          <a:xfrm>
            <a:off x="2" y="1196975"/>
            <a:ext cx="9572625" cy="4357688"/>
          </a:xfrm>
        </p:spPr>
        <p:txBody>
          <a:bodyPr>
            <a:normAutofit lnSpcReduction="10000"/>
          </a:bodyPr>
          <a:lstStyle/>
          <a:p>
            <a:pPr eaLnBrk="1" hangingPunct="1">
              <a:lnSpc>
                <a:spcPct val="150000"/>
              </a:lnSpc>
              <a:buFont typeface="Wingdings" pitchFamily="2" charset="2"/>
              <a:buNone/>
            </a:pPr>
            <a:r>
              <a:rPr lang="id-ID" sz="1800" b="1" i="1" u="sng">
                <a:latin typeface="Sylfaen" pitchFamily="18" charset="0"/>
              </a:rPr>
              <a:t>Severity</a:t>
            </a:r>
          </a:p>
          <a:p>
            <a:pPr lvl="1" eaLnBrk="1" hangingPunct="1">
              <a:lnSpc>
                <a:spcPct val="150000"/>
              </a:lnSpc>
            </a:pPr>
            <a:r>
              <a:rPr lang="id-ID" sz="1800" b="1">
                <a:latin typeface="Sylfaen" pitchFamily="18" charset="0"/>
              </a:rPr>
              <a:t>Seberapa besar dampak yang ditimbulkan  </a:t>
            </a:r>
          </a:p>
          <a:p>
            <a:pPr lvl="1" eaLnBrk="1" hangingPunct="1">
              <a:lnSpc>
                <a:spcPct val="150000"/>
              </a:lnSpc>
            </a:pPr>
            <a:r>
              <a:rPr lang="id-ID" sz="1800" b="1">
                <a:latin typeface="Sylfaen" pitchFamily="18" charset="0"/>
              </a:rPr>
              <a:t>Ketika kita bicara dampak, asumsikan aspek lingkungan</a:t>
            </a:r>
            <a:r>
              <a:rPr lang="en-US" sz="1800" b="1">
                <a:latin typeface="Sylfaen" pitchFamily="18" charset="0"/>
              </a:rPr>
              <a:t> </a:t>
            </a:r>
            <a:r>
              <a:rPr lang="id-ID" sz="1800" b="1">
                <a:latin typeface="Sylfaen" pitchFamily="18" charset="0"/>
              </a:rPr>
              <a:t>terjadi </a:t>
            </a:r>
            <a:r>
              <a:rPr lang="en-US" sz="1800" b="1">
                <a:latin typeface="Sylfaen" pitchFamily="18" charset="0"/>
              </a:rPr>
              <a:t>kemudian nilai dampaknya.</a:t>
            </a:r>
            <a:endParaRPr lang="id-ID" sz="1800" b="1">
              <a:latin typeface="Sylfaen" pitchFamily="18" charset="0"/>
            </a:endParaRPr>
          </a:p>
          <a:p>
            <a:pPr lvl="2" eaLnBrk="1" hangingPunct="1">
              <a:lnSpc>
                <a:spcPct val="150000"/>
              </a:lnSpc>
            </a:pPr>
            <a:r>
              <a:rPr lang="id-ID" sz="1800" b="1">
                <a:latin typeface="Sylfaen" pitchFamily="18" charset="0"/>
              </a:rPr>
              <a:t>Majun tercemar oli yang kontaminasi ke air / tanah, asumsikan majun tersebut mencemari tanah, dan nilai dampaknya</a:t>
            </a:r>
          </a:p>
          <a:p>
            <a:pPr lvl="2" eaLnBrk="1" hangingPunct="1">
              <a:lnSpc>
                <a:spcPct val="150000"/>
              </a:lnSpc>
            </a:pPr>
            <a:r>
              <a:rPr lang="id-ID" sz="1800" b="1">
                <a:latin typeface="Sylfaen" pitchFamily="18" charset="0"/>
              </a:rPr>
              <a:t>Kebocoran nuklir, asumsikan terjadi kebocoran dan nilai dampak/ bahayanya</a:t>
            </a:r>
          </a:p>
          <a:p>
            <a:pPr lvl="1" eaLnBrk="1" hangingPunct="1">
              <a:lnSpc>
                <a:spcPct val="150000"/>
              </a:lnSpc>
            </a:pPr>
            <a:r>
              <a:rPr lang="id-ID" sz="1800" b="1">
                <a:latin typeface="Sylfaen" pitchFamily="18" charset="0"/>
              </a:rPr>
              <a:t>Ketika kita tidak bisa mengurangi dampak, </a:t>
            </a:r>
            <a:r>
              <a:rPr lang="en-US" sz="1800" b="1">
                <a:latin typeface="Sylfaen" pitchFamily="18" charset="0"/>
              </a:rPr>
              <a:t>maka </a:t>
            </a:r>
            <a:r>
              <a:rPr lang="id-ID" sz="1800" b="1">
                <a:latin typeface="Sylfaen" pitchFamily="18" charset="0"/>
              </a:rPr>
              <a:t>kita harus fokus menekan occur</a:t>
            </a:r>
            <a:r>
              <a:rPr lang="en-US" sz="1800" b="1">
                <a:latin typeface="Sylfaen" pitchFamily="18" charset="0"/>
              </a:rPr>
              <a:t>r</a:t>
            </a:r>
            <a:r>
              <a:rPr lang="id-ID" sz="1800" b="1">
                <a:latin typeface="Sylfaen" pitchFamily="18" charset="0"/>
              </a:rPr>
              <a:t>ence serendah mungkin. </a:t>
            </a:r>
          </a:p>
          <a:p>
            <a:pPr lvl="2" eaLnBrk="1" hangingPunct="1">
              <a:lnSpc>
                <a:spcPct val="150000"/>
              </a:lnSpc>
            </a:pPr>
            <a:r>
              <a:rPr lang="id-ID" sz="1800" b="1">
                <a:latin typeface="Sylfaen" pitchFamily="18" charset="0"/>
              </a:rPr>
              <a:t>Dampak kebocoran nuklir tidak bisa kita kurangi, maka kita harus menekan tingkat occur</a:t>
            </a:r>
            <a:r>
              <a:rPr lang="en-US" sz="1800" b="1">
                <a:latin typeface="Sylfaen" pitchFamily="18" charset="0"/>
              </a:rPr>
              <a:t>r</a:t>
            </a:r>
            <a:r>
              <a:rPr lang="id-ID" sz="1800" b="1">
                <a:latin typeface="Sylfaen" pitchFamily="18" charset="0"/>
              </a:rPr>
              <a:t>ence hingga ke titik nol (jangan sampai terjadi)</a:t>
            </a:r>
            <a:r>
              <a:rPr lang="en-US" sz="1800" b="1">
                <a:latin typeface="Sylfaen" pitchFamily="18" charset="0"/>
              </a:rPr>
              <a:t>.</a:t>
            </a:r>
          </a:p>
        </p:txBody>
      </p:sp>
      <p:sp>
        <p:nvSpPr>
          <p:cNvPr id="7" name="Footer Placeholder 6"/>
          <p:cNvSpPr>
            <a:spLocks noGrp="1"/>
          </p:cNvSpPr>
          <p:nvPr>
            <p:ph type="ftr" sz="quarter" idx="11"/>
          </p:nvPr>
        </p:nvSpPr>
        <p:spPr/>
        <p:txBody>
          <a:bodyPr/>
          <a:lstStyle/>
          <a:p>
            <a:pPr>
              <a:defRPr/>
            </a:pPr>
            <a:r>
              <a:rPr lang="id-ID"/>
              <a:t>Identifikasi Aspek dampak 2/Rev 0 © Copyright, Sentral Sistem, April 2019</a:t>
            </a:r>
            <a:endParaRPr lang="en-US" dirty="0"/>
          </a:p>
        </p:txBody>
      </p:sp>
    </p:spTree>
    <p:extLst>
      <p:ext uri="{BB962C8B-B14F-4D97-AF65-F5344CB8AC3E}">
        <p14:creationId xmlns:p14="http://schemas.microsoft.com/office/powerpoint/2010/main" val="816295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id-ID"/>
              <a:t>Identifikasi Aspek dampak 2/Rev 0 © Copyright, Sentral Sistem, April 2019</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811127841"/>
              </p:ext>
            </p:extLst>
          </p:nvPr>
        </p:nvGraphicFramePr>
        <p:xfrm>
          <a:off x="1856655" y="260656"/>
          <a:ext cx="7920880" cy="6382456"/>
        </p:xfrm>
        <a:graphic>
          <a:graphicData uri="http://schemas.openxmlformats.org/drawingml/2006/table">
            <a:tbl>
              <a:tblPr>
                <a:tableStyleId>{5C22544A-7EE6-4342-B048-85BDC9FD1C3A}</a:tableStyleId>
              </a:tblPr>
              <a:tblGrid>
                <a:gridCol w="7920880">
                  <a:extLst>
                    <a:ext uri="{9D8B030D-6E8A-4147-A177-3AD203B41FA5}">
                      <a16:colId xmlns:a16="http://schemas.microsoft.com/office/drawing/2014/main" val="20000"/>
                    </a:ext>
                  </a:extLst>
                </a:gridCol>
              </a:tblGrid>
              <a:tr h="974881">
                <a:tc>
                  <a:txBody>
                    <a:bodyPr/>
                    <a:lstStyle/>
                    <a:p>
                      <a:pPr algn="l" fontAlgn="ctr"/>
                      <a:r>
                        <a:rPr lang="id-ID" sz="1600" u="none" strike="noStrike" dirty="0">
                          <a:effectLst/>
                          <a:latin typeface="Arial Narrow" pitchFamily="34" charset="0"/>
                        </a:rPr>
                        <a:t>Dampak pada area lokal departemen, dapat ditangani oleh karyawan di area terkait &amp;/ dapat diperbaharukan / terdegradasi oleh lingkungan dan tidak memerlukan prosedur khusus</a:t>
                      </a:r>
                      <a:br>
                        <a:rPr lang="id-ID" sz="1600" u="none" strike="noStrike" dirty="0">
                          <a:effectLst/>
                          <a:latin typeface="Arial Narrow" pitchFamily="34" charset="0"/>
                        </a:rPr>
                      </a:br>
                      <a:r>
                        <a:rPr lang="id-ID" sz="1600" u="none" strike="noStrike" dirty="0">
                          <a:effectLst/>
                          <a:latin typeface="Arial Narrow" pitchFamily="34" charset="0"/>
                        </a:rPr>
                        <a:t> -  Konsumsi energi dalam jumlah kecil (penggunaan lampu ruang meeting, toilet)</a:t>
                      </a:r>
                      <a:endParaRPr lang="id-ID" sz="1600" b="0" i="0" u="none" strike="noStrike" dirty="0">
                        <a:solidFill>
                          <a:srgbClr val="000000"/>
                        </a:solidFill>
                        <a:effectLst/>
                        <a:latin typeface="Arial Narrow" pitchFamily="34" charset="0"/>
                      </a:endParaRPr>
                    </a:p>
                  </a:txBody>
                  <a:tcPr marL="0" marR="0" marT="0" marB="0" anchor="ctr">
                    <a:solidFill>
                      <a:srgbClr val="FFFF00"/>
                    </a:solidFill>
                  </a:tcPr>
                </a:tc>
                <a:extLst>
                  <a:ext uri="{0D108BD9-81ED-4DB2-BD59-A6C34878D82A}">
                    <a16:rowId xmlns:a16="http://schemas.microsoft.com/office/drawing/2014/main" val="10000"/>
                  </a:ext>
                </a:extLst>
              </a:tr>
              <a:tr h="243719">
                <a:tc>
                  <a:txBody>
                    <a:bodyPr/>
                    <a:lstStyle/>
                    <a:p>
                      <a:pPr algn="l" fontAlgn="ctr"/>
                      <a:r>
                        <a:rPr lang="id-ID" sz="1600" u="none" strike="noStrike" dirty="0">
                          <a:effectLst/>
                          <a:latin typeface="Arial Narrow" pitchFamily="34" charset="0"/>
                        </a:rPr>
                        <a:t> -  Menghasilkan limbah Non B3</a:t>
                      </a:r>
                      <a:endParaRPr lang="id-ID" sz="1600" b="0" i="0" u="none" strike="noStrike" dirty="0">
                        <a:solidFill>
                          <a:srgbClr val="000000"/>
                        </a:solidFill>
                        <a:effectLst/>
                        <a:latin typeface="Arial Narrow" pitchFamily="34" charset="0"/>
                      </a:endParaRPr>
                    </a:p>
                  </a:txBody>
                  <a:tcPr marL="0" marR="0" marT="0" marB="0" anchor="ctr">
                    <a:solidFill>
                      <a:schemeClr val="accent6">
                        <a:lumMod val="40000"/>
                        <a:lumOff val="60000"/>
                      </a:schemeClr>
                    </a:solidFill>
                  </a:tcPr>
                </a:tc>
                <a:extLst>
                  <a:ext uri="{0D108BD9-81ED-4DB2-BD59-A6C34878D82A}">
                    <a16:rowId xmlns:a16="http://schemas.microsoft.com/office/drawing/2014/main" val="10001"/>
                  </a:ext>
                </a:extLst>
              </a:tr>
              <a:tr h="243719">
                <a:tc>
                  <a:txBody>
                    <a:bodyPr/>
                    <a:lstStyle/>
                    <a:p>
                      <a:pPr algn="l" fontAlgn="ctr"/>
                      <a:r>
                        <a:rPr lang="id-ID" sz="1600" u="none" strike="noStrike" dirty="0">
                          <a:effectLst/>
                          <a:latin typeface="Arial Narrow" pitchFamily="34" charset="0"/>
                        </a:rPr>
                        <a:t> -  Konsumsi energi yg tidak dapat diperbaharui dalam jumlah besar </a:t>
                      </a:r>
                      <a:endParaRPr lang="id-ID" sz="1600" b="0" i="0" u="none" strike="noStrike" dirty="0">
                        <a:solidFill>
                          <a:srgbClr val="000000"/>
                        </a:solidFill>
                        <a:effectLst/>
                        <a:latin typeface="Arial Narrow" pitchFamily="34" charset="0"/>
                      </a:endParaRPr>
                    </a:p>
                  </a:txBody>
                  <a:tcPr marL="0" marR="0" marT="0" marB="0" anchor="ctr">
                    <a:solidFill>
                      <a:schemeClr val="accent6">
                        <a:lumMod val="40000"/>
                        <a:lumOff val="60000"/>
                      </a:schemeClr>
                    </a:solidFill>
                  </a:tcPr>
                </a:tc>
                <a:extLst>
                  <a:ext uri="{0D108BD9-81ED-4DB2-BD59-A6C34878D82A}">
                    <a16:rowId xmlns:a16="http://schemas.microsoft.com/office/drawing/2014/main" val="10002"/>
                  </a:ext>
                </a:extLst>
              </a:tr>
              <a:tr h="243719">
                <a:tc>
                  <a:txBody>
                    <a:bodyPr/>
                    <a:lstStyle/>
                    <a:p>
                      <a:pPr algn="l" fontAlgn="ctr"/>
                      <a:r>
                        <a:rPr lang="id-ID" sz="1600" u="none" strike="noStrike" dirty="0">
                          <a:effectLst/>
                          <a:latin typeface="Arial Narrow" pitchFamily="34" charset="0"/>
                        </a:rPr>
                        <a:t>    tetapi tidak kontinu atau konsumsi dalam jumlah kecil tetapi kontinu</a:t>
                      </a:r>
                      <a:endParaRPr lang="id-ID" sz="1600" b="0" i="0" u="none" strike="noStrike" dirty="0">
                        <a:solidFill>
                          <a:srgbClr val="000000"/>
                        </a:solidFill>
                        <a:effectLst/>
                        <a:latin typeface="Arial Narrow" pitchFamily="34" charset="0"/>
                      </a:endParaRPr>
                    </a:p>
                  </a:txBody>
                  <a:tcPr marL="0" marR="0" marT="0" marB="0" anchor="ctr">
                    <a:solidFill>
                      <a:schemeClr val="accent6">
                        <a:lumMod val="40000"/>
                        <a:lumOff val="60000"/>
                      </a:schemeClr>
                    </a:solidFill>
                  </a:tcPr>
                </a:tc>
                <a:extLst>
                  <a:ext uri="{0D108BD9-81ED-4DB2-BD59-A6C34878D82A}">
                    <a16:rowId xmlns:a16="http://schemas.microsoft.com/office/drawing/2014/main" val="10003"/>
                  </a:ext>
                </a:extLst>
              </a:tr>
              <a:tr h="243719">
                <a:tc>
                  <a:txBody>
                    <a:bodyPr/>
                    <a:lstStyle/>
                    <a:p>
                      <a:pPr algn="l" fontAlgn="ctr"/>
                      <a:r>
                        <a:rPr lang="id-ID" sz="1600" u="none" strike="noStrike" dirty="0">
                          <a:effectLst/>
                          <a:latin typeface="Arial Narrow" pitchFamily="34" charset="0"/>
                        </a:rPr>
                        <a:t> -  Perlu penanganan dengan prosedur tertentu untuk mengatasi dampak, </a:t>
                      </a:r>
                      <a:endParaRPr lang="id-ID" sz="1600" b="0" i="0" u="none" strike="noStrike" dirty="0">
                        <a:solidFill>
                          <a:srgbClr val="000000"/>
                        </a:solidFill>
                        <a:effectLst/>
                        <a:latin typeface="Arial Narrow" pitchFamily="34" charset="0"/>
                      </a:endParaRPr>
                    </a:p>
                  </a:txBody>
                  <a:tcPr marL="0" marR="0" marT="0" marB="0" anchor="ctr">
                    <a:solidFill>
                      <a:schemeClr val="accent6">
                        <a:lumMod val="40000"/>
                        <a:lumOff val="60000"/>
                      </a:schemeClr>
                    </a:solidFill>
                  </a:tcPr>
                </a:tc>
                <a:extLst>
                  <a:ext uri="{0D108BD9-81ED-4DB2-BD59-A6C34878D82A}">
                    <a16:rowId xmlns:a16="http://schemas.microsoft.com/office/drawing/2014/main" val="10004"/>
                  </a:ext>
                </a:extLst>
              </a:tr>
              <a:tr h="243719">
                <a:tc>
                  <a:txBody>
                    <a:bodyPr/>
                    <a:lstStyle/>
                    <a:p>
                      <a:pPr algn="l" fontAlgn="ctr"/>
                      <a:r>
                        <a:rPr lang="id-ID" sz="1600" u="none" strike="noStrike" dirty="0">
                          <a:effectLst/>
                          <a:latin typeface="Arial Narrow" pitchFamily="34" charset="0"/>
                        </a:rPr>
                        <a:t> -  Dampak pada beberapa departemen, tetapi perlu penanganan khusus / dibutuhkan </a:t>
                      </a:r>
                      <a:endParaRPr lang="id-ID" sz="1600" b="0" i="0" u="none" strike="noStrike" dirty="0">
                        <a:solidFill>
                          <a:srgbClr val="000000"/>
                        </a:solidFill>
                        <a:effectLst/>
                        <a:latin typeface="Arial Narrow" pitchFamily="34" charset="0"/>
                      </a:endParaRPr>
                    </a:p>
                  </a:txBody>
                  <a:tcPr marL="0" marR="0" marT="0" marB="0" anchor="ctr">
                    <a:solidFill>
                      <a:schemeClr val="accent6">
                        <a:lumMod val="40000"/>
                        <a:lumOff val="60000"/>
                      </a:schemeClr>
                    </a:solidFill>
                  </a:tcPr>
                </a:tc>
                <a:extLst>
                  <a:ext uri="{0D108BD9-81ED-4DB2-BD59-A6C34878D82A}">
                    <a16:rowId xmlns:a16="http://schemas.microsoft.com/office/drawing/2014/main" val="10005"/>
                  </a:ext>
                </a:extLst>
              </a:tr>
              <a:tr h="243719">
                <a:tc>
                  <a:txBody>
                    <a:bodyPr/>
                    <a:lstStyle/>
                    <a:p>
                      <a:pPr algn="l" fontAlgn="ctr"/>
                      <a:r>
                        <a:rPr lang="id-ID" sz="1600" u="none" strike="noStrike" dirty="0">
                          <a:effectLst/>
                          <a:latin typeface="Arial Narrow" pitchFamily="34" charset="0"/>
                        </a:rPr>
                        <a:t>    waktu untuk pemulihannya &lt; 6 bulan</a:t>
                      </a:r>
                      <a:endParaRPr lang="id-ID" sz="1600" b="0" i="0" u="none" strike="noStrike" dirty="0">
                        <a:solidFill>
                          <a:srgbClr val="000000"/>
                        </a:solidFill>
                        <a:effectLst/>
                        <a:latin typeface="Arial Narrow" pitchFamily="34" charset="0"/>
                      </a:endParaRPr>
                    </a:p>
                  </a:txBody>
                  <a:tcPr marL="0" marR="0" marT="0" marB="0" anchor="ctr">
                    <a:solidFill>
                      <a:schemeClr val="accent6">
                        <a:lumMod val="40000"/>
                        <a:lumOff val="60000"/>
                      </a:schemeClr>
                    </a:solidFill>
                  </a:tcPr>
                </a:tc>
                <a:extLst>
                  <a:ext uri="{0D108BD9-81ED-4DB2-BD59-A6C34878D82A}">
                    <a16:rowId xmlns:a16="http://schemas.microsoft.com/office/drawing/2014/main" val="10006"/>
                  </a:ext>
                </a:extLst>
              </a:tr>
              <a:tr h="243719">
                <a:tc>
                  <a:txBody>
                    <a:bodyPr/>
                    <a:lstStyle/>
                    <a:p>
                      <a:pPr algn="l" fontAlgn="ctr"/>
                      <a:r>
                        <a:rPr lang="sv-SE" sz="1600" u="none" strike="noStrike" dirty="0">
                          <a:effectLst/>
                          <a:latin typeface="Arial Narrow" pitchFamily="34" charset="0"/>
                        </a:rPr>
                        <a:t> -  Dibutuhkan biaya untuk pemulihan dampak berkisar antara 1 - 10 jt</a:t>
                      </a:r>
                      <a:endParaRPr lang="sv-SE" sz="1600" b="0" i="0" u="none" strike="noStrike" dirty="0">
                        <a:solidFill>
                          <a:srgbClr val="000000"/>
                        </a:solidFill>
                        <a:effectLst/>
                        <a:latin typeface="Arial Narrow" pitchFamily="34" charset="0"/>
                      </a:endParaRPr>
                    </a:p>
                  </a:txBody>
                  <a:tcPr marL="0" marR="0" marT="0" marB="0" anchor="ctr">
                    <a:solidFill>
                      <a:schemeClr val="accent6">
                        <a:lumMod val="40000"/>
                        <a:lumOff val="60000"/>
                      </a:schemeClr>
                    </a:solidFill>
                  </a:tcPr>
                </a:tc>
                <a:extLst>
                  <a:ext uri="{0D108BD9-81ED-4DB2-BD59-A6C34878D82A}">
                    <a16:rowId xmlns:a16="http://schemas.microsoft.com/office/drawing/2014/main" val="10007"/>
                  </a:ext>
                </a:extLst>
              </a:tr>
              <a:tr h="243719">
                <a:tc>
                  <a:txBody>
                    <a:bodyPr/>
                    <a:lstStyle/>
                    <a:p>
                      <a:pPr algn="l" fontAlgn="ctr"/>
                      <a:r>
                        <a:rPr lang="id-ID" sz="1600" u="none" strike="noStrike" dirty="0">
                          <a:effectLst/>
                          <a:latin typeface="Arial Narrow" pitchFamily="34" charset="0"/>
                        </a:rPr>
                        <a:t> -  Menghasilkan limbah B3</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08"/>
                  </a:ext>
                </a:extLst>
              </a:tr>
              <a:tr h="243719">
                <a:tc>
                  <a:txBody>
                    <a:bodyPr/>
                    <a:lstStyle/>
                    <a:p>
                      <a:pPr algn="l" fontAlgn="ctr"/>
                      <a:r>
                        <a:rPr lang="id-ID" sz="1600" u="none" strike="noStrike" dirty="0">
                          <a:effectLst/>
                          <a:latin typeface="Arial Narrow" pitchFamily="34" charset="0"/>
                        </a:rPr>
                        <a:t> -  Konsumsi energi yang tidak dapat diperbaharui dalam jumlah besar &amp;</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09"/>
                  </a:ext>
                </a:extLst>
              </a:tr>
              <a:tr h="286935">
                <a:tc>
                  <a:txBody>
                    <a:bodyPr/>
                    <a:lstStyle/>
                    <a:p>
                      <a:pPr algn="l" fontAlgn="ctr"/>
                      <a:r>
                        <a:rPr lang="id-ID" sz="1600" u="none" strike="noStrike" dirty="0">
                          <a:effectLst/>
                          <a:latin typeface="Arial Narrow" pitchFamily="34" charset="0"/>
                        </a:rPr>
                        <a:t>    tidak kontinu atau dalam jumlah kecil tetapi kontinu</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10"/>
                  </a:ext>
                </a:extLst>
              </a:tr>
              <a:tr h="243719">
                <a:tc>
                  <a:txBody>
                    <a:bodyPr/>
                    <a:lstStyle/>
                    <a:p>
                      <a:pPr algn="l" fontAlgn="ctr"/>
                      <a:r>
                        <a:rPr lang="id-ID" sz="1600" u="none" strike="noStrike" dirty="0">
                          <a:effectLst/>
                          <a:latin typeface="Arial Narrow" pitchFamily="34" charset="0"/>
                        </a:rPr>
                        <a:t> -  Perlu penanganan / prosedur khusus dan personnel dengan </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11"/>
                  </a:ext>
                </a:extLst>
              </a:tr>
              <a:tr h="243719">
                <a:tc>
                  <a:txBody>
                    <a:bodyPr/>
                    <a:lstStyle/>
                    <a:p>
                      <a:pPr algn="l" fontAlgn="ctr"/>
                      <a:r>
                        <a:rPr lang="id-ID" sz="1600" u="none" strike="noStrike" dirty="0">
                          <a:effectLst/>
                          <a:latin typeface="Arial Narrow" pitchFamily="34" charset="0"/>
                        </a:rPr>
                        <a:t>     kualifikasi khusus untuk penanganan dampak</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12"/>
                  </a:ext>
                </a:extLst>
              </a:tr>
              <a:tr h="243719">
                <a:tc>
                  <a:txBody>
                    <a:bodyPr/>
                    <a:lstStyle/>
                    <a:p>
                      <a:pPr algn="l" fontAlgn="ctr"/>
                      <a:r>
                        <a:rPr lang="id-ID" sz="1600" u="none" strike="noStrike" dirty="0">
                          <a:effectLst/>
                          <a:latin typeface="Arial Narrow" pitchFamily="34" charset="0"/>
                        </a:rPr>
                        <a:t> -  Dampak pada seluruh area perusahaan. Pemulihan akibat dampak perlu </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13"/>
                  </a:ext>
                </a:extLst>
              </a:tr>
              <a:tr h="243719">
                <a:tc>
                  <a:txBody>
                    <a:bodyPr/>
                    <a:lstStyle/>
                    <a:p>
                      <a:pPr algn="l" fontAlgn="ctr"/>
                      <a:r>
                        <a:rPr lang="id-ID" sz="1600" u="none" strike="noStrike" dirty="0">
                          <a:effectLst/>
                          <a:latin typeface="Arial Narrow" pitchFamily="34" charset="0"/>
                        </a:rPr>
                        <a:t>    waktu yang cukup lama &gt; 6 bulan</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14"/>
                  </a:ext>
                </a:extLst>
              </a:tr>
              <a:tr h="243719">
                <a:tc>
                  <a:txBody>
                    <a:bodyPr/>
                    <a:lstStyle/>
                    <a:p>
                      <a:pPr algn="l" fontAlgn="ctr"/>
                      <a:r>
                        <a:rPr lang="sv-SE" sz="1600" u="none" strike="noStrike" dirty="0">
                          <a:effectLst/>
                          <a:latin typeface="Arial Narrow" pitchFamily="34" charset="0"/>
                        </a:rPr>
                        <a:t> -  Diperlukan biaya untuk pemulihan dampak berkisar antara 11 - 50 jt</a:t>
                      </a:r>
                      <a:endParaRPr lang="sv-SE"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15"/>
                  </a:ext>
                </a:extLst>
              </a:tr>
              <a:tr h="243719">
                <a:tc>
                  <a:txBody>
                    <a:bodyPr/>
                    <a:lstStyle/>
                    <a:p>
                      <a:pPr algn="l" fontAlgn="ctr"/>
                      <a:r>
                        <a:rPr lang="sv-SE" sz="1600" u="none" strike="noStrike" dirty="0">
                          <a:effectLst/>
                          <a:latin typeface="Arial Narrow" pitchFamily="34" charset="0"/>
                        </a:rPr>
                        <a:t> -  Dampak kerusakan lingkungan permanan, tidak bisa tergradasi alami</a:t>
                      </a:r>
                      <a:endParaRPr lang="sv-SE" sz="1600" b="0" i="0" u="none" strike="noStrike" dirty="0">
                        <a:solidFill>
                          <a:srgbClr val="000000"/>
                        </a:solidFill>
                        <a:effectLst/>
                        <a:latin typeface="Arial Narrow" pitchFamily="34" charset="0"/>
                      </a:endParaRPr>
                    </a:p>
                  </a:txBody>
                  <a:tcPr marL="0" marR="0" marT="0" marB="0" anchor="ctr">
                    <a:solidFill>
                      <a:schemeClr val="tx2">
                        <a:lumMod val="40000"/>
                        <a:lumOff val="60000"/>
                      </a:schemeClr>
                    </a:solidFill>
                  </a:tcPr>
                </a:tc>
                <a:extLst>
                  <a:ext uri="{0D108BD9-81ED-4DB2-BD59-A6C34878D82A}">
                    <a16:rowId xmlns:a16="http://schemas.microsoft.com/office/drawing/2014/main" val="10016"/>
                  </a:ext>
                </a:extLst>
              </a:tr>
              <a:tr h="243719">
                <a:tc>
                  <a:txBody>
                    <a:bodyPr/>
                    <a:lstStyle/>
                    <a:p>
                      <a:pPr algn="l" fontAlgn="ctr"/>
                      <a:r>
                        <a:rPr lang="id-ID" sz="1600" u="none" strike="noStrike" dirty="0">
                          <a:effectLst/>
                          <a:latin typeface="Arial Narrow" pitchFamily="34" charset="0"/>
                        </a:rPr>
                        <a:t> -  Mengakibatkan kondisi emergency lingkungan</a:t>
                      </a:r>
                      <a:endParaRPr lang="id-ID" sz="1600" b="0" i="0" u="none" strike="noStrike" dirty="0">
                        <a:solidFill>
                          <a:srgbClr val="000000"/>
                        </a:solidFill>
                        <a:effectLst/>
                        <a:latin typeface="Arial Narrow" pitchFamily="34" charset="0"/>
                      </a:endParaRPr>
                    </a:p>
                  </a:txBody>
                  <a:tcPr marL="0" marR="0" marT="0" marB="0" anchor="ctr">
                    <a:solidFill>
                      <a:schemeClr val="tx2">
                        <a:lumMod val="40000"/>
                        <a:lumOff val="60000"/>
                      </a:schemeClr>
                    </a:solidFill>
                  </a:tcPr>
                </a:tc>
                <a:extLst>
                  <a:ext uri="{0D108BD9-81ED-4DB2-BD59-A6C34878D82A}">
                    <a16:rowId xmlns:a16="http://schemas.microsoft.com/office/drawing/2014/main" val="10017"/>
                  </a:ext>
                </a:extLst>
              </a:tr>
              <a:tr h="243719">
                <a:tc>
                  <a:txBody>
                    <a:bodyPr/>
                    <a:lstStyle/>
                    <a:p>
                      <a:pPr algn="l" fontAlgn="ctr"/>
                      <a:r>
                        <a:rPr lang="id-ID" sz="1600" u="none" strike="noStrike" dirty="0">
                          <a:effectLst/>
                          <a:latin typeface="Arial Narrow" pitchFamily="34" charset="0"/>
                        </a:rPr>
                        <a:t> -  Konsumsi energi yang tidak dapat diperbaharui dalam jumlah besar dan kontinu</a:t>
                      </a:r>
                      <a:endParaRPr lang="id-ID" sz="1600" b="0" i="0" u="none" strike="noStrike" dirty="0">
                        <a:solidFill>
                          <a:srgbClr val="000000"/>
                        </a:solidFill>
                        <a:effectLst/>
                        <a:latin typeface="Arial Narrow" pitchFamily="34" charset="0"/>
                      </a:endParaRPr>
                    </a:p>
                  </a:txBody>
                  <a:tcPr marL="0" marR="0" marT="0" marB="0" anchor="ctr">
                    <a:solidFill>
                      <a:schemeClr val="tx2">
                        <a:lumMod val="40000"/>
                        <a:lumOff val="60000"/>
                      </a:schemeClr>
                    </a:solidFill>
                  </a:tcPr>
                </a:tc>
                <a:extLst>
                  <a:ext uri="{0D108BD9-81ED-4DB2-BD59-A6C34878D82A}">
                    <a16:rowId xmlns:a16="http://schemas.microsoft.com/office/drawing/2014/main" val="10018"/>
                  </a:ext>
                </a:extLst>
              </a:tr>
              <a:tr h="243719">
                <a:tc>
                  <a:txBody>
                    <a:bodyPr/>
                    <a:lstStyle/>
                    <a:p>
                      <a:pPr algn="l" fontAlgn="ctr"/>
                      <a:r>
                        <a:rPr lang="id-ID" sz="1600" u="none" strike="noStrike" dirty="0">
                          <a:effectLst/>
                          <a:latin typeface="Arial Narrow" pitchFamily="34" charset="0"/>
                        </a:rPr>
                        <a:t> -  Dampak langsung pada kerusakan lingkungan dengan cakupan area yang luas </a:t>
                      </a:r>
                      <a:endParaRPr lang="id-ID" sz="1600" b="0" i="0" u="none" strike="noStrike" dirty="0">
                        <a:solidFill>
                          <a:srgbClr val="000000"/>
                        </a:solidFill>
                        <a:effectLst/>
                        <a:latin typeface="Arial Narrow" pitchFamily="34" charset="0"/>
                      </a:endParaRPr>
                    </a:p>
                  </a:txBody>
                  <a:tcPr marL="0" marR="0" marT="0" marB="0" anchor="ctr">
                    <a:solidFill>
                      <a:schemeClr val="tx2">
                        <a:lumMod val="40000"/>
                        <a:lumOff val="60000"/>
                      </a:schemeClr>
                    </a:solidFill>
                  </a:tcPr>
                </a:tc>
                <a:extLst>
                  <a:ext uri="{0D108BD9-81ED-4DB2-BD59-A6C34878D82A}">
                    <a16:rowId xmlns:a16="http://schemas.microsoft.com/office/drawing/2014/main" val="10019"/>
                  </a:ext>
                </a:extLst>
              </a:tr>
              <a:tr h="243719">
                <a:tc>
                  <a:txBody>
                    <a:bodyPr/>
                    <a:lstStyle/>
                    <a:p>
                      <a:pPr algn="l" fontAlgn="ctr"/>
                      <a:r>
                        <a:rPr lang="id-ID" sz="1600" u="none" strike="noStrike" dirty="0">
                          <a:effectLst/>
                          <a:latin typeface="Arial Narrow" pitchFamily="34" charset="0"/>
                        </a:rPr>
                        <a:t>    s.d. keluar area pabrik</a:t>
                      </a:r>
                      <a:endParaRPr lang="id-ID" sz="1600" b="0" i="0" u="none" strike="noStrike" dirty="0">
                        <a:solidFill>
                          <a:srgbClr val="000000"/>
                        </a:solidFill>
                        <a:effectLst/>
                        <a:latin typeface="Arial Narrow" pitchFamily="34" charset="0"/>
                      </a:endParaRPr>
                    </a:p>
                  </a:txBody>
                  <a:tcPr marL="0" marR="0" marT="0" marB="0" anchor="ctr">
                    <a:solidFill>
                      <a:schemeClr val="tx2">
                        <a:lumMod val="40000"/>
                        <a:lumOff val="60000"/>
                      </a:schemeClr>
                    </a:solidFill>
                  </a:tcPr>
                </a:tc>
                <a:extLst>
                  <a:ext uri="{0D108BD9-81ED-4DB2-BD59-A6C34878D82A}">
                    <a16:rowId xmlns:a16="http://schemas.microsoft.com/office/drawing/2014/main" val="10020"/>
                  </a:ext>
                </a:extLst>
              </a:tr>
              <a:tr h="243719">
                <a:tc>
                  <a:txBody>
                    <a:bodyPr/>
                    <a:lstStyle/>
                    <a:p>
                      <a:pPr algn="l" fontAlgn="ctr"/>
                      <a:r>
                        <a:rPr lang="id-ID" sz="1600" u="none" strike="noStrike" dirty="0">
                          <a:effectLst/>
                          <a:latin typeface="Arial Narrow" pitchFamily="34" charset="0"/>
                        </a:rPr>
                        <a:t> -  Disyaratkan dalam perundangan / persyaratan lingkungan dengan Baku Mutu </a:t>
                      </a:r>
                      <a:endParaRPr lang="id-ID" sz="1600" b="0" i="0" u="none" strike="noStrike" dirty="0">
                        <a:solidFill>
                          <a:srgbClr val="000000"/>
                        </a:solidFill>
                        <a:effectLst/>
                        <a:latin typeface="Arial Narrow" pitchFamily="34" charset="0"/>
                      </a:endParaRPr>
                    </a:p>
                  </a:txBody>
                  <a:tcPr marL="0" marR="0" marT="0" marB="0" anchor="ctr">
                    <a:solidFill>
                      <a:schemeClr val="tx2">
                        <a:lumMod val="40000"/>
                        <a:lumOff val="60000"/>
                      </a:schemeClr>
                    </a:solidFill>
                  </a:tcPr>
                </a:tc>
                <a:extLst>
                  <a:ext uri="{0D108BD9-81ED-4DB2-BD59-A6C34878D82A}">
                    <a16:rowId xmlns:a16="http://schemas.microsoft.com/office/drawing/2014/main" val="10021"/>
                  </a:ext>
                </a:extLst>
              </a:tr>
              <a:tr h="243719">
                <a:tc>
                  <a:txBody>
                    <a:bodyPr/>
                    <a:lstStyle/>
                    <a:p>
                      <a:pPr algn="l" fontAlgn="ctr"/>
                      <a:r>
                        <a:rPr lang="fi-FI" sz="1600" u="none" strike="noStrike" dirty="0">
                          <a:effectLst/>
                          <a:latin typeface="Arial Narrow" pitchFamily="34" charset="0"/>
                        </a:rPr>
                        <a:t> -  Pemulihan diperlukan dana &gt; 50 juta rupiah</a:t>
                      </a:r>
                      <a:endParaRPr lang="fi-FI" sz="1600" b="0" i="0" u="none" strike="noStrike" dirty="0">
                        <a:solidFill>
                          <a:srgbClr val="000000"/>
                        </a:solidFill>
                        <a:effectLst/>
                        <a:latin typeface="Arial Narrow" pitchFamily="34" charset="0"/>
                      </a:endParaRPr>
                    </a:p>
                  </a:txBody>
                  <a:tcPr marL="0" marR="0" marT="0" marB="0" anchor="ctr">
                    <a:solidFill>
                      <a:schemeClr val="tx2">
                        <a:lumMod val="40000"/>
                        <a:lumOff val="60000"/>
                      </a:schemeClr>
                    </a:solidFill>
                  </a:tcPr>
                </a:tc>
                <a:extLst>
                  <a:ext uri="{0D108BD9-81ED-4DB2-BD59-A6C34878D82A}">
                    <a16:rowId xmlns:a16="http://schemas.microsoft.com/office/drawing/2014/main" val="10022"/>
                  </a:ext>
                </a:extLst>
              </a:tr>
            </a:tbl>
          </a:graphicData>
        </a:graphic>
      </p:graphicFrame>
      <p:sp>
        <p:nvSpPr>
          <p:cNvPr id="7" name="Rectangle 6"/>
          <p:cNvSpPr/>
          <p:nvPr/>
        </p:nvSpPr>
        <p:spPr>
          <a:xfrm>
            <a:off x="776537" y="260648"/>
            <a:ext cx="676787" cy="923330"/>
          </a:xfrm>
          <a:prstGeom prst="rect">
            <a:avLst/>
          </a:prstGeom>
          <a:noFill/>
        </p:spPr>
        <p:txBody>
          <a:bodyPr wrap="none" lIns="91440" tIns="45720" rIns="91440" bIns="45720">
            <a:spAutoFit/>
          </a:bodyPr>
          <a:lstStyle/>
          <a:p>
            <a:pPr algn="ctr"/>
            <a:r>
              <a:rPr lang="id-ID" sz="5400" b="1" cap="none" spc="0"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rPr>
              <a:t>1</a:t>
            </a:r>
            <a:endParaRPr lang="en-US" sz="5400" b="1" cap="none" spc="0"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endParaRPr>
          </a:p>
        </p:txBody>
      </p:sp>
      <p:sp>
        <p:nvSpPr>
          <p:cNvPr id="8" name="Rectangle 7"/>
          <p:cNvSpPr/>
          <p:nvPr/>
        </p:nvSpPr>
        <p:spPr>
          <a:xfrm>
            <a:off x="776537" y="1709294"/>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rPr>
              <a:t>2</a:t>
            </a:r>
            <a:endParaRPr lang="en-US" sz="5400" b="1" cap="none" spc="0"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endParaRPr>
          </a:p>
        </p:txBody>
      </p:sp>
      <p:sp>
        <p:nvSpPr>
          <p:cNvPr id="9" name="Rectangle 8"/>
          <p:cNvSpPr/>
          <p:nvPr/>
        </p:nvSpPr>
        <p:spPr>
          <a:xfrm>
            <a:off x="776537" y="3573016"/>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rPr>
              <a:t>3</a:t>
            </a:r>
            <a:endParaRPr lang="en-US" sz="5400" b="1" cap="none" spc="0" dirty="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endParaRPr>
          </a:p>
        </p:txBody>
      </p:sp>
      <p:sp>
        <p:nvSpPr>
          <p:cNvPr id="10" name="Rectangle 9"/>
          <p:cNvSpPr/>
          <p:nvPr/>
        </p:nvSpPr>
        <p:spPr>
          <a:xfrm>
            <a:off x="755903" y="5229200"/>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5">
                    <a:lumMod val="60000"/>
                    <a:lumOff val="40000"/>
                  </a:schemeClr>
                </a:solidFill>
                <a:effectLst>
                  <a:outerShdw blurRad="41275" dist="20320" dir="1800000" algn="tl" rotWithShape="0">
                    <a:srgbClr val="000000">
                      <a:alpha val="40000"/>
                    </a:srgbClr>
                  </a:outerShdw>
                </a:effectLst>
              </a:rPr>
              <a:t>4</a:t>
            </a:r>
            <a:endParaRPr lang="en-US" sz="5400" b="1" cap="none" spc="0" dirty="0">
              <a:ln w="12700">
                <a:solidFill>
                  <a:schemeClr val="tx2">
                    <a:satMod val="155000"/>
                  </a:schemeClr>
                </a:solidFill>
                <a:prstDash val="solid"/>
              </a:ln>
              <a:solidFill>
                <a:schemeClr val="accent5">
                  <a:lumMod val="60000"/>
                  <a:lumOff val="4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001986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0" y="2"/>
            <a:ext cx="9906000" cy="1214423"/>
          </a:xfrm>
          <a:gradFill>
            <a:gsLst>
              <a:gs pos="0">
                <a:schemeClr val="bg2">
                  <a:lumMod val="90000"/>
                </a:schemeClr>
              </a:gs>
              <a:gs pos="0">
                <a:schemeClr val="bg2">
                  <a:lumMod val="90000"/>
                </a:schemeClr>
              </a:gs>
              <a:gs pos="0">
                <a:schemeClr val="bg2">
                  <a:lumMod val="90000"/>
                </a:schemeClr>
              </a:gs>
              <a:gs pos="0">
                <a:schemeClr val="bg2">
                  <a:lumMod val="90000"/>
                </a:schemeClr>
              </a:gs>
              <a:gs pos="39999">
                <a:srgbClr val="85C2FF"/>
              </a:gs>
              <a:gs pos="70000">
                <a:srgbClr val="C4D6EB"/>
              </a:gs>
              <a:gs pos="100000">
                <a:srgbClr val="FFEBFA"/>
              </a:gs>
            </a:gsLst>
            <a:lin ang="18900000" scaled="1"/>
          </a:gradFill>
        </p:spPr>
        <p:txBody>
          <a:bodyPr>
            <a:noAutofit/>
          </a:bodyPr>
          <a:lstStyle/>
          <a:p>
            <a:pPr algn="ctr" eaLnBrk="1" fontAlgn="auto" hangingPunct="1">
              <a:spcAft>
                <a:spcPts val="0"/>
              </a:spcAft>
              <a:defRPr/>
            </a:pPr>
            <a:r>
              <a:rPr lang="en-US" sz="2800" dirty="0" err="1">
                <a:latin typeface="Britannic Bold" pitchFamily="34" charset="0"/>
              </a:rPr>
              <a:t>Penilaian</a:t>
            </a:r>
            <a:r>
              <a:rPr lang="en-US" sz="2800" dirty="0">
                <a:latin typeface="Britannic Bold" pitchFamily="34" charset="0"/>
              </a:rPr>
              <a:t> </a:t>
            </a:r>
            <a:r>
              <a:rPr lang="id-ID" sz="2800" dirty="0">
                <a:latin typeface="Britannic Bold" pitchFamily="34" charset="0"/>
              </a:rPr>
              <a:t>Frekuensi </a:t>
            </a:r>
            <a:r>
              <a:rPr lang="en-US" sz="2800" dirty="0" err="1">
                <a:latin typeface="Britannic Bold" pitchFamily="34" charset="0"/>
              </a:rPr>
              <a:t>Kemungkinan</a:t>
            </a:r>
            <a:r>
              <a:rPr lang="en-US" sz="2800" dirty="0">
                <a:latin typeface="Britannic Bold" pitchFamily="34" charset="0"/>
              </a:rPr>
              <a:t> </a:t>
            </a:r>
            <a:r>
              <a:rPr lang="en-US" sz="2800" dirty="0" err="1">
                <a:latin typeface="Britannic Bold" pitchFamily="34" charset="0"/>
              </a:rPr>
              <a:t>Terjadinya</a:t>
            </a:r>
            <a:r>
              <a:rPr lang="en-US" sz="2800" dirty="0">
                <a:latin typeface="Britannic Bold" pitchFamily="34" charset="0"/>
              </a:rPr>
              <a:t> </a:t>
            </a:r>
            <a:br>
              <a:rPr lang="en-US" sz="2800" dirty="0">
                <a:latin typeface="Britannic Bold" pitchFamily="34" charset="0"/>
              </a:rPr>
            </a:br>
            <a:r>
              <a:rPr lang="id-ID" sz="2800" dirty="0">
                <a:latin typeface="Britannic Bold" pitchFamily="34" charset="0"/>
              </a:rPr>
              <a:t>Aspek Lingkungan</a:t>
            </a:r>
          </a:p>
        </p:txBody>
      </p:sp>
      <p:sp>
        <p:nvSpPr>
          <p:cNvPr id="60418" name="Content Placeholder 2"/>
          <p:cNvSpPr>
            <a:spLocks noGrp="1"/>
          </p:cNvSpPr>
          <p:nvPr>
            <p:ph idx="1"/>
          </p:nvPr>
        </p:nvSpPr>
        <p:spPr>
          <a:xfrm>
            <a:off x="1" y="1268413"/>
            <a:ext cx="9429750" cy="4500562"/>
          </a:xfrm>
        </p:spPr>
        <p:txBody>
          <a:bodyPr/>
          <a:lstStyle/>
          <a:p>
            <a:pPr eaLnBrk="1" hangingPunct="1">
              <a:buFont typeface="Wingdings" pitchFamily="2" charset="2"/>
              <a:buNone/>
            </a:pPr>
            <a:r>
              <a:rPr lang="id-ID" sz="2800" b="1" i="1" u="sng" dirty="0">
                <a:latin typeface="Sylfaen" pitchFamily="18" charset="0"/>
              </a:rPr>
              <a:t>Occur</a:t>
            </a:r>
            <a:r>
              <a:rPr lang="en-US" sz="2800" b="1" i="1" u="sng" dirty="0">
                <a:latin typeface="Sylfaen" pitchFamily="18" charset="0"/>
              </a:rPr>
              <a:t>r</a:t>
            </a:r>
            <a:r>
              <a:rPr lang="id-ID" sz="2800" b="1" i="1" u="sng" dirty="0">
                <a:latin typeface="Sylfaen" pitchFamily="18" charset="0"/>
              </a:rPr>
              <a:t>ence / Probability/Kemungkinan</a:t>
            </a:r>
          </a:p>
          <a:p>
            <a:pPr lvl="1" eaLnBrk="1" hangingPunct="1"/>
            <a:r>
              <a:rPr lang="id-ID" sz="2400" b="1" dirty="0">
                <a:latin typeface="Sylfaen" pitchFamily="18" charset="0"/>
              </a:rPr>
              <a:t>Seberapa sering aspek lingkungan</a:t>
            </a:r>
            <a:r>
              <a:rPr lang="en-US" sz="2400" b="1" dirty="0">
                <a:latin typeface="Sylfaen" pitchFamily="18" charset="0"/>
              </a:rPr>
              <a:t> </a:t>
            </a:r>
            <a:r>
              <a:rPr lang="id-ID" sz="2400" b="1" dirty="0">
                <a:latin typeface="Sylfaen" pitchFamily="18" charset="0"/>
              </a:rPr>
              <a:t>terjadi</a:t>
            </a:r>
          </a:p>
          <a:p>
            <a:pPr lvl="1" eaLnBrk="1" hangingPunct="1"/>
            <a:r>
              <a:rPr lang="id-ID" sz="2400" b="1" dirty="0">
                <a:latin typeface="Sylfaen" pitchFamily="18" charset="0"/>
              </a:rPr>
              <a:t>Contoh : </a:t>
            </a:r>
          </a:p>
          <a:p>
            <a:pPr lvl="2" eaLnBrk="1" hangingPunct="1"/>
            <a:r>
              <a:rPr lang="id-ID" sz="2400" b="1" dirty="0">
                <a:latin typeface="Sylfaen" pitchFamily="18" charset="0"/>
              </a:rPr>
              <a:t>Seberapa sering majun </a:t>
            </a:r>
            <a:r>
              <a:rPr lang="en-US" sz="2400" b="1" dirty="0">
                <a:latin typeface="Sylfaen" pitchFamily="18" charset="0"/>
              </a:rPr>
              <a:t>yang t</a:t>
            </a:r>
            <a:r>
              <a:rPr lang="id-ID" sz="2400" b="1" dirty="0">
                <a:latin typeface="Sylfaen" pitchFamily="18" charset="0"/>
              </a:rPr>
              <a:t>ercemar oli </a:t>
            </a:r>
            <a:r>
              <a:rPr lang="en-US" sz="2400" b="1" dirty="0" err="1">
                <a:latin typeface="Sylfaen" pitchFamily="18" charset="0"/>
              </a:rPr>
              <a:t>mengontaminasi</a:t>
            </a:r>
            <a:r>
              <a:rPr lang="en-US" sz="2400" b="1" dirty="0">
                <a:latin typeface="Sylfaen" pitchFamily="18" charset="0"/>
              </a:rPr>
              <a:t> </a:t>
            </a:r>
            <a:r>
              <a:rPr lang="id-ID" sz="2400" b="1" dirty="0">
                <a:latin typeface="Sylfaen" pitchFamily="18" charset="0"/>
              </a:rPr>
              <a:t>air </a:t>
            </a:r>
            <a:r>
              <a:rPr lang="en-US" sz="2400" b="1" dirty="0" err="1">
                <a:latin typeface="Sylfaen" pitchFamily="18" charset="0"/>
              </a:rPr>
              <a:t>dan</a:t>
            </a:r>
            <a:r>
              <a:rPr lang="en-US" sz="2400" b="1" dirty="0">
                <a:latin typeface="Sylfaen" pitchFamily="18" charset="0"/>
              </a:rPr>
              <a:t> </a:t>
            </a:r>
            <a:r>
              <a:rPr lang="id-ID" sz="2400" b="1" dirty="0">
                <a:latin typeface="Sylfaen" pitchFamily="18" charset="0"/>
              </a:rPr>
              <a:t>tanah </a:t>
            </a:r>
          </a:p>
          <a:p>
            <a:pPr lvl="2" eaLnBrk="1" hangingPunct="1"/>
            <a:r>
              <a:rPr lang="id-ID" sz="2400" b="1" dirty="0">
                <a:latin typeface="Sylfaen" pitchFamily="18" charset="0"/>
              </a:rPr>
              <a:t>Seberapa sering </a:t>
            </a:r>
            <a:r>
              <a:rPr lang="en-US" sz="2400" b="1" dirty="0" err="1">
                <a:latin typeface="Sylfaen" pitchFamily="18" charset="0"/>
              </a:rPr>
              <a:t>mesin</a:t>
            </a:r>
            <a:r>
              <a:rPr lang="en-US" sz="2400" b="1" dirty="0">
                <a:latin typeface="Sylfaen" pitchFamily="18" charset="0"/>
              </a:rPr>
              <a:t> </a:t>
            </a:r>
            <a:r>
              <a:rPr lang="en-US" sz="2400" b="1" dirty="0" err="1">
                <a:latin typeface="Sylfaen" pitchFamily="18" charset="0"/>
              </a:rPr>
              <a:t>menimbulkan</a:t>
            </a:r>
            <a:r>
              <a:rPr lang="en-US" sz="2400" b="1" dirty="0">
                <a:latin typeface="Sylfaen" pitchFamily="18" charset="0"/>
              </a:rPr>
              <a:t> </a:t>
            </a:r>
            <a:r>
              <a:rPr lang="en-US" sz="2400" b="1" dirty="0" err="1">
                <a:latin typeface="Sylfaen" pitchFamily="18" charset="0"/>
              </a:rPr>
              <a:t>bising</a:t>
            </a:r>
            <a:endParaRPr lang="id-ID" sz="2400" b="1" dirty="0">
              <a:latin typeface="Sylfaen" pitchFamily="18" charset="0"/>
            </a:endParaRPr>
          </a:p>
          <a:p>
            <a:pPr lvl="2" eaLnBrk="1" hangingPunct="1"/>
            <a:r>
              <a:rPr lang="id-ID" sz="2400" b="1" dirty="0">
                <a:latin typeface="Sylfaen" pitchFamily="18" charset="0"/>
              </a:rPr>
              <a:t>Seberapa sering kejadian arus pendek terjadi</a:t>
            </a:r>
          </a:p>
          <a:p>
            <a:pPr lvl="2" eaLnBrk="1" hangingPunct="1"/>
            <a:r>
              <a:rPr lang="id-ID" sz="2400" b="1" dirty="0">
                <a:latin typeface="Sylfaen" pitchFamily="18" charset="0"/>
              </a:rPr>
              <a:t>Seberapa banyak karyawan yang sakit/ ke</a:t>
            </a:r>
            <a:r>
              <a:rPr lang="en-US" sz="2400" b="1" dirty="0">
                <a:latin typeface="Sylfaen" pitchFamily="18" charset="0"/>
              </a:rPr>
              <a:t> </a:t>
            </a:r>
            <a:r>
              <a:rPr lang="id-ID" sz="2400" b="1" dirty="0">
                <a:latin typeface="Sylfaen" pitchFamily="18" charset="0"/>
              </a:rPr>
              <a:t>dokter akibat gangguan pernafasan</a:t>
            </a:r>
            <a:r>
              <a:rPr lang="en-US" sz="2400" b="1" dirty="0">
                <a:latin typeface="Sylfaen" pitchFamily="18" charset="0"/>
              </a:rPr>
              <a:t> (</a:t>
            </a:r>
            <a:r>
              <a:rPr lang="en-US" sz="2400" b="1" dirty="0" err="1">
                <a:latin typeface="Sylfaen" pitchFamily="18" charset="0"/>
              </a:rPr>
              <a:t>Penyakit</a:t>
            </a:r>
            <a:r>
              <a:rPr lang="en-US" sz="2400" b="1" dirty="0">
                <a:latin typeface="Sylfaen" pitchFamily="18" charset="0"/>
              </a:rPr>
              <a:t> </a:t>
            </a:r>
            <a:r>
              <a:rPr lang="en-US" sz="2400" b="1" dirty="0" err="1">
                <a:latin typeface="Sylfaen" pitchFamily="18" charset="0"/>
              </a:rPr>
              <a:t>Akibat</a:t>
            </a:r>
            <a:r>
              <a:rPr lang="en-US" sz="2400" b="1" dirty="0">
                <a:latin typeface="Sylfaen" pitchFamily="18" charset="0"/>
              </a:rPr>
              <a:t> </a:t>
            </a:r>
            <a:r>
              <a:rPr lang="en-US" sz="2400" b="1" dirty="0" err="1">
                <a:latin typeface="Sylfaen" pitchFamily="18" charset="0"/>
              </a:rPr>
              <a:t>Kerja</a:t>
            </a:r>
            <a:r>
              <a:rPr lang="en-US" sz="2400" b="1" dirty="0">
                <a:latin typeface="Sylfaen" pitchFamily="18" charset="0"/>
              </a:rPr>
              <a:t>)</a:t>
            </a:r>
            <a:endParaRPr lang="id-ID" sz="2400" b="1" dirty="0">
              <a:latin typeface="Sylfaen" pitchFamily="18" charset="0"/>
            </a:endParaRPr>
          </a:p>
        </p:txBody>
      </p:sp>
      <p:sp>
        <p:nvSpPr>
          <p:cNvPr id="7" name="Footer Placeholder 6"/>
          <p:cNvSpPr>
            <a:spLocks noGrp="1"/>
          </p:cNvSpPr>
          <p:nvPr>
            <p:ph type="ftr" sz="quarter" idx="11"/>
          </p:nvPr>
        </p:nvSpPr>
        <p:spPr/>
        <p:txBody>
          <a:bodyPr/>
          <a:lstStyle/>
          <a:p>
            <a:pPr>
              <a:defRPr/>
            </a:pPr>
            <a:r>
              <a:rPr lang="id-ID"/>
              <a:t>Identifikasi Aspek dampak 2/Rev 0 © Copyright, Sentral Sistem, April 2019</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id-ID"/>
              <a:t>Identifikasi Aspek dampak 2/Rev 0 © Copyright, Sentral Sistem, April 2019</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417869663"/>
              </p:ext>
            </p:extLst>
          </p:nvPr>
        </p:nvGraphicFramePr>
        <p:xfrm>
          <a:off x="2211543" y="650305"/>
          <a:ext cx="7668365" cy="5760640"/>
        </p:xfrm>
        <a:graphic>
          <a:graphicData uri="http://schemas.openxmlformats.org/drawingml/2006/table">
            <a:tbl>
              <a:tblPr>
                <a:tableStyleId>{5C22544A-7EE6-4342-B048-85BDC9FD1C3A}</a:tableStyleId>
              </a:tblPr>
              <a:tblGrid>
                <a:gridCol w="7668365">
                  <a:extLst>
                    <a:ext uri="{9D8B030D-6E8A-4147-A177-3AD203B41FA5}">
                      <a16:colId xmlns:a16="http://schemas.microsoft.com/office/drawing/2014/main" val="20000"/>
                    </a:ext>
                  </a:extLst>
                </a:gridCol>
              </a:tblGrid>
              <a:tr h="246340">
                <a:tc>
                  <a:txBody>
                    <a:bodyPr/>
                    <a:lstStyle/>
                    <a:p>
                      <a:pPr algn="l" fontAlgn="ctr"/>
                      <a:r>
                        <a:rPr lang="id-ID" sz="1600" u="none" strike="noStrike" dirty="0">
                          <a:effectLst/>
                          <a:latin typeface="Arial Narrow" pitchFamily="34" charset="0"/>
                        </a:rPr>
                        <a:t>- Umumnya terjadi pada kasus emergency</a:t>
                      </a:r>
                      <a:endParaRPr lang="id-ID" sz="1600" b="0" i="0" u="none" strike="noStrike" dirty="0">
                        <a:solidFill>
                          <a:srgbClr val="000000"/>
                        </a:solidFill>
                        <a:effectLst/>
                        <a:latin typeface="Arial Narrow" pitchFamily="34" charset="0"/>
                      </a:endParaRPr>
                    </a:p>
                  </a:txBody>
                  <a:tcPr marL="0" marR="0" marT="0" marB="0" anchor="ctr">
                    <a:solidFill>
                      <a:srgbClr val="FFFF00"/>
                    </a:solidFill>
                  </a:tcPr>
                </a:tc>
                <a:extLst>
                  <a:ext uri="{0D108BD9-81ED-4DB2-BD59-A6C34878D82A}">
                    <a16:rowId xmlns:a16="http://schemas.microsoft.com/office/drawing/2014/main" val="10000"/>
                  </a:ext>
                </a:extLst>
              </a:tr>
              <a:tr h="246340">
                <a:tc>
                  <a:txBody>
                    <a:bodyPr/>
                    <a:lstStyle/>
                    <a:p>
                      <a:pPr algn="l" fontAlgn="ctr"/>
                      <a:r>
                        <a:rPr lang="id-ID" sz="1600" u="none" strike="noStrike" dirty="0">
                          <a:effectLst/>
                          <a:latin typeface="Arial Narrow" pitchFamily="34" charset="0"/>
                        </a:rPr>
                        <a:t>- Minimal dalam waktu 3 th tidak pernah terjadi insiden</a:t>
                      </a:r>
                      <a:endParaRPr lang="id-ID" sz="1600" b="0" i="0" u="none" strike="noStrike" dirty="0">
                        <a:solidFill>
                          <a:srgbClr val="000000"/>
                        </a:solidFill>
                        <a:effectLst/>
                        <a:latin typeface="Arial Narrow" pitchFamily="34" charset="0"/>
                      </a:endParaRPr>
                    </a:p>
                  </a:txBody>
                  <a:tcPr marL="0" marR="0" marT="0" marB="0" anchor="ctr">
                    <a:solidFill>
                      <a:srgbClr val="FFFF00"/>
                    </a:solidFill>
                  </a:tcPr>
                </a:tc>
                <a:extLst>
                  <a:ext uri="{0D108BD9-81ED-4DB2-BD59-A6C34878D82A}">
                    <a16:rowId xmlns:a16="http://schemas.microsoft.com/office/drawing/2014/main" val="10001"/>
                  </a:ext>
                </a:extLst>
              </a:tr>
              <a:tr h="246340">
                <a:tc>
                  <a:txBody>
                    <a:bodyPr/>
                    <a:lstStyle/>
                    <a:p>
                      <a:pPr algn="l" fontAlgn="ctr"/>
                      <a:endParaRPr lang="id-ID" sz="1600" b="0" i="0" u="none" strike="noStrike" dirty="0">
                        <a:solidFill>
                          <a:srgbClr val="000000"/>
                        </a:solidFill>
                        <a:effectLst/>
                        <a:latin typeface="Arial Narrow" pitchFamily="34" charset="0"/>
                      </a:endParaRPr>
                    </a:p>
                  </a:txBody>
                  <a:tcPr marL="0" marR="0" marT="0" marB="0" anchor="ctr">
                    <a:solidFill>
                      <a:schemeClr val="tx1"/>
                    </a:solidFill>
                  </a:tcPr>
                </a:tc>
                <a:extLst>
                  <a:ext uri="{0D108BD9-81ED-4DB2-BD59-A6C34878D82A}">
                    <a16:rowId xmlns:a16="http://schemas.microsoft.com/office/drawing/2014/main" val="10002"/>
                  </a:ext>
                </a:extLst>
              </a:tr>
              <a:tr h="246340">
                <a:tc>
                  <a:txBody>
                    <a:bodyPr/>
                    <a:lstStyle/>
                    <a:p>
                      <a:pPr algn="l" fontAlgn="ctr"/>
                      <a:r>
                        <a:rPr lang="id-ID" sz="1600" u="none" strike="noStrike" dirty="0">
                          <a:effectLst/>
                          <a:latin typeface="Arial Narrow" pitchFamily="34" charset="0"/>
                        </a:rPr>
                        <a:t>- Jarang terjadi, umumnya terjadi pada kasus abnormal atau Non Rutin</a:t>
                      </a:r>
                      <a:endParaRPr lang="id-ID" sz="1600" b="0" i="0" u="none" strike="noStrike" dirty="0">
                        <a:solidFill>
                          <a:srgbClr val="000000"/>
                        </a:solidFill>
                        <a:effectLst/>
                        <a:latin typeface="Arial Narrow" pitchFamily="34" charset="0"/>
                      </a:endParaRPr>
                    </a:p>
                  </a:txBody>
                  <a:tcPr marL="0" marR="0" marT="0" marB="0" anchor="ctr">
                    <a:solidFill>
                      <a:schemeClr val="accent6">
                        <a:lumMod val="60000"/>
                        <a:lumOff val="40000"/>
                      </a:schemeClr>
                    </a:solidFill>
                  </a:tcPr>
                </a:tc>
                <a:extLst>
                  <a:ext uri="{0D108BD9-81ED-4DB2-BD59-A6C34878D82A}">
                    <a16:rowId xmlns:a16="http://schemas.microsoft.com/office/drawing/2014/main" val="10003"/>
                  </a:ext>
                </a:extLst>
              </a:tr>
              <a:tr h="246340">
                <a:tc>
                  <a:txBody>
                    <a:bodyPr/>
                    <a:lstStyle/>
                    <a:p>
                      <a:pPr algn="l" fontAlgn="ctr"/>
                      <a:r>
                        <a:rPr lang="id-ID" sz="1600" u="none" strike="noStrike" dirty="0">
                          <a:effectLst/>
                          <a:latin typeface="Arial Narrow" pitchFamily="34" charset="0"/>
                        </a:rPr>
                        <a:t>- Untuk Insiden, minimal dalam waktu 2 th terakhir tidak pernah terjadi insiden </a:t>
                      </a:r>
                      <a:endParaRPr lang="id-ID" sz="1600" b="0" i="0" u="none" strike="noStrike" dirty="0">
                        <a:solidFill>
                          <a:srgbClr val="000000"/>
                        </a:solidFill>
                        <a:effectLst/>
                        <a:latin typeface="Arial Narrow" pitchFamily="34" charset="0"/>
                      </a:endParaRPr>
                    </a:p>
                  </a:txBody>
                  <a:tcPr marL="0" marR="0" marT="0" marB="0" anchor="ctr">
                    <a:solidFill>
                      <a:schemeClr val="accent6">
                        <a:lumMod val="60000"/>
                        <a:lumOff val="40000"/>
                      </a:schemeClr>
                    </a:solidFill>
                  </a:tcPr>
                </a:tc>
                <a:extLst>
                  <a:ext uri="{0D108BD9-81ED-4DB2-BD59-A6C34878D82A}">
                    <a16:rowId xmlns:a16="http://schemas.microsoft.com/office/drawing/2014/main" val="10004"/>
                  </a:ext>
                </a:extLst>
              </a:tr>
              <a:tr h="246340">
                <a:tc>
                  <a:txBody>
                    <a:bodyPr/>
                    <a:lstStyle/>
                    <a:p>
                      <a:pPr algn="l" fontAlgn="ctr"/>
                      <a:r>
                        <a:rPr lang="id-ID" sz="1600" u="none" strike="noStrike" dirty="0">
                          <a:effectLst/>
                          <a:latin typeface="Arial Narrow" pitchFamily="34" charset="0"/>
                        </a:rPr>
                        <a:t>- Untuk pajanan / exposure &amp;/ menghasilkan waste / polusi ke lingkungan terjadi pada </a:t>
                      </a:r>
                      <a:endParaRPr lang="id-ID" sz="1600" b="0" i="0" u="none" strike="noStrike" dirty="0">
                        <a:solidFill>
                          <a:srgbClr val="000000"/>
                        </a:solidFill>
                        <a:effectLst/>
                        <a:latin typeface="Arial Narrow" pitchFamily="34" charset="0"/>
                      </a:endParaRPr>
                    </a:p>
                  </a:txBody>
                  <a:tcPr marL="0" marR="0" marT="0" marB="0" anchor="ctr">
                    <a:solidFill>
                      <a:schemeClr val="accent6">
                        <a:lumMod val="60000"/>
                        <a:lumOff val="40000"/>
                      </a:schemeClr>
                    </a:solidFill>
                  </a:tcPr>
                </a:tc>
                <a:extLst>
                  <a:ext uri="{0D108BD9-81ED-4DB2-BD59-A6C34878D82A}">
                    <a16:rowId xmlns:a16="http://schemas.microsoft.com/office/drawing/2014/main" val="10005"/>
                  </a:ext>
                </a:extLst>
              </a:tr>
              <a:tr h="246340">
                <a:tc>
                  <a:txBody>
                    <a:bodyPr/>
                    <a:lstStyle/>
                    <a:p>
                      <a:pPr algn="l" fontAlgn="ctr"/>
                      <a:r>
                        <a:rPr lang="id-ID" sz="1600" u="none" strike="noStrike" dirty="0">
                          <a:effectLst/>
                          <a:latin typeface="Arial Narrow" pitchFamily="34" charset="0"/>
                        </a:rPr>
                        <a:t>  aktivitas non rutin / abnormal</a:t>
                      </a:r>
                      <a:endParaRPr lang="id-ID" sz="1600" b="0" i="0" u="none" strike="noStrike" dirty="0">
                        <a:solidFill>
                          <a:srgbClr val="000000"/>
                        </a:solidFill>
                        <a:effectLst/>
                        <a:latin typeface="Arial Narrow" pitchFamily="34" charset="0"/>
                      </a:endParaRPr>
                    </a:p>
                  </a:txBody>
                  <a:tcPr marL="0" marR="0" marT="0" marB="0" anchor="ctr">
                    <a:solidFill>
                      <a:schemeClr val="accent6">
                        <a:lumMod val="60000"/>
                        <a:lumOff val="40000"/>
                      </a:schemeClr>
                    </a:solidFill>
                  </a:tcPr>
                </a:tc>
                <a:extLst>
                  <a:ext uri="{0D108BD9-81ED-4DB2-BD59-A6C34878D82A}">
                    <a16:rowId xmlns:a16="http://schemas.microsoft.com/office/drawing/2014/main" val="10006"/>
                  </a:ext>
                </a:extLst>
              </a:tr>
              <a:tr h="246340">
                <a:tc>
                  <a:txBody>
                    <a:bodyPr/>
                    <a:lstStyle/>
                    <a:p>
                      <a:pPr algn="l" fontAlgn="ctr"/>
                      <a:endParaRPr lang="id-ID" sz="1600" b="0" i="0" u="none" strike="noStrike" dirty="0">
                        <a:solidFill>
                          <a:srgbClr val="000000"/>
                        </a:solidFill>
                        <a:effectLst/>
                        <a:latin typeface="Arial Narrow" pitchFamily="34" charset="0"/>
                      </a:endParaRPr>
                    </a:p>
                  </a:txBody>
                  <a:tcPr marL="0" marR="0" marT="0" marB="0" anchor="ctr">
                    <a:solidFill>
                      <a:schemeClr val="tx1"/>
                    </a:solidFill>
                  </a:tcPr>
                </a:tc>
                <a:extLst>
                  <a:ext uri="{0D108BD9-81ED-4DB2-BD59-A6C34878D82A}">
                    <a16:rowId xmlns:a16="http://schemas.microsoft.com/office/drawing/2014/main" val="10007"/>
                  </a:ext>
                </a:extLst>
              </a:tr>
              <a:tr h="413108">
                <a:tc>
                  <a:txBody>
                    <a:bodyPr/>
                    <a:lstStyle/>
                    <a:p>
                      <a:pPr algn="l" fontAlgn="ctr"/>
                      <a:r>
                        <a:rPr lang="id-ID" sz="1600" u="none" strike="noStrike" dirty="0">
                          <a:effectLst/>
                          <a:latin typeface="Arial Narrow" pitchFamily="34" charset="0"/>
                        </a:rPr>
                        <a:t>- Untuk konsumsi energi / sumber daya alam, terjadi pada aktivitas non rutin / abnormal</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08"/>
                  </a:ext>
                </a:extLst>
              </a:tr>
              <a:tr h="246340">
                <a:tc>
                  <a:txBody>
                    <a:bodyPr/>
                    <a:lstStyle/>
                    <a:p>
                      <a:pPr algn="l" fontAlgn="ctr"/>
                      <a:r>
                        <a:rPr lang="id-ID" sz="1600" u="none" strike="noStrike" dirty="0">
                          <a:effectLst/>
                          <a:latin typeface="Arial Narrow" pitchFamily="34" charset="0"/>
                        </a:rPr>
                        <a:t>- Mungkin terjadi, umumnya terjadi pada aktifitas rutin</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09"/>
                  </a:ext>
                </a:extLst>
              </a:tr>
              <a:tr h="413108">
                <a:tc>
                  <a:txBody>
                    <a:bodyPr/>
                    <a:lstStyle/>
                    <a:p>
                      <a:pPr algn="l" fontAlgn="ctr"/>
                      <a:r>
                        <a:rPr lang="id-ID" sz="1600" u="none" strike="noStrike" dirty="0">
                          <a:effectLst/>
                          <a:latin typeface="Arial Narrow" pitchFamily="34" charset="0"/>
                        </a:rPr>
                        <a:t>- Untuk Insiden, minimal dalam waktu 1th - 6 bulan terakhir tdk pernah/berkemungkinan terjadi  </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10"/>
                  </a:ext>
                </a:extLst>
              </a:tr>
              <a:tr h="413108">
                <a:tc>
                  <a:txBody>
                    <a:bodyPr/>
                    <a:lstStyle/>
                    <a:p>
                      <a:pPr algn="l" fontAlgn="ctr"/>
                      <a:r>
                        <a:rPr lang="id-ID" sz="1600" u="none" strike="noStrike" dirty="0">
                          <a:effectLst/>
                          <a:latin typeface="Arial Narrow" pitchFamily="34" charset="0"/>
                        </a:rPr>
                        <a:t>- Untuk pajanan / exposure / menghasilkan waste / polusi ke lingkungan terjadi pada aktivitas rutin</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11"/>
                  </a:ext>
                </a:extLst>
              </a:tr>
              <a:tr h="246340">
                <a:tc>
                  <a:txBody>
                    <a:bodyPr/>
                    <a:lstStyle/>
                    <a:p>
                      <a:pPr algn="l" fontAlgn="ctr"/>
                      <a:r>
                        <a:rPr lang="id-ID" sz="1600" u="none" strike="noStrike" dirty="0">
                          <a:effectLst/>
                          <a:latin typeface="Arial Narrow" pitchFamily="34" charset="0"/>
                        </a:rPr>
                        <a:t>- Untuk konsumsi energi / sumber daya alam, terjadi pada aktivitas rutin</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12"/>
                  </a:ext>
                </a:extLst>
              </a:tr>
              <a:tr h="246340">
                <a:tc>
                  <a:txBody>
                    <a:bodyPr/>
                    <a:lstStyle/>
                    <a:p>
                      <a:pPr algn="l" fontAlgn="ctr"/>
                      <a:endParaRPr lang="id-ID" sz="1600" b="0" i="0" u="none" strike="noStrike" dirty="0">
                        <a:solidFill>
                          <a:srgbClr val="000000"/>
                        </a:solidFill>
                        <a:effectLst/>
                        <a:latin typeface="Arial Narrow" pitchFamily="34" charset="0"/>
                      </a:endParaRPr>
                    </a:p>
                  </a:txBody>
                  <a:tcPr marL="0" marR="0" marT="0" marB="0" anchor="ctr">
                    <a:solidFill>
                      <a:schemeClr val="tx1"/>
                    </a:solidFill>
                  </a:tcPr>
                </a:tc>
                <a:extLst>
                  <a:ext uri="{0D108BD9-81ED-4DB2-BD59-A6C34878D82A}">
                    <a16:rowId xmlns:a16="http://schemas.microsoft.com/office/drawing/2014/main" val="10013"/>
                  </a:ext>
                </a:extLst>
              </a:tr>
              <a:tr h="246340">
                <a:tc>
                  <a:txBody>
                    <a:bodyPr/>
                    <a:lstStyle/>
                    <a:p>
                      <a:pPr algn="l" fontAlgn="ctr"/>
                      <a:r>
                        <a:rPr lang="id-ID" sz="1600" u="none" strike="noStrike" dirty="0">
                          <a:effectLst/>
                          <a:latin typeface="Arial Narrow" pitchFamily="34" charset="0"/>
                        </a:rPr>
                        <a:t>- Sering terjadi </a:t>
                      </a:r>
                      <a:endParaRPr lang="id-ID" sz="1600" b="0" i="0" u="none" strike="noStrike" dirty="0">
                        <a:solidFill>
                          <a:srgbClr val="000000"/>
                        </a:solidFill>
                        <a:effectLst/>
                        <a:latin typeface="Arial Narrow" pitchFamily="34" charset="0"/>
                      </a:endParaRPr>
                    </a:p>
                  </a:txBody>
                  <a:tcPr marL="0" marR="0" marT="0" marB="0" anchor="ctr">
                    <a:solidFill>
                      <a:schemeClr val="accent4">
                        <a:lumMod val="40000"/>
                        <a:lumOff val="60000"/>
                      </a:schemeClr>
                    </a:solidFill>
                  </a:tcPr>
                </a:tc>
                <a:extLst>
                  <a:ext uri="{0D108BD9-81ED-4DB2-BD59-A6C34878D82A}">
                    <a16:rowId xmlns:a16="http://schemas.microsoft.com/office/drawing/2014/main" val="10014"/>
                  </a:ext>
                </a:extLst>
              </a:tr>
              <a:tr h="246340">
                <a:tc>
                  <a:txBody>
                    <a:bodyPr/>
                    <a:lstStyle/>
                    <a:p>
                      <a:pPr algn="l" fontAlgn="ctr"/>
                      <a:r>
                        <a:rPr lang="id-ID" sz="1600" u="none" strike="noStrike" dirty="0">
                          <a:effectLst/>
                          <a:latin typeface="Arial Narrow" pitchFamily="34" charset="0"/>
                        </a:rPr>
                        <a:t>- Untuk Insiden, minimal dalam waktu 6 bulan terakhir tdk pernah terjadi insiden </a:t>
                      </a:r>
                      <a:endParaRPr lang="id-ID" sz="1600" b="0" i="0" u="none" strike="noStrike" dirty="0">
                        <a:solidFill>
                          <a:srgbClr val="000000"/>
                        </a:solidFill>
                        <a:effectLst/>
                        <a:latin typeface="Arial Narrow" pitchFamily="34" charset="0"/>
                      </a:endParaRPr>
                    </a:p>
                  </a:txBody>
                  <a:tcPr marL="0" marR="0" marT="0" marB="0" anchor="ctr">
                    <a:solidFill>
                      <a:schemeClr val="accent4">
                        <a:lumMod val="40000"/>
                        <a:lumOff val="60000"/>
                      </a:schemeClr>
                    </a:solidFill>
                  </a:tcPr>
                </a:tc>
                <a:extLst>
                  <a:ext uri="{0D108BD9-81ED-4DB2-BD59-A6C34878D82A}">
                    <a16:rowId xmlns:a16="http://schemas.microsoft.com/office/drawing/2014/main" val="10015"/>
                  </a:ext>
                </a:extLst>
              </a:tr>
              <a:tr h="413108">
                <a:tc>
                  <a:txBody>
                    <a:bodyPr/>
                    <a:lstStyle/>
                    <a:p>
                      <a:pPr algn="l" fontAlgn="ctr"/>
                      <a:r>
                        <a:rPr lang="id-ID" sz="1600" u="none" strike="noStrike" dirty="0">
                          <a:effectLst/>
                          <a:latin typeface="Arial Narrow" pitchFamily="34" charset="0"/>
                        </a:rPr>
                        <a:t>- Untuk pajanan / exposure / menghasilkan waste / polusi ke lingkungan terjadi pada aktivitas rutin</a:t>
                      </a:r>
                      <a:endParaRPr lang="id-ID" sz="1600" b="0" i="0" u="none" strike="noStrike" dirty="0">
                        <a:solidFill>
                          <a:srgbClr val="000000"/>
                        </a:solidFill>
                        <a:effectLst/>
                        <a:latin typeface="Arial Narrow" pitchFamily="34" charset="0"/>
                      </a:endParaRPr>
                    </a:p>
                  </a:txBody>
                  <a:tcPr marL="0" marR="0" marT="0" marB="0" anchor="ctr">
                    <a:solidFill>
                      <a:schemeClr val="accent4">
                        <a:lumMod val="40000"/>
                        <a:lumOff val="60000"/>
                      </a:schemeClr>
                    </a:solidFill>
                  </a:tcPr>
                </a:tc>
                <a:extLst>
                  <a:ext uri="{0D108BD9-81ED-4DB2-BD59-A6C34878D82A}">
                    <a16:rowId xmlns:a16="http://schemas.microsoft.com/office/drawing/2014/main" val="10016"/>
                  </a:ext>
                </a:extLst>
              </a:tr>
              <a:tr h="413108">
                <a:tc>
                  <a:txBody>
                    <a:bodyPr/>
                    <a:lstStyle/>
                    <a:p>
                      <a:pPr algn="l" fontAlgn="ctr"/>
                      <a:r>
                        <a:rPr lang="id-ID" sz="1600" u="none" strike="noStrike" dirty="0">
                          <a:effectLst/>
                          <a:latin typeface="Arial Narrow" pitchFamily="34" charset="0"/>
                        </a:rPr>
                        <a:t>- Terjadi pada aktivitas rutin dan disebabkan karena belum adanya program / training / perawatan</a:t>
                      </a:r>
                      <a:endParaRPr lang="id-ID" sz="1600" b="0" i="0" u="none" strike="noStrike" dirty="0">
                        <a:solidFill>
                          <a:srgbClr val="000000"/>
                        </a:solidFill>
                        <a:effectLst/>
                        <a:latin typeface="Arial Narrow" pitchFamily="34" charset="0"/>
                      </a:endParaRPr>
                    </a:p>
                  </a:txBody>
                  <a:tcPr marL="0" marR="0" marT="0" marB="0" anchor="ctr">
                    <a:solidFill>
                      <a:schemeClr val="accent4">
                        <a:lumMod val="40000"/>
                        <a:lumOff val="60000"/>
                      </a:schemeClr>
                    </a:solidFill>
                  </a:tcPr>
                </a:tc>
                <a:extLst>
                  <a:ext uri="{0D108BD9-81ED-4DB2-BD59-A6C34878D82A}">
                    <a16:rowId xmlns:a16="http://schemas.microsoft.com/office/drawing/2014/main" val="10017"/>
                  </a:ext>
                </a:extLst>
              </a:tr>
              <a:tr h="492680">
                <a:tc>
                  <a:txBody>
                    <a:bodyPr/>
                    <a:lstStyle/>
                    <a:p>
                      <a:pPr algn="l" fontAlgn="ctr"/>
                      <a:r>
                        <a:rPr lang="id-ID" sz="1600" u="none" strike="noStrike" dirty="0">
                          <a:effectLst/>
                          <a:latin typeface="Arial Narrow" pitchFamily="34" charset="0"/>
                        </a:rPr>
                        <a:t>- Untuk konsumsi energi / sumber daya alam, terjadi pada aktivitas rutin dan disebabkan karena belum adanya program / training / perawatan</a:t>
                      </a:r>
                      <a:endParaRPr lang="id-ID" sz="1600" b="0" i="0" u="none" strike="noStrike" dirty="0">
                        <a:solidFill>
                          <a:srgbClr val="000000"/>
                        </a:solidFill>
                        <a:effectLst/>
                        <a:latin typeface="Arial Narrow" pitchFamily="34" charset="0"/>
                      </a:endParaRPr>
                    </a:p>
                  </a:txBody>
                  <a:tcPr marL="0" marR="0" marT="0" marB="0" anchor="ctr">
                    <a:solidFill>
                      <a:schemeClr val="accent4">
                        <a:lumMod val="40000"/>
                        <a:lumOff val="60000"/>
                      </a:schemeClr>
                    </a:solidFill>
                  </a:tcPr>
                </a:tc>
                <a:extLst>
                  <a:ext uri="{0D108BD9-81ED-4DB2-BD59-A6C34878D82A}">
                    <a16:rowId xmlns:a16="http://schemas.microsoft.com/office/drawing/2014/main" val="10018"/>
                  </a:ext>
                </a:extLst>
              </a:tr>
            </a:tbl>
          </a:graphicData>
        </a:graphic>
      </p:graphicFrame>
      <p:sp>
        <p:nvSpPr>
          <p:cNvPr id="7" name="Rectangle 6"/>
          <p:cNvSpPr/>
          <p:nvPr/>
        </p:nvSpPr>
        <p:spPr>
          <a:xfrm>
            <a:off x="1279250" y="332656"/>
            <a:ext cx="676787" cy="923330"/>
          </a:xfrm>
          <a:prstGeom prst="rect">
            <a:avLst/>
          </a:prstGeom>
          <a:noFill/>
        </p:spPr>
        <p:txBody>
          <a:bodyPr wrap="none" lIns="91440" tIns="45720" rIns="91440" bIns="45720">
            <a:spAutoFit/>
          </a:bodyPr>
          <a:lstStyle/>
          <a:p>
            <a:pPr algn="ctr"/>
            <a:r>
              <a:rPr lang="id-ID" sz="5400" b="1" cap="none" spc="0"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rPr>
              <a:t>1</a:t>
            </a:r>
            <a:endParaRPr lang="en-US" sz="5400" b="1" cap="none" spc="0"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endParaRPr>
          </a:p>
        </p:txBody>
      </p:sp>
      <p:sp>
        <p:nvSpPr>
          <p:cNvPr id="8" name="Rectangle 7"/>
          <p:cNvSpPr/>
          <p:nvPr/>
        </p:nvSpPr>
        <p:spPr>
          <a:xfrm>
            <a:off x="1280593" y="1412776"/>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rPr>
              <a:t>2</a:t>
            </a:r>
            <a:endParaRPr lang="en-US" sz="5400" b="1" cap="none" spc="0"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endParaRPr>
          </a:p>
        </p:txBody>
      </p:sp>
      <p:sp>
        <p:nvSpPr>
          <p:cNvPr id="9" name="Rectangle 8"/>
          <p:cNvSpPr/>
          <p:nvPr/>
        </p:nvSpPr>
        <p:spPr>
          <a:xfrm>
            <a:off x="1314041" y="3140968"/>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rPr>
              <a:t>3</a:t>
            </a:r>
            <a:endParaRPr lang="en-US" sz="5400" b="1" cap="none" spc="0" dirty="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endParaRPr>
          </a:p>
        </p:txBody>
      </p:sp>
      <p:sp>
        <p:nvSpPr>
          <p:cNvPr id="10" name="Rectangle 9"/>
          <p:cNvSpPr/>
          <p:nvPr/>
        </p:nvSpPr>
        <p:spPr>
          <a:xfrm>
            <a:off x="1280593" y="5085184"/>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4">
                    <a:lumMod val="60000"/>
                    <a:lumOff val="40000"/>
                  </a:schemeClr>
                </a:solidFill>
                <a:effectLst>
                  <a:outerShdw blurRad="41275" dist="20320" dir="1800000" algn="tl" rotWithShape="0">
                    <a:srgbClr val="000000">
                      <a:alpha val="40000"/>
                    </a:srgbClr>
                  </a:outerShdw>
                </a:effectLst>
              </a:rPr>
              <a:t>4</a:t>
            </a:r>
            <a:endParaRPr lang="en-US" sz="5400" b="1" cap="none" spc="0" dirty="0">
              <a:ln w="12700">
                <a:solidFill>
                  <a:schemeClr val="tx2">
                    <a:satMod val="155000"/>
                  </a:schemeClr>
                </a:solidFill>
                <a:prstDash val="solid"/>
              </a:ln>
              <a:solidFill>
                <a:schemeClr val="accent4">
                  <a:lumMod val="60000"/>
                  <a:lumOff val="40000"/>
                </a:schemeClr>
              </a:solidFill>
              <a:effectLst>
                <a:outerShdw blurRad="41275" dist="20320" dir="1800000" algn="tl" rotWithShape="0">
                  <a:srgbClr val="000000">
                    <a:alpha val="40000"/>
                  </a:srgbClr>
                </a:outerShdw>
              </a:effectLst>
            </a:endParaRPr>
          </a:p>
        </p:txBody>
      </p:sp>
      <p:sp>
        <p:nvSpPr>
          <p:cNvPr id="11" name="Rectangle 10"/>
          <p:cNvSpPr/>
          <p:nvPr/>
        </p:nvSpPr>
        <p:spPr>
          <a:xfrm>
            <a:off x="3296817" y="132601"/>
            <a:ext cx="2988319" cy="400110"/>
          </a:xfrm>
          <a:prstGeom prst="rect">
            <a:avLst/>
          </a:prstGeom>
        </p:spPr>
        <p:txBody>
          <a:bodyPr wrap="none">
            <a:spAutoFit/>
          </a:bodyPr>
          <a:lstStyle/>
          <a:p>
            <a:pPr eaLnBrk="1" hangingPunct="1">
              <a:buFont typeface="Wingdings" pitchFamily="2" charset="2"/>
              <a:buNone/>
            </a:pPr>
            <a:r>
              <a:rPr lang="id-ID" b="1" i="1" u="sng" dirty="0">
                <a:latin typeface="Sylfaen" pitchFamily="18" charset="0"/>
              </a:rPr>
              <a:t>Probability/Kemungkinan</a:t>
            </a:r>
          </a:p>
        </p:txBody>
      </p:sp>
    </p:spTree>
    <p:extLst>
      <p:ext uri="{BB962C8B-B14F-4D97-AF65-F5344CB8AC3E}">
        <p14:creationId xmlns:p14="http://schemas.microsoft.com/office/powerpoint/2010/main" val="26335917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pPr>
              <a:defRPr/>
            </a:pPr>
            <a:r>
              <a:rPr lang="id-ID"/>
              <a:t>Identifikasi Aspek dampak 2/Rev 0 © Copyright, Sentral Sistem, April 2019</a:t>
            </a:r>
            <a:endParaRPr lang="en-US" dirty="0"/>
          </a:p>
        </p:txBody>
      </p:sp>
      <p:sp>
        <p:nvSpPr>
          <p:cNvPr id="7" name="Title 2"/>
          <p:cNvSpPr txBox="1">
            <a:spLocks/>
          </p:cNvSpPr>
          <p:nvPr/>
        </p:nvSpPr>
        <p:spPr>
          <a:xfrm>
            <a:off x="2936777" y="188640"/>
            <a:ext cx="4556001" cy="478954"/>
          </a:xfrm>
          <a:prstGeom prst="rect">
            <a:avLst/>
          </a:prstGeom>
        </p:spPr>
        <p:txBody>
          <a:bodyPr/>
          <a:lstStyle/>
          <a:p>
            <a:pPr eaLnBrk="0" hangingPunct="0">
              <a:defRPr/>
            </a:pPr>
            <a:r>
              <a:rPr lang="id-ID" sz="1800" b="1" dirty="0">
                <a:effectLst>
                  <a:outerShdw blurRad="31750" dist="25400" dir="5400000" algn="tl" rotWithShape="0">
                    <a:srgbClr val="000000">
                      <a:alpha val="25000"/>
                    </a:srgbClr>
                  </a:outerShdw>
                </a:effectLst>
                <a:latin typeface="+mj-lt"/>
                <a:ea typeface="+mj-ea"/>
                <a:cs typeface="+mj-cs"/>
              </a:rPr>
              <a:t>KONTROL / PENGENDALIAN OPERASIONAL ?</a:t>
            </a:r>
          </a:p>
        </p:txBody>
      </p:sp>
      <p:graphicFrame>
        <p:nvGraphicFramePr>
          <p:cNvPr id="4" name="Table 3"/>
          <p:cNvGraphicFramePr>
            <a:graphicFrameLocks noGrp="1"/>
          </p:cNvGraphicFramePr>
          <p:nvPr>
            <p:extLst>
              <p:ext uri="{D42A27DB-BD31-4B8C-83A1-F6EECF244321}">
                <p14:modId xmlns:p14="http://schemas.microsoft.com/office/powerpoint/2010/main" val="2468941847"/>
              </p:ext>
            </p:extLst>
          </p:nvPr>
        </p:nvGraphicFramePr>
        <p:xfrm>
          <a:off x="2288704" y="692704"/>
          <a:ext cx="7488832" cy="5760629"/>
        </p:xfrm>
        <a:graphic>
          <a:graphicData uri="http://schemas.openxmlformats.org/drawingml/2006/table">
            <a:tbl>
              <a:tblPr>
                <a:tableStyleId>{5C22544A-7EE6-4342-B048-85BDC9FD1C3A}</a:tableStyleId>
              </a:tblPr>
              <a:tblGrid>
                <a:gridCol w="7488832">
                  <a:extLst>
                    <a:ext uri="{9D8B030D-6E8A-4147-A177-3AD203B41FA5}">
                      <a16:colId xmlns:a16="http://schemas.microsoft.com/office/drawing/2014/main" val="20000"/>
                    </a:ext>
                  </a:extLst>
                </a:gridCol>
              </a:tblGrid>
              <a:tr h="306504">
                <a:tc>
                  <a:txBody>
                    <a:bodyPr/>
                    <a:lstStyle/>
                    <a:p>
                      <a:pPr algn="l" fontAlgn="ctr"/>
                      <a:r>
                        <a:rPr lang="sv-SE" sz="1600" u="none" strike="noStrike" dirty="0">
                          <a:effectLst/>
                          <a:latin typeface="Arial Narrow" pitchFamily="34" charset="0"/>
                        </a:rPr>
                        <a:t>Belum ada pengendalian khusus yang saat ini dilakukan untuk meminimalkan Dampak</a:t>
                      </a:r>
                      <a:endParaRPr lang="sv-SE" sz="1600" b="0" i="0" u="none" strike="noStrike" dirty="0">
                        <a:solidFill>
                          <a:srgbClr val="000000"/>
                        </a:solidFill>
                        <a:effectLst/>
                        <a:latin typeface="Arial Narrow" pitchFamily="34" charset="0"/>
                      </a:endParaRPr>
                    </a:p>
                  </a:txBody>
                  <a:tcPr marL="0" marR="0" marT="0" marB="0" anchor="ctr">
                    <a:solidFill>
                      <a:srgbClr val="FFFF99"/>
                    </a:solidFill>
                  </a:tcPr>
                </a:tc>
                <a:extLst>
                  <a:ext uri="{0D108BD9-81ED-4DB2-BD59-A6C34878D82A}">
                    <a16:rowId xmlns:a16="http://schemas.microsoft.com/office/drawing/2014/main" val="10000"/>
                  </a:ext>
                </a:extLst>
              </a:tr>
              <a:tr h="306504">
                <a:tc>
                  <a:txBody>
                    <a:bodyPr/>
                    <a:lstStyle/>
                    <a:p>
                      <a:pPr algn="l" fontAlgn="ctr"/>
                      <a:endParaRPr lang="sv-SE" sz="1600" b="0" i="0" u="none" strike="noStrike" dirty="0">
                        <a:solidFill>
                          <a:srgbClr val="000000"/>
                        </a:solidFill>
                        <a:effectLst/>
                        <a:latin typeface="Arial Narrow" pitchFamily="34" charset="0"/>
                      </a:endParaRPr>
                    </a:p>
                  </a:txBody>
                  <a:tcPr marL="0" marR="0" marT="0" marB="0" anchor="ctr">
                    <a:solidFill>
                      <a:schemeClr val="tx1"/>
                    </a:solidFill>
                  </a:tcPr>
                </a:tc>
                <a:extLst>
                  <a:ext uri="{0D108BD9-81ED-4DB2-BD59-A6C34878D82A}">
                    <a16:rowId xmlns:a16="http://schemas.microsoft.com/office/drawing/2014/main" val="10001"/>
                  </a:ext>
                </a:extLst>
              </a:tr>
              <a:tr h="306504">
                <a:tc>
                  <a:txBody>
                    <a:bodyPr/>
                    <a:lstStyle/>
                    <a:p>
                      <a:pPr algn="l" fontAlgn="ctr"/>
                      <a:r>
                        <a:rPr lang="id-ID" sz="1600" u="none" strike="noStrike" dirty="0">
                          <a:effectLst/>
                          <a:latin typeface="Arial Narrow" pitchFamily="34" charset="0"/>
                        </a:rPr>
                        <a:t>Pengendalian yg sudah dilakukan berupa tindakan kuratif / remedial</a:t>
                      </a:r>
                      <a:endParaRPr lang="id-ID" sz="1600" b="0" i="0" u="none" strike="noStrike" dirty="0">
                        <a:solidFill>
                          <a:srgbClr val="000000"/>
                        </a:solidFill>
                        <a:effectLst/>
                        <a:latin typeface="Arial Narrow" pitchFamily="34" charset="0"/>
                      </a:endParaRPr>
                    </a:p>
                  </a:txBody>
                  <a:tcPr marL="0" marR="0" marT="0" marB="0" anchor="ctr">
                    <a:solidFill>
                      <a:schemeClr val="accent6">
                        <a:lumMod val="40000"/>
                        <a:lumOff val="60000"/>
                      </a:schemeClr>
                    </a:solidFill>
                  </a:tcPr>
                </a:tc>
                <a:extLst>
                  <a:ext uri="{0D108BD9-81ED-4DB2-BD59-A6C34878D82A}">
                    <a16:rowId xmlns:a16="http://schemas.microsoft.com/office/drawing/2014/main" val="10002"/>
                  </a:ext>
                </a:extLst>
              </a:tr>
              <a:tr h="306504">
                <a:tc>
                  <a:txBody>
                    <a:bodyPr/>
                    <a:lstStyle/>
                    <a:p>
                      <a:pPr algn="l" fontAlgn="ctr"/>
                      <a:r>
                        <a:rPr lang="id-ID" sz="1600" u="none" strike="noStrike" dirty="0">
                          <a:effectLst/>
                          <a:latin typeface="Arial Narrow" pitchFamily="34" charset="0"/>
                        </a:rPr>
                        <a:t> -  Penyediaan alat penampung</a:t>
                      </a:r>
                      <a:endParaRPr lang="id-ID" sz="1600" b="0" i="0" u="none" strike="noStrike" dirty="0">
                        <a:solidFill>
                          <a:srgbClr val="000000"/>
                        </a:solidFill>
                        <a:effectLst/>
                        <a:latin typeface="Arial Narrow" pitchFamily="34" charset="0"/>
                      </a:endParaRPr>
                    </a:p>
                  </a:txBody>
                  <a:tcPr marL="0" marR="0" marT="0" marB="0" anchor="ctr">
                    <a:solidFill>
                      <a:schemeClr val="accent6">
                        <a:lumMod val="40000"/>
                        <a:lumOff val="60000"/>
                      </a:schemeClr>
                    </a:solidFill>
                  </a:tcPr>
                </a:tc>
                <a:extLst>
                  <a:ext uri="{0D108BD9-81ED-4DB2-BD59-A6C34878D82A}">
                    <a16:rowId xmlns:a16="http://schemas.microsoft.com/office/drawing/2014/main" val="10003"/>
                  </a:ext>
                </a:extLst>
              </a:tr>
              <a:tr h="306504">
                <a:tc>
                  <a:txBody>
                    <a:bodyPr/>
                    <a:lstStyle/>
                    <a:p>
                      <a:pPr algn="l" fontAlgn="ctr"/>
                      <a:r>
                        <a:rPr lang="id-ID" sz="1600" u="none" strike="noStrike" dirty="0">
                          <a:effectLst/>
                          <a:latin typeface="Arial Narrow" pitchFamily="34" charset="0"/>
                        </a:rPr>
                        <a:t> -  Visual management </a:t>
                      </a:r>
                      <a:endParaRPr lang="id-ID" sz="1600" b="0" i="0" u="none" strike="noStrike" dirty="0">
                        <a:solidFill>
                          <a:srgbClr val="000000"/>
                        </a:solidFill>
                        <a:effectLst/>
                        <a:latin typeface="Arial Narrow" pitchFamily="34" charset="0"/>
                      </a:endParaRPr>
                    </a:p>
                  </a:txBody>
                  <a:tcPr marL="0" marR="0" marT="0" marB="0" anchor="ctr">
                    <a:solidFill>
                      <a:schemeClr val="accent6">
                        <a:lumMod val="40000"/>
                        <a:lumOff val="60000"/>
                      </a:schemeClr>
                    </a:solidFill>
                  </a:tcPr>
                </a:tc>
                <a:extLst>
                  <a:ext uri="{0D108BD9-81ED-4DB2-BD59-A6C34878D82A}">
                    <a16:rowId xmlns:a16="http://schemas.microsoft.com/office/drawing/2014/main" val="10004"/>
                  </a:ext>
                </a:extLst>
              </a:tr>
              <a:tr h="306504">
                <a:tc>
                  <a:txBody>
                    <a:bodyPr/>
                    <a:lstStyle/>
                    <a:p>
                      <a:pPr algn="l" fontAlgn="ctr"/>
                      <a:endParaRPr lang="id-ID" sz="1600" b="0" i="0" u="none" strike="noStrike" dirty="0">
                        <a:solidFill>
                          <a:srgbClr val="000000"/>
                        </a:solidFill>
                        <a:effectLst/>
                        <a:latin typeface="Arial Narrow" pitchFamily="34" charset="0"/>
                      </a:endParaRPr>
                    </a:p>
                  </a:txBody>
                  <a:tcPr marL="0" marR="0" marT="0" marB="0" anchor="ctr">
                    <a:solidFill>
                      <a:schemeClr val="tx1"/>
                    </a:solidFill>
                  </a:tcPr>
                </a:tc>
                <a:extLst>
                  <a:ext uri="{0D108BD9-81ED-4DB2-BD59-A6C34878D82A}">
                    <a16:rowId xmlns:a16="http://schemas.microsoft.com/office/drawing/2014/main" val="10005"/>
                  </a:ext>
                </a:extLst>
              </a:tr>
              <a:tr h="311295">
                <a:tc>
                  <a:txBody>
                    <a:bodyPr/>
                    <a:lstStyle/>
                    <a:p>
                      <a:pPr algn="l" fontAlgn="ctr"/>
                      <a:r>
                        <a:rPr lang="id-ID" sz="1600" u="none" strike="noStrike" dirty="0">
                          <a:effectLst/>
                          <a:latin typeface="Arial Narrow" pitchFamily="34" charset="0"/>
                        </a:rPr>
                        <a:t>Sudah ada upaya (korektif) untuk meminimalkan dampak tapi blm konsisten, mencakup ;</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06"/>
                  </a:ext>
                </a:extLst>
              </a:tr>
              <a:tr h="306504">
                <a:tc>
                  <a:txBody>
                    <a:bodyPr/>
                    <a:lstStyle/>
                    <a:p>
                      <a:pPr algn="l" fontAlgn="ctr"/>
                      <a:r>
                        <a:rPr lang="id-ID" sz="1600" u="none" strike="noStrike" dirty="0">
                          <a:effectLst/>
                          <a:latin typeface="Arial Narrow" pitchFamily="34" charset="0"/>
                        </a:rPr>
                        <a:t> -  Penyediaan resource (mesin/alat/personnel dll)</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07"/>
                  </a:ext>
                </a:extLst>
              </a:tr>
              <a:tr h="306504">
                <a:tc>
                  <a:txBody>
                    <a:bodyPr/>
                    <a:lstStyle/>
                    <a:p>
                      <a:pPr algn="l" fontAlgn="ctr"/>
                      <a:r>
                        <a:rPr lang="id-ID" sz="1600" u="none" strike="noStrike" dirty="0">
                          <a:effectLst/>
                          <a:latin typeface="Arial Narrow" pitchFamily="34" charset="0"/>
                        </a:rPr>
                        <a:t> -  Penyiapan kompetensi personnel  termasuk pelatihan yg diperlukan</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08"/>
                  </a:ext>
                </a:extLst>
              </a:tr>
              <a:tr h="306504">
                <a:tc>
                  <a:txBody>
                    <a:bodyPr/>
                    <a:lstStyle/>
                    <a:p>
                      <a:pPr algn="l" fontAlgn="ctr"/>
                      <a:r>
                        <a:rPr lang="id-ID" sz="1600" u="none" strike="noStrike" dirty="0">
                          <a:effectLst/>
                          <a:latin typeface="Arial Narrow" pitchFamily="34" charset="0"/>
                        </a:rPr>
                        <a:t> -  Pembuatan prosedur</a:t>
                      </a:r>
                      <a:endParaRPr lang="id-ID" sz="16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09"/>
                  </a:ext>
                </a:extLst>
              </a:tr>
              <a:tr h="306504">
                <a:tc>
                  <a:txBody>
                    <a:bodyPr/>
                    <a:lstStyle/>
                    <a:p>
                      <a:pPr algn="l" fontAlgn="ctr"/>
                      <a:r>
                        <a:rPr lang="id-ID" sz="1600" u="none" strike="noStrike" dirty="0">
                          <a:effectLst/>
                          <a:latin typeface="Arial Narrow" pitchFamily="34" charset="0"/>
                        </a:rPr>
                        <a:t> </a:t>
                      </a:r>
                      <a:endParaRPr lang="id-ID" sz="1600" b="0" i="0" u="none" strike="noStrike" dirty="0">
                        <a:solidFill>
                          <a:srgbClr val="000000"/>
                        </a:solidFill>
                        <a:effectLst/>
                        <a:latin typeface="Arial Narrow" pitchFamily="34" charset="0"/>
                      </a:endParaRPr>
                    </a:p>
                  </a:txBody>
                  <a:tcPr marL="0" marR="0" marT="0" marB="0" anchor="ctr">
                    <a:solidFill>
                      <a:schemeClr val="tx1"/>
                    </a:solidFill>
                  </a:tcPr>
                </a:tc>
                <a:extLst>
                  <a:ext uri="{0D108BD9-81ED-4DB2-BD59-A6C34878D82A}">
                    <a16:rowId xmlns:a16="http://schemas.microsoft.com/office/drawing/2014/main" val="10010"/>
                  </a:ext>
                </a:extLst>
              </a:tr>
              <a:tr h="5452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id-ID" sz="1600" u="none" strike="noStrike" dirty="0">
                          <a:effectLst/>
                          <a:latin typeface="Arial Narrow" pitchFamily="34" charset="0"/>
                        </a:rPr>
                        <a:t>Kontrol dilakukan dengan baik &amp; konsisten (korektif &amp; preventif) dalam meminimalkan dampak, mencakup;</a:t>
                      </a:r>
                      <a:endParaRPr lang="id-ID" sz="1600" b="0" i="0" u="none" strike="noStrike" dirty="0">
                        <a:solidFill>
                          <a:srgbClr val="000000"/>
                        </a:solidFill>
                        <a:effectLst/>
                        <a:latin typeface="Arial Narrow" pitchFamily="34" charset="0"/>
                      </a:endParaRPr>
                    </a:p>
                  </a:txBody>
                  <a:tcPr marL="0" marR="0" marT="0" marB="0" anchor="ctr">
                    <a:solidFill>
                      <a:schemeClr val="accent1">
                        <a:lumMod val="60000"/>
                        <a:lumOff val="40000"/>
                      </a:schemeClr>
                    </a:solidFill>
                  </a:tcPr>
                </a:tc>
                <a:extLst>
                  <a:ext uri="{0D108BD9-81ED-4DB2-BD59-A6C34878D82A}">
                    <a16:rowId xmlns:a16="http://schemas.microsoft.com/office/drawing/2014/main" val="10011"/>
                  </a:ext>
                </a:extLst>
              </a:tr>
              <a:tr h="306504">
                <a:tc>
                  <a:txBody>
                    <a:bodyPr/>
                    <a:lstStyle/>
                    <a:p>
                      <a:pPr algn="l" fontAlgn="ctr"/>
                      <a:r>
                        <a:rPr lang="id-ID" sz="1600" u="none" strike="noStrike" dirty="0">
                          <a:effectLst/>
                          <a:latin typeface="Arial Narrow" pitchFamily="34" charset="0"/>
                        </a:rPr>
                        <a:t> -  Penyediaan resource (mesin / alat / personnel dll)</a:t>
                      </a:r>
                      <a:endParaRPr lang="id-ID" sz="1600" b="0" i="0" u="none" strike="noStrike" dirty="0">
                        <a:solidFill>
                          <a:srgbClr val="000000"/>
                        </a:solidFill>
                        <a:effectLst/>
                        <a:latin typeface="Arial Narrow" pitchFamily="34" charset="0"/>
                      </a:endParaRPr>
                    </a:p>
                  </a:txBody>
                  <a:tcPr marL="0" marR="0" marT="0" marB="0" anchor="ctr">
                    <a:solidFill>
                      <a:schemeClr val="accent1">
                        <a:lumMod val="60000"/>
                        <a:lumOff val="40000"/>
                      </a:schemeClr>
                    </a:solidFill>
                  </a:tcPr>
                </a:tc>
                <a:extLst>
                  <a:ext uri="{0D108BD9-81ED-4DB2-BD59-A6C34878D82A}">
                    <a16:rowId xmlns:a16="http://schemas.microsoft.com/office/drawing/2014/main" val="10012"/>
                  </a:ext>
                </a:extLst>
              </a:tr>
              <a:tr h="306504">
                <a:tc>
                  <a:txBody>
                    <a:bodyPr/>
                    <a:lstStyle/>
                    <a:p>
                      <a:pPr algn="l" fontAlgn="ctr"/>
                      <a:r>
                        <a:rPr lang="id-ID" sz="1600" u="none" strike="noStrike" dirty="0">
                          <a:effectLst/>
                          <a:latin typeface="Arial Narrow" pitchFamily="34" charset="0"/>
                        </a:rPr>
                        <a:t> -  Kompetensi personnel termasuk pelatihan yang diperlukan sudah dilakukan</a:t>
                      </a:r>
                      <a:endParaRPr lang="id-ID" sz="1600" b="0" i="0" u="none" strike="noStrike" dirty="0">
                        <a:solidFill>
                          <a:srgbClr val="000000"/>
                        </a:solidFill>
                        <a:effectLst/>
                        <a:latin typeface="Arial Narrow" pitchFamily="34" charset="0"/>
                      </a:endParaRPr>
                    </a:p>
                  </a:txBody>
                  <a:tcPr marL="0" marR="0" marT="0" marB="0" anchor="ctr">
                    <a:solidFill>
                      <a:schemeClr val="accent1">
                        <a:lumMod val="60000"/>
                        <a:lumOff val="40000"/>
                      </a:schemeClr>
                    </a:solidFill>
                  </a:tcPr>
                </a:tc>
                <a:extLst>
                  <a:ext uri="{0D108BD9-81ED-4DB2-BD59-A6C34878D82A}">
                    <a16:rowId xmlns:a16="http://schemas.microsoft.com/office/drawing/2014/main" val="10013"/>
                  </a:ext>
                </a:extLst>
              </a:tr>
              <a:tr h="306504">
                <a:tc>
                  <a:txBody>
                    <a:bodyPr/>
                    <a:lstStyle/>
                    <a:p>
                      <a:pPr algn="l" fontAlgn="ctr"/>
                      <a:r>
                        <a:rPr lang="id-ID" sz="1600" u="none" strike="noStrike" dirty="0">
                          <a:effectLst/>
                          <a:latin typeface="Arial Narrow" pitchFamily="34" charset="0"/>
                        </a:rPr>
                        <a:t> -  Prosedur sudah dibuat &amp; disosialisasikan </a:t>
                      </a:r>
                      <a:endParaRPr lang="id-ID" sz="1600" b="0" i="0" u="none" strike="noStrike" dirty="0">
                        <a:solidFill>
                          <a:srgbClr val="000000"/>
                        </a:solidFill>
                        <a:effectLst/>
                        <a:latin typeface="Arial Narrow" pitchFamily="34" charset="0"/>
                      </a:endParaRPr>
                    </a:p>
                  </a:txBody>
                  <a:tcPr marL="0" marR="0" marT="0" marB="0" anchor="ctr">
                    <a:solidFill>
                      <a:schemeClr val="accent1">
                        <a:lumMod val="60000"/>
                        <a:lumOff val="40000"/>
                      </a:schemeClr>
                    </a:solidFill>
                  </a:tcPr>
                </a:tc>
                <a:extLst>
                  <a:ext uri="{0D108BD9-81ED-4DB2-BD59-A6C34878D82A}">
                    <a16:rowId xmlns:a16="http://schemas.microsoft.com/office/drawing/2014/main" val="10014"/>
                  </a:ext>
                </a:extLst>
              </a:tr>
              <a:tr h="613010">
                <a:tc>
                  <a:txBody>
                    <a:bodyPr/>
                    <a:lstStyle/>
                    <a:p>
                      <a:pPr marL="177800" indent="-177800" algn="l" fontAlgn="ctr"/>
                      <a:r>
                        <a:rPr lang="id-ID" sz="1600" u="none" strike="noStrike" dirty="0">
                          <a:effectLst/>
                          <a:latin typeface="Arial Narrow" pitchFamily="34" charset="0"/>
                        </a:rPr>
                        <a:t> -  Dibuat program maintenance secara rutin / periodik yang menjamin konsistensi kontrol atau adanya upaya eliminasi / substitusi / re-engineering</a:t>
                      </a:r>
                      <a:endParaRPr lang="id-ID" sz="1600" b="0" i="0" u="none" strike="noStrike" dirty="0">
                        <a:solidFill>
                          <a:srgbClr val="000000"/>
                        </a:solidFill>
                        <a:effectLst/>
                        <a:latin typeface="Arial Narrow" pitchFamily="34" charset="0"/>
                      </a:endParaRPr>
                    </a:p>
                  </a:txBody>
                  <a:tcPr marL="0" marR="0" marT="0" marB="0" anchor="ctr">
                    <a:solidFill>
                      <a:schemeClr val="accent1">
                        <a:lumMod val="60000"/>
                        <a:lumOff val="40000"/>
                      </a:schemeClr>
                    </a:solidFill>
                  </a:tcPr>
                </a:tc>
                <a:extLst>
                  <a:ext uri="{0D108BD9-81ED-4DB2-BD59-A6C34878D82A}">
                    <a16:rowId xmlns:a16="http://schemas.microsoft.com/office/drawing/2014/main" val="10015"/>
                  </a:ext>
                </a:extLst>
              </a:tr>
              <a:tr h="306504">
                <a:tc>
                  <a:txBody>
                    <a:bodyPr/>
                    <a:lstStyle/>
                    <a:p>
                      <a:pPr algn="l" fontAlgn="ctr"/>
                      <a:r>
                        <a:rPr lang="sv-SE" sz="1600" u="none" strike="noStrike" dirty="0">
                          <a:effectLst/>
                          <a:latin typeface="Arial Narrow" pitchFamily="34" charset="0"/>
                        </a:rPr>
                        <a:t> -   Dilakukan monitoring teradap aktivitas tersebut</a:t>
                      </a:r>
                      <a:endParaRPr lang="sv-SE" sz="1600" b="0" i="0" u="none" strike="noStrike" dirty="0">
                        <a:solidFill>
                          <a:srgbClr val="000000"/>
                        </a:solidFill>
                        <a:effectLst/>
                        <a:latin typeface="Arial Narrow" pitchFamily="34" charset="0"/>
                      </a:endParaRPr>
                    </a:p>
                  </a:txBody>
                  <a:tcPr marL="0" marR="0" marT="0" marB="0" anchor="ctr">
                    <a:solidFill>
                      <a:schemeClr val="accent1">
                        <a:lumMod val="60000"/>
                        <a:lumOff val="40000"/>
                      </a:schemeClr>
                    </a:solidFill>
                  </a:tcPr>
                </a:tc>
                <a:extLst>
                  <a:ext uri="{0D108BD9-81ED-4DB2-BD59-A6C34878D82A}">
                    <a16:rowId xmlns:a16="http://schemas.microsoft.com/office/drawing/2014/main" val="10016"/>
                  </a:ext>
                </a:extLst>
              </a:tr>
            </a:tbl>
          </a:graphicData>
        </a:graphic>
      </p:graphicFrame>
      <p:sp>
        <p:nvSpPr>
          <p:cNvPr id="9" name="Rectangle 8"/>
          <p:cNvSpPr/>
          <p:nvPr/>
        </p:nvSpPr>
        <p:spPr>
          <a:xfrm>
            <a:off x="782689" y="470956"/>
            <a:ext cx="676787" cy="923330"/>
          </a:xfrm>
          <a:prstGeom prst="rect">
            <a:avLst/>
          </a:prstGeom>
          <a:noFill/>
        </p:spPr>
        <p:txBody>
          <a:bodyPr wrap="none" lIns="91440" tIns="45720" rIns="91440" bIns="45720">
            <a:spAutoFit/>
          </a:bodyPr>
          <a:lstStyle/>
          <a:p>
            <a:pPr algn="ctr"/>
            <a:r>
              <a:rPr lang="id-ID" sz="5400" b="1" cap="none" spc="0" dirty="0">
                <a:ln w="12700">
                  <a:solidFill>
                    <a:schemeClr val="tx2">
                      <a:satMod val="155000"/>
                    </a:schemeClr>
                  </a:solidFill>
                  <a:prstDash val="solid"/>
                </a:ln>
                <a:solidFill>
                  <a:srgbClr val="FFFF99"/>
                </a:solidFill>
                <a:effectLst>
                  <a:outerShdw blurRad="41275" dist="20320" dir="1800000" algn="tl" rotWithShape="0">
                    <a:srgbClr val="000000">
                      <a:alpha val="40000"/>
                    </a:srgbClr>
                  </a:outerShdw>
                </a:effectLst>
              </a:rPr>
              <a:t>1</a:t>
            </a:r>
            <a:endParaRPr lang="en-US" sz="5400" b="1" cap="none" spc="0" dirty="0">
              <a:ln w="12700">
                <a:solidFill>
                  <a:schemeClr val="tx2">
                    <a:satMod val="155000"/>
                  </a:schemeClr>
                </a:solidFill>
                <a:prstDash val="solid"/>
              </a:ln>
              <a:solidFill>
                <a:srgbClr val="FFFF99"/>
              </a:solidFill>
              <a:effectLst>
                <a:outerShdw blurRad="41275" dist="20320" dir="1800000" algn="tl" rotWithShape="0">
                  <a:srgbClr val="000000">
                    <a:alpha val="40000"/>
                  </a:srgbClr>
                </a:outerShdw>
              </a:effectLst>
            </a:endParaRPr>
          </a:p>
        </p:txBody>
      </p:sp>
      <p:sp>
        <p:nvSpPr>
          <p:cNvPr id="10" name="Rectangle 9"/>
          <p:cNvSpPr/>
          <p:nvPr/>
        </p:nvSpPr>
        <p:spPr>
          <a:xfrm>
            <a:off x="782689" y="1484784"/>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rPr>
              <a:t>2</a:t>
            </a:r>
            <a:endParaRPr lang="en-US" sz="5400" b="1" cap="none" spc="0"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endParaRPr>
          </a:p>
        </p:txBody>
      </p:sp>
      <p:sp>
        <p:nvSpPr>
          <p:cNvPr id="11" name="Rectangle 10"/>
          <p:cNvSpPr/>
          <p:nvPr/>
        </p:nvSpPr>
        <p:spPr>
          <a:xfrm>
            <a:off x="782689" y="2852936"/>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rPr>
              <a:t>3</a:t>
            </a:r>
            <a:endParaRPr lang="en-US" sz="5400" b="1" cap="none" spc="0" dirty="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endParaRPr>
          </a:p>
        </p:txBody>
      </p:sp>
      <p:sp>
        <p:nvSpPr>
          <p:cNvPr id="12" name="Rectangle 11"/>
          <p:cNvSpPr/>
          <p:nvPr/>
        </p:nvSpPr>
        <p:spPr>
          <a:xfrm>
            <a:off x="782689" y="4769642"/>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5">
                    <a:lumMod val="60000"/>
                    <a:lumOff val="40000"/>
                  </a:schemeClr>
                </a:solidFill>
                <a:effectLst>
                  <a:outerShdw blurRad="41275" dist="20320" dir="1800000" algn="tl" rotWithShape="0">
                    <a:srgbClr val="000000">
                      <a:alpha val="40000"/>
                    </a:srgbClr>
                  </a:outerShdw>
                </a:effectLst>
              </a:rPr>
              <a:t>4</a:t>
            </a:r>
            <a:endParaRPr lang="en-US" sz="5400" b="1" cap="none" spc="0" dirty="0">
              <a:ln w="12700">
                <a:solidFill>
                  <a:schemeClr val="tx2">
                    <a:satMod val="155000"/>
                  </a:schemeClr>
                </a:solidFill>
                <a:prstDash val="solid"/>
              </a:ln>
              <a:solidFill>
                <a:schemeClr val="accent5">
                  <a:lumMod val="60000"/>
                  <a:lumOff val="40000"/>
                </a:schemeClr>
              </a:solidFill>
              <a:effectLst>
                <a:outerShdw blurRad="41275" dist="20320" dir="1800000" algn="tl" rotWithShape="0">
                  <a:srgbClr val="000000">
                    <a:alpha val="40000"/>
                  </a:srgbClr>
                </a:outerShdw>
              </a:effectLs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id-ID"/>
              <a:t>Identifikasi Aspek dampak 2/Rev 0 © Copyright, Sentral Sistem, April 2019</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34801022"/>
              </p:ext>
            </p:extLst>
          </p:nvPr>
        </p:nvGraphicFramePr>
        <p:xfrm>
          <a:off x="1734160" y="620690"/>
          <a:ext cx="8136904" cy="5486577"/>
        </p:xfrm>
        <a:graphic>
          <a:graphicData uri="http://schemas.openxmlformats.org/drawingml/2006/table">
            <a:tbl>
              <a:tblPr>
                <a:tableStyleId>{5C22544A-7EE6-4342-B048-85BDC9FD1C3A}</a:tableStyleId>
              </a:tblPr>
              <a:tblGrid>
                <a:gridCol w="8136904">
                  <a:extLst>
                    <a:ext uri="{9D8B030D-6E8A-4147-A177-3AD203B41FA5}">
                      <a16:colId xmlns:a16="http://schemas.microsoft.com/office/drawing/2014/main" val="20000"/>
                    </a:ext>
                  </a:extLst>
                </a:gridCol>
              </a:tblGrid>
              <a:tr h="289429">
                <a:tc>
                  <a:txBody>
                    <a:bodyPr/>
                    <a:lstStyle/>
                    <a:p>
                      <a:pPr algn="l" fontAlgn="ctr"/>
                      <a:r>
                        <a:rPr lang="id-ID" sz="1800" u="none" strike="noStrike" dirty="0">
                          <a:effectLst/>
                          <a:latin typeface="Arial Narrow" pitchFamily="34" charset="0"/>
                        </a:rPr>
                        <a:t>Belum ada kepedulian dari karyawan di area terkait. </a:t>
                      </a:r>
                      <a:endParaRPr lang="id-ID" sz="1800" b="0" i="0" u="none" strike="noStrike" dirty="0">
                        <a:solidFill>
                          <a:srgbClr val="000000"/>
                        </a:solidFill>
                        <a:effectLst/>
                        <a:latin typeface="Arial Narrow" pitchFamily="34" charset="0"/>
                      </a:endParaRPr>
                    </a:p>
                  </a:txBody>
                  <a:tcPr marL="0" marR="0" marT="0" marB="0" anchor="ctr">
                    <a:solidFill>
                      <a:srgbClr val="FFFF00"/>
                    </a:solidFill>
                  </a:tcPr>
                </a:tc>
                <a:extLst>
                  <a:ext uri="{0D108BD9-81ED-4DB2-BD59-A6C34878D82A}">
                    <a16:rowId xmlns:a16="http://schemas.microsoft.com/office/drawing/2014/main" val="10000"/>
                  </a:ext>
                </a:extLst>
              </a:tr>
              <a:tr h="289429">
                <a:tc>
                  <a:txBody>
                    <a:bodyPr/>
                    <a:lstStyle/>
                    <a:p>
                      <a:pPr algn="l" fontAlgn="ctr"/>
                      <a:r>
                        <a:rPr lang="id-ID" sz="1800" u="none" strike="noStrike" dirty="0">
                          <a:effectLst/>
                          <a:latin typeface="Arial Narrow" pitchFamily="34" charset="0"/>
                        </a:rPr>
                        <a:t> -  Karyawan belum mengerti aspek &amp; dampak Lingkungan </a:t>
                      </a:r>
                      <a:endParaRPr lang="id-ID" sz="1800" b="0" i="0" u="none" strike="noStrike" dirty="0">
                        <a:solidFill>
                          <a:srgbClr val="000000"/>
                        </a:solidFill>
                        <a:effectLst/>
                        <a:latin typeface="Arial Narrow" pitchFamily="34" charset="0"/>
                      </a:endParaRPr>
                    </a:p>
                  </a:txBody>
                  <a:tcPr marL="0" marR="0" marT="0" marB="0" anchor="ctr">
                    <a:solidFill>
                      <a:srgbClr val="FFFF00"/>
                    </a:solidFill>
                  </a:tcPr>
                </a:tc>
                <a:extLst>
                  <a:ext uri="{0D108BD9-81ED-4DB2-BD59-A6C34878D82A}">
                    <a16:rowId xmlns:a16="http://schemas.microsoft.com/office/drawing/2014/main" val="10001"/>
                  </a:ext>
                </a:extLst>
              </a:tr>
              <a:tr h="289429">
                <a:tc>
                  <a:txBody>
                    <a:bodyPr/>
                    <a:lstStyle/>
                    <a:p>
                      <a:pPr algn="l" fontAlgn="ctr"/>
                      <a:r>
                        <a:rPr lang="id-ID" sz="1800" u="none" strike="noStrike" dirty="0">
                          <a:effectLst/>
                          <a:latin typeface="Arial Narrow" pitchFamily="34" charset="0"/>
                        </a:rPr>
                        <a:t>    yg dapat terjadi</a:t>
                      </a:r>
                      <a:endParaRPr lang="id-ID" sz="1800" b="0" i="0" u="none" strike="noStrike" dirty="0">
                        <a:solidFill>
                          <a:srgbClr val="000000"/>
                        </a:solidFill>
                        <a:effectLst/>
                        <a:latin typeface="Arial Narrow" pitchFamily="34" charset="0"/>
                      </a:endParaRPr>
                    </a:p>
                  </a:txBody>
                  <a:tcPr marL="0" marR="0" marT="0" marB="0" anchor="ctr">
                    <a:solidFill>
                      <a:srgbClr val="FFFF00"/>
                    </a:solidFill>
                  </a:tcPr>
                </a:tc>
                <a:extLst>
                  <a:ext uri="{0D108BD9-81ED-4DB2-BD59-A6C34878D82A}">
                    <a16:rowId xmlns:a16="http://schemas.microsoft.com/office/drawing/2014/main" val="10002"/>
                  </a:ext>
                </a:extLst>
              </a:tr>
              <a:tr h="289429">
                <a:tc>
                  <a:txBody>
                    <a:bodyPr/>
                    <a:lstStyle/>
                    <a:p>
                      <a:pPr algn="l" fontAlgn="ctr"/>
                      <a:endParaRPr lang="id-ID" sz="1800" b="0" i="0" u="none" strike="noStrike" dirty="0">
                        <a:solidFill>
                          <a:srgbClr val="000000"/>
                        </a:solidFill>
                        <a:effectLst/>
                        <a:latin typeface="Arial Narrow" pitchFamily="34" charset="0"/>
                      </a:endParaRPr>
                    </a:p>
                  </a:txBody>
                  <a:tcPr marL="0" marR="0" marT="0" marB="0" anchor="ctr">
                    <a:solidFill>
                      <a:schemeClr val="tx1"/>
                    </a:solidFill>
                  </a:tcPr>
                </a:tc>
                <a:extLst>
                  <a:ext uri="{0D108BD9-81ED-4DB2-BD59-A6C34878D82A}">
                    <a16:rowId xmlns:a16="http://schemas.microsoft.com/office/drawing/2014/main" val="10003"/>
                  </a:ext>
                </a:extLst>
              </a:tr>
              <a:tr h="289429">
                <a:tc>
                  <a:txBody>
                    <a:bodyPr/>
                    <a:lstStyle/>
                    <a:p>
                      <a:pPr algn="l" fontAlgn="ctr"/>
                      <a:r>
                        <a:rPr lang="id-ID" sz="1800" u="none" strike="noStrike" dirty="0">
                          <a:effectLst/>
                          <a:latin typeface="Arial Narrow" pitchFamily="34" charset="0"/>
                        </a:rPr>
                        <a:t>Karyawan di area terkait agak peduli</a:t>
                      </a:r>
                      <a:endParaRPr lang="id-ID" sz="1800" b="0" i="0" u="none" strike="noStrike" dirty="0">
                        <a:solidFill>
                          <a:srgbClr val="000000"/>
                        </a:solidFill>
                        <a:effectLst/>
                        <a:latin typeface="Arial Narrow" pitchFamily="34" charset="0"/>
                      </a:endParaRPr>
                    </a:p>
                  </a:txBody>
                  <a:tcPr marL="0" marR="0" marT="0" marB="0" anchor="ctr">
                    <a:solidFill>
                      <a:schemeClr val="accent6">
                        <a:lumMod val="60000"/>
                        <a:lumOff val="40000"/>
                      </a:schemeClr>
                    </a:solidFill>
                  </a:tcPr>
                </a:tc>
                <a:extLst>
                  <a:ext uri="{0D108BD9-81ED-4DB2-BD59-A6C34878D82A}">
                    <a16:rowId xmlns:a16="http://schemas.microsoft.com/office/drawing/2014/main" val="10004"/>
                  </a:ext>
                </a:extLst>
              </a:tr>
              <a:tr h="289429">
                <a:tc>
                  <a:txBody>
                    <a:bodyPr/>
                    <a:lstStyle/>
                    <a:p>
                      <a:pPr algn="l" fontAlgn="ctr"/>
                      <a:r>
                        <a:rPr lang="id-ID" sz="1800" u="none" strike="noStrike" dirty="0">
                          <a:effectLst/>
                          <a:latin typeface="Arial Narrow" pitchFamily="34" charset="0"/>
                        </a:rPr>
                        <a:t> -  Karyawan mengerti aspek &amp; dampak Lingkungan yang dapat terjadi</a:t>
                      </a:r>
                      <a:endParaRPr lang="id-ID" sz="1800" b="0" i="0" u="none" strike="noStrike" dirty="0">
                        <a:solidFill>
                          <a:srgbClr val="000000"/>
                        </a:solidFill>
                        <a:effectLst/>
                        <a:latin typeface="Arial Narrow" pitchFamily="34" charset="0"/>
                      </a:endParaRPr>
                    </a:p>
                  </a:txBody>
                  <a:tcPr marL="0" marR="0" marT="0" marB="0" anchor="ctr">
                    <a:solidFill>
                      <a:schemeClr val="accent6">
                        <a:lumMod val="60000"/>
                        <a:lumOff val="40000"/>
                      </a:schemeClr>
                    </a:solidFill>
                  </a:tcPr>
                </a:tc>
                <a:extLst>
                  <a:ext uri="{0D108BD9-81ED-4DB2-BD59-A6C34878D82A}">
                    <a16:rowId xmlns:a16="http://schemas.microsoft.com/office/drawing/2014/main" val="10005"/>
                  </a:ext>
                </a:extLst>
              </a:tr>
              <a:tr h="578858">
                <a:tc>
                  <a:txBody>
                    <a:bodyPr/>
                    <a:lstStyle/>
                    <a:p>
                      <a:pPr algn="l" fontAlgn="ctr"/>
                      <a:r>
                        <a:rPr lang="id-ID" sz="1800" u="none" strike="noStrike" dirty="0">
                          <a:effectLst/>
                          <a:latin typeface="Arial Narrow" pitchFamily="34" charset="0"/>
                        </a:rPr>
                        <a:t> -  Karyawan melakukan pengendalian tetapi belum memenuhi standar lingkungan yang ditetapkan</a:t>
                      </a:r>
                      <a:endParaRPr lang="id-ID" sz="1800" b="0" i="0" u="none" strike="noStrike" dirty="0">
                        <a:solidFill>
                          <a:srgbClr val="000000"/>
                        </a:solidFill>
                        <a:effectLst/>
                        <a:latin typeface="Arial Narrow" pitchFamily="34" charset="0"/>
                      </a:endParaRPr>
                    </a:p>
                  </a:txBody>
                  <a:tcPr marL="0" marR="0" marT="0" marB="0" anchor="ctr">
                    <a:solidFill>
                      <a:schemeClr val="accent6">
                        <a:lumMod val="60000"/>
                        <a:lumOff val="40000"/>
                      </a:schemeClr>
                    </a:solidFill>
                  </a:tcPr>
                </a:tc>
                <a:extLst>
                  <a:ext uri="{0D108BD9-81ED-4DB2-BD59-A6C34878D82A}">
                    <a16:rowId xmlns:a16="http://schemas.microsoft.com/office/drawing/2014/main" val="10006"/>
                  </a:ext>
                </a:extLst>
              </a:tr>
              <a:tr h="276856">
                <a:tc>
                  <a:txBody>
                    <a:bodyPr/>
                    <a:lstStyle/>
                    <a:p>
                      <a:pPr algn="l" fontAlgn="ctr"/>
                      <a:endParaRPr lang="id-ID" sz="1800" b="0" i="0" u="none" strike="noStrike" dirty="0">
                        <a:solidFill>
                          <a:srgbClr val="000000"/>
                        </a:solidFill>
                        <a:effectLst/>
                        <a:latin typeface="Arial Narrow" pitchFamily="34" charset="0"/>
                      </a:endParaRPr>
                    </a:p>
                  </a:txBody>
                  <a:tcPr marL="0" marR="0" marT="0" marB="0" anchor="ctr">
                    <a:solidFill>
                      <a:schemeClr val="tx1"/>
                    </a:solidFill>
                  </a:tcPr>
                </a:tc>
                <a:extLst>
                  <a:ext uri="{0D108BD9-81ED-4DB2-BD59-A6C34878D82A}">
                    <a16:rowId xmlns:a16="http://schemas.microsoft.com/office/drawing/2014/main" val="10007"/>
                  </a:ext>
                </a:extLst>
              </a:tr>
              <a:tr h="289429">
                <a:tc>
                  <a:txBody>
                    <a:bodyPr/>
                    <a:lstStyle/>
                    <a:p>
                      <a:pPr algn="l" fontAlgn="ctr"/>
                      <a:r>
                        <a:rPr lang="id-ID" sz="1800" u="none" strike="noStrike" dirty="0">
                          <a:effectLst/>
                          <a:latin typeface="Arial Narrow" pitchFamily="34" charset="0"/>
                        </a:rPr>
                        <a:t>Sudah didapat kepedulian dari Area terkait</a:t>
                      </a:r>
                      <a:endParaRPr lang="id-ID" sz="18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08"/>
                  </a:ext>
                </a:extLst>
              </a:tr>
              <a:tr h="289429">
                <a:tc>
                  <a:txBody>
                    <a:bodyPr/>
                    <a:lstStyle/>
                    <a:p>
                      <a:pPr algn="l" fontAlgn="ctr"/>
                      <a:r>
                        <a:rPr lang="id-ID" sz="1800" u="none" strike="noStrike" dirty="0">
                          <a:effectLst/>
                          <a:latin typeface="Arial Narrow" pitchFamily="34" charset="0"/>
                        </a:rPr>
                        <a:t> -  Karyawan mengerti aspek &amp; dampak lingkungan yang dapat terjadi</a:t>
                      </a:r>
                      <a:endParaRPr lang="id-ID" sz="18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09"/>
                  </a:ext>
                </a:extLst>
              </a:tr>
              <a:tr h="289429">
                <a:tc>
                  <a:txBody>
                    <a:bodyPr/>
                    <a:lstStyle/>
                    <a:p>
                      <a:pPr algn="l" fontAlgn="ctr"/>
                      <a:r>
                        <a:rPr lang="id-ID" sz="1800" u="none" strike="noStrike" dirty="0">
                          <a:effectLst/>
                          <a:latin typeface="Arial Narrow" pitchFamily="34" charset="0"/>
                        </a:rPr>
                        <a:t> -  Karyawan melakukan pengendalian sesuai hasil evaluasi Aspek - Dampak Ligkungan</a:t>
                      </a:r>
                      <a:endParaRPr lang="id-ID" sz="1800" b="0" i="0" u="none" strike="noStrike" dirty="0">
                        <a:solidFill>
                          <a:srgbClr val="000000"/>
                        </a:solidFill>
                        <a:effectLst/>
                        <a:latin typeface="Arial Narrow" pitchFamily="34"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0010"/>
                  </a:ext>
                </a:extLst>
              </a:tr>
              <a:tr h="289429">
                <a:tc>
                  <a:txBody>
                    <a:bodyPr/>
                    <a:lstStyle/>
                    <a:p>
                      <a:pPr algn="l" fontAlgn="ctr"/>
                      <a:endParaRPr lang="id-ID" sz="1800" b="0" i="0" u="none" strike="noStrike" dirty="0">
                        <a:solidFill>
                          <a:srgbClr val="000000"/>
                        </a:solidFill>
                        <a:effectLst/>
                        <a:latin typeface="Arial Narrow" pitchFamily="34" charset="0"/>
                      </a:endParaRPr>
                    </a:p>
                  </a:txBody>
                  <a:tcPr marL="0" marR="0" marT="0" marB="0" anchor="ctr">
                    <a:solidFill>
                      <a:schemeClr val="tx1"/>
                    </a:solidFill>
                  </a:tcPr>
                </a:tc>
                <a:extLst>
                  <a:ext uri="{0D108BD9-81ED-4DB2-BD59-A6C34878D82A}">
                    <a16:rowId xmlns:a16="http://schemas.microsoft.com/office/drawing/2014/main" val="10011"/>
                  </a:ext>
                </a:extLst>
              </a:tr>
              <a:tr h="289429">
                <a:tc>
                  <a:txBody>
                    <a:bodyPr/>
                    <a:lstStyle/>
                    <a:p>
                      <a:pPr algn="l" fontAlgn="ctr"/>
                      <a:r>
                        <a:rPr lang="it-IT" sz="1800" u="none" strike="noStrike">
                          <a:effectLst/>
                          <a:latin typeface="Arial Narrow" pitchFamily="34" charset="0"/>
                        </a:rPr>
                        <a:t>Didapat kondisi sangat peduli di area terkait</a:t>
                      </a:r>
                      <a:endParaRPr lang="it-IT" sz="1800" b="0" i="0" u="none" strike="noStrike">
                        <a:solidFill>
                          <a:srgbClr val="000000"/>
                        </a:solidFill>
                        <a:effectLst/>
                        <a:latin typeface="Arial Narrow"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10012"/>
                  </a:ext>
                </a:extLst>
              </a:tr>
              <a:tr h="289429">
                <a:tc>
                  <a:txBody>
                    <a:bodyPr/>
                    <a:lstStyle/>
                    <a:p>
                      <a:pPr algn="l" fontAlgn="ctr"/>
                      <a:r>
                        <a:rPr lang="id-ID" sz="1800" u="none" strike="noStrike">
                          <a:effectLst/>
                          <a:latin typeface="Arial Narrow" pitchFamily="34" charset="0"/>
                        </a:rPr>
                        <a:t> -  Karyawan mengerti aspek &amp; dampak lingkungan yang dapat terjadi</a:t>
                      </a:r>
                      <a:endParaRPr lang="id-ID" sz="1800" b="0" i="0" u="none" strike="noStrike">
                        <a:solidFill>
                          <a:srgbClr val="000000"/>
                        </a:solidFill>
                        <a:effectLst/>
                        <a:latin typeface="Arial Narrow"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10013"/>
                  </a:ext>
                </a:extLst>
              </a:tr>
              <a:tr h="289429">
                <a:tc>
                  <a:txBody>
                    <a:bodyPr/>
                    <a:lstStyle/>
                    <a:p>
                      <a:pPr algn="l" fontAlgn="ctr"/>
                      <a:r>
                        <a:rPr lang="id-ID" sz="1800" u="none" strike="noStrike" dirty="0">
                          <a:effectLst/>
                          <a:latin typeface="Arial Narrow" pitchFamily="34" charset="0"/>
                        </a:rPr>
                        <a:t> -  Karyawan mengerti &amp; telah melakukan pengendalian yang ditetapkan</a:t>
                      </a:r>
                      <a:endParaRPr lang="id-ID" sz="1800" b="0" i="0" u="none" strike="noStrike" dirty="0">
                        <a:solidFill>
                          <a:srgbClr val="000000"/>
                        </a:solidFill>
                        <a:effectLst/>
                        <a:latin typeface="Arial Narrow"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10014"/>
                  </a:ext>
                </a:extLst>
              </a:tr>
              <a:tr h="868286">
                <a:tc>
                  <a:txBody>
                    <a:bodyPr/>
                    <a:lstStyle/>
                    <a:p>
                      <a:pPr algn="l" fontAlgn="ctr"/>
                      <a:r>
                        <a:rPr lang="id-ID" sz="1800" u="none" strike="noStrike" dirty="0">
                          <a:effectLst/>
                          <a:latin typeface="Arial Narrow" pitchFamily="34" charset="0"/>
                        </a:rPr>
                        <a:t> -  Didapat komitmen dari karyawan, penanggung jawab area  / manajemen dalam penyediakan tools / sarana / fasilitas yang  memenuhi persyaratan / regulasi lingkungan &amp; melakukan kontrol secara periodik</a:t>
                      </a:r>
                      <a:endParaRPr lang="id-ID" sz="1800" b="0" i="0" u="none" strike="noStrike" dirty="0">
                        <a:solidFill>
                          <a:srgbClr val="000000"/>
                        </a:solidFill>
                        <a:effectLst/>
                        <a:latin typeface="Arial Narrow"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10015"/>
                  </a:ext>
                </a:extLst>
              </a:tr>
            </a:tbl>
          </a:graphicData>
        </a:graphic>
      </p:graphicFrame>
      <p:sp>
        <p:nvSpPr>
          <p:cNvPr id="7" name="Title 2"/>
          <p:cNvSpPr txBox="1">
            <a:spLocks/>
          </p:cNvSpPr>
          <p:nvPr/>
        </p:nvSpPr>
        <p:spPr>
          <a:xfrm>
            <a:off x="3224810" y="69726"/>
            <a:ext cx="4556001" cy="478954"/>
          </a:xfrm>
          <a:prstGeom prst="rect">
            <a:avLst/>
          </a:prstGeom>
        </p:spPr>
        <p:txBody>
          <a:bodyPr/>
          <a:lstStyle/>
          <a:p>
            <a:pPr eaLnBrk="0" hangingPunct="0">
              <a:defRPr/>
            </a:pPr>
            <a:r>
              <a:rPr lang="id-ID" sz="1800" b="1" dirty="0">
                <a:effectLst>
                  <a:outerShdw blurRad="31750" dist="25400" dir="5400000" algn="tl" rotWithShape="0">
                    <a:srgbClr val="000000">
                      <a:alpha val="25000"/>
                    </a:srgbClr>
                  </a:outerShdw>
                </a:effectLst>
                <a:latin typeface="+mj-lt"/>
                <a:ea typeface="+mj-ea"/>
                <a:cs typeface="+mj-cs"/>
              </a:rPr>
              <a:t>KEPEDULIAN KARYAWAN?</a:t>
            </a:r>
          </a:p>
        </p:txBody>
      </p:sp>
      <p:sp>
        <p:nvSpPr>
          <p:cNvPr id="8" name="Rectangle 7"/>
          <p:cNvSpPr/>
          <p:nvPr/>
        </p:nvSpPr>
        <p:spPr>
          <a:xfrm>
            <a:off x="782689" y="541091"/>
            <a:ext cx="676787" cy="923330"/>
          </a:xfrm>
          <a:prstGeom prst="rect">
            <a:avLst/>
          </a:prstGeom>
          <a:noFill/>
        </p:spPr>
        <p:txBody>
          <a:bodyPr wrap="none" lIns="91440" tIns="45720" rIns="91440" bIns="45720">
            <a:spAutoFit/>
          </a:bodyPr>
          <a:lstStyle/>
          <a:p>
            <a:pPr algn="ctr"/>
            <a:r>
              <a:rPr lang="id-ID" sz="5400" b="1" cap="none" spc="0"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rPr>
              <a:t>1</a:t>
            </a:r>
            <a:endParaRPr lang="en-US" sz="5400" b="1" cap="none" spc="0"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endParaRPr>
          </a:p>
        </p:txBody>
      </p:sp>
      <p:sp>
        <p:nvSpPr>
          <p:cNvPr id="9" name="Rectangle 8"/>
          <p:cNvSpPr/>
          <p:nvPr/>
        </p:nvSpPr>
        <p:spPr>
          <a:xfrm>
            <a:off x="788841" y="1844824"/>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rPr>
              <a:t>2</a:t>
            </a:r>
            <a:endParaRPr lang="en-US" sz="5400" b="1" cap="none" spc="0"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endParaRPr>
          </a:p>
        </p:txBody>
      </p:sp>
      <p:sp>
        <p:nvSpPr>
          <p:cNvPr id="10" name="Rectangle 9"/>
          <p:cNvSpPr/>
          <p:nvPr/>
        </p:nvSpPr>
        <p:spPr>
          <a:xfrm>
            <a:off x="759249" y="3212976"/>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rPr>
              <a:t>3</a:t>
            </a:r>
            <a:endParaRPr lang="en-US" sz="5400" b="1" cap="none" spc="0" dirty="0">
              <a:ln w="12700">
                <a:solidFill>
                  <a:schemeClr val="tx2">
                    <a:satMod val="155000"/>
                  </a:schemeClr>
                </a:solidFill>
                <a:prstDash val="solid"/>
              </a:ln>
              <a:solidFill>
                <a:schemeClr val="accent3">
                  <a:lumMod val="60000"/>
                  <a:lumOff val="40000"/>
                </a:schemeClr>
              </a:solidFill>
              <a:effectLst>
                <a:outerShdw blurRad="41275" dist="20320" dir="1800000" algn="tl" rotWithShape="0">
                  <a:srgbClr val="000000">
                    <a:alpha val="40000"/>
                  </a:srgbClr>
                </a:outerShdw>
              </a:effectLst>
            </a:endParaRPr>
          </a:p>
        </p:txBody>
      </p:sp>
      <p:sp>
        <p:nvSpPr>
          <p:cNvPr id="11" name="Rectangle 10"/>
          <p:cNvSpPr/>
          <p:nvPr/>
        </p:nvSpPr>
        <p:spPr>
          <a:xfrm>
            <a:off x="788841" y="4653136"/>
            <a:ext cx="676787" cy="923330"/>
          </a:xfrm>
          <a:prstGeom prst="rect">
            <a:avLst/>
          </a:prstGeom>
          <a:noFill/>
        </p:spPr>
        <p:txBody>
          <a:bodyPr wrap="none" lIns="91440" tIns="45720" rIns="91440" bIns="45720">
            <a:spAutoFit/>
          </a:bodyPr>
          <a:lstStyle/>
          <a:p>
            <a:pPr algn="ctr"/>
            <a:r>
              <a:rPr lang="id-ID" sz="5400" b="1" dirty="0">
                <a:ln w="12700">
                  <a:solidFill>
                    <a:schemeClr val="tx2">
                      <a:satMod val="155000"/>
                    </a:schemeClr>
                  </a:solidFill>
                  <a:prstDash val="solid"/>
                </a:ln>
                <a:solidFill>
                  <a:schemeClr val="accent5">
                    <a:lumMod val="60000"/>
                    <a:lumOff val="40000"/>
                  </a:schemeClr>
                </a:solidFill>
                <a:effectLst>
                  <a:outerShdw blurRad="41275" dist="20320" dir="1800000" algn="tl" rotWithShape="0">
                    <a:srgbClr val="000000">
                      <a:alpha val="40000"/>
                    </a:srgbClr>
                  </a:outerShdw>
                </a:effectLst>
              </a:rPr>
              <a:t>4</a:t>
            </a:r>
            <a:endParaRPr lang="en-US" sz="5400" b="1" cap="none" spc="0" dirty="0">
              <a:ln w="12700">
                <a:solidFill>
                  <a:schemeClr val="tx2">
                    <a:satMod val="155000"/>
                  </a:schemeClr>
                </a:solidFill>
                <a:prstDash val="solid"/>
              </a:ln>
              <a:solidFill>
                <a:schemeClr val="accent5">
                  <a:lumMod val="60000"/>
                  <a:lumOff val="4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697413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id-ID"/>
              <a:t>Identifikasi Aspek dampak 2/Rev 0 © Copyright, Sentral Sistem, April 2019</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54993970"/>
              </p:ext>
            </p:extLst>
          </p:nvPr>
        </p:nvGraphicFramePr>
        <p:xfrm>
          <a:off x="416496" y="188640"/>
          <a:ext cx="9217024" cy="2160240"/>
        </p:xfrm>
        <a:graphic>
          <a:graphicData uri="http://schemas.openxmlformats.org/drawingml/2006/table">
            <a:tbl>
              <a:tblPr>
                <a:tableStyleId>{5C22544A-7EE6-4342-B048-85BDC9FD1C3A}</a:tableStyleId>
              </a:tblPr>
              <a:tblGrid>
                <a:gridCol w="1288561">
                  <a:extLst>
                    <a:ext uri="{9D8B030D-6E8A-4147-A177-3AD203B41FA5}">
                      <a16:colId xmlns:a16="http://schemas.microsoft.com/office/drawing/2014/main" val="20000"/>
                    </a:ext>
                  </a:extLst>
                </a:gridCol>
                <a:gridCol w="7928463">
                  <a:extLst>
                    <a:ext uri="{9D8B030D-6E8A-4147-A177-3AD203B41FA5}">
                      <a16:colId xmlns:a16="http://schemas.microsoft.com/office/drawing/2014/main" val="20001"/>
                    </a:ext>
                  </a:extLst>
                </a:gridCol>
              </a:tblGrid>
              <a:tr h="432048">
                <a:tc rowSpan="2">
                  <a:txBody>
                    <a:bodyPr/>
                    <a:lstStyle/>
                    <a:p>
                      <a:pPr algn="l" fontAlgn="ctr"/>
                      <a:r>
                        <a:rPr lang="id-ID" sz="2400" u="none" strike="noStrike" dirty="0">
                          <a:effectLst/>
                          <a:latin typeface="Arial Narrow" pitchFamily="34" charset="0"/>
                        </a:rPr>
                        <a:t>Nilai Total</a:t>
                      </a:r>
                      <a:r>
                        <a:rPr lang="en-US" sz="2400" u="none" strike="noStrike" dirty="0">
                          <a:effectLst/>
                          <a:latin typeface="Arial Narrow" pitchFamily="34" charset="0"/>
                        </a:rPr>
                        <a:t> </a:t>
                      </a:r>
                      <a:r>
                        <a:rPr lang="en-US" sz="2400" u="none" strike="noStrike" dirty="0" err="1">
                          <a:effectLst/>
                          <a:latin typeface="Arial Narrow" pitchFamily="34" charset="0"/>
                        </a:rPr>
                        <a:t>Dampak</a:t>
                      </a:r>
                      <a:endParaRPr lang="id-ID" sz="2400" b="1" i="0" u="none" strike="noStrike" dirty="0">
                        <a:solidFill>
                          <a:srgbClr val="000000"/>
                        </a:solidFill>
                        <a:effectLst/>
                        <a:latin typeface="Arial Narrow" pitchFamily="34" charset="0"/>
                      </a:endParaRPr>
                    </a:p>
                  </a:txBody>
                  <a:tcPr marL="0" marR="0" marT="0" marB="0" anchor="ctr">
                    <a:solidFill>
                      <a:schemeClr val="accent3">
                        <a:lumMod val="20000"/>
                        <a:lumOff val="80000"/>
                      </a:schemeClr>
                    </a:solidFill>
                  </a:tcPr>
                </a:tc>
                <a:tc>
                  <a:txBody>
                    <a:bodyPr/>
                    <a:lstStyle/>
                    <a:p>
                      <a:pPr algn="ctr" fontAlgn="ctr"/>
                      <a:r>
                        <a:rPr lang="en-US" sz="2400" u="none" strike="noStrike" dirty="0">
                          <a:effectLst/>
                          <a:latin typeface="Arial Narrow" pitchFamily="34" charset="0"/>
                        </a:rPr>
                        <a:t>Total = (</a:t>
                      </a:r>
                      <a:r>
                        <a:rPr lang="en-US" sz="2400" u="none" strike="noStrike" dirty="0" err="1">
                          <a:effectLst/>
                          <a:latin typeface="Arial Narrow" pitchFamily="34" charset="0"/>
                        </a:rPr>
                        <a:t>Keparahan</a:t>
                      </a:r>
                      <a:r>
                        <a:rPr lang="en-US" sz="2400" u="none" strike="noStrike" dirty="0">
                          <a:effectLst/>
                          <a:latin typeface="Arial Narrow" pitchFamily="34" charset="0"/>
                        </a:rPr>
                        <a:t> x </a:t>
                      </a:r>
                      <a:r>
                        <a:rPr lang="en-US" sz="2400" u="none" strike="noStrike" dirty="0" err="1">
                          <a:effectLst/>
                          <a:latin typeface="Arial Narrow" pitchFamily="34" charset="0"/>
                        </a:rPr>
                        <a:t>Kemungkinan</a:t>
                      </a:r>
                      <a:r>
                        <a:rPr lang="en-US" sz="2400" u="none" strike="noStrike" dirty="0">
                          <a:effectLst/>
                          <a:latin typeface="Arial Narrow" pitchFamily="34" charset="0"/>
                        </a:rPr>
                        <a:t>) - (</a:t>
                      </a:r>
                      <a:r>
                        <a:rPr lang="id-ID" sz="2400" u="none" strike="noStrike" dirty="0">
                          <a:effectLst/>
                          <a:latin typeface="Arial Narrow" pitchFamily="34" charset="0"/>
                        </a:rPr>
                        <a:t>Pengendalian </a:t>
                      </a:r>
                      <a:r>
                        <a:rPr lang="en-US" sz="2400" u="none" strike="noStrike" dirty="0">
                          <a:effectLst/>
                          <a:latin typeface="Arial Narrow" pitchFamily="34" charset="0"/>
                        </a:rPr>
                        <a:t>x</a:t>
                      </a:r>
                      <a:r>
                        <a:rPr lang="id-ID" sz="2400" u="none" strike="noStrike" dirty="0">
                          <a:effectLst/>
                          <a:latin typeface="Arial Narrow" pitchFamily="34" charset="0"/>
                        </a:rPr>
                        <a:t> </a:t>
                      </a:r>
                      <a:r>
                        <a:rPr lang="en-US" sz="2400" u="none" strike="noStrike" dirty="0">
                          <a:effectLst/>
                          <a:latin typeface="Arial Narrow" pitchFamily="34" charset="0"/>
                        </a:rPr>
                        <a:t> </a:t>
                      </a:r>
                      <a:r>
                        <a:rPr lang="id-ID" sz="2400" u="none" strike="noStrike" dirty="0">
                          <a:effectLst/>
                          <a:latin typeface="Arial Narrow" pitchFamily="34" charset="0"/>
                        </a:rPr>
                        <a:t>Kepedulian</a:t>
                      </a:r>
                      <a:r>
                        <a:rPr lang="en-US" sz="2400" u="none" strike="noStrike" dirty="0">
                          <a:effectLst/>
                          <a:latin typeface="Arial Narrow" pitchFamily="34" charset="0"/>
                        </a:rPr>
                        <a:t>)</a:t>
                      </a:r>
                      <a:endParaRPr lang="en-US" sz="2400" b="1" i="0" u="none" strike="noStrike" dirty="0">
                        <a:solidFill>
                          <a:srgbClr val="000000"/>
                        </a:solidFill>
                        <a:effectLst/>
                        <a:latin typeface="Arial Narrow" pitchFamily="34" charset="0"/>
                      </a:endParaRPr>
                    </a:p>
                  </a:txBody>
                  <a:tcPr marL="0" marR="0" marT="0" marB="0" anchor="ctr">
                    <a:solidFill>
                      <a:schemeClr val="accent3">
                        <a:lumMod val="20000"/>
                        <a:lumOff val="80000"/>
                      </a:schemeClr>
                    </a:solidFill>
                  </a:tcPr>
                </a:tc>
                <a:extLst>
                  <a:ext uri="{0D108BD9-81ED-4DB2-BD59-A6C34878D82A}">
                    <a16:rowId xmlns:a16="http://schemas.microsoft.com/office/drawing/2014/main" val="10000"/>
                  </a:ext>
                </a:extLst>
              </a:tr>
              <a:tr h="1728192">
                <a:tc vMerge="1">
                  <a:txBody>
                    <a:bodyPr/>
                    <a:lstStyle/>
                    <a:p>
                      <a:endParaRPr lang="id-ID"/>
                    </a:p>
                  </a:txBody>
                  <a:tcPr/>
                </a:tc>
                <a:tc>
                  <a:txBody>
                    <a:bodyPr/>
                    <a:lstStyle/>
                    <a:p>
                      <a:pPr algn="l" fontAlgn="ctr"/>
                      <a:r>
                        <a:rPr lang="id-ID" sz="2400" u="none" strike="noStrike" dirty="0">
                          <a:effectLst/>
                          <a:latin typeface="Arial Narrow" pitchFamily="34" charset="0"/>
                        </a:rPr>
                        <a:t>Apabila nilainya lebih dari 0 maka </a:t>
                      </a:r>
                      <a:r>
                        <a:rPr lang="id-ID" sz="2400" b="1" u="none" strike="noStrike" dirty="0">
                          <a:effectLst/>
                          <a:latin typeface="Arial Narrow" pitchFamily="34" charset="0"/>
                        </a:rPr>
                        <a:t>dilakukan penilaian</a:t>
                      </a:r>
                      <a:r>
                        <a:rPr lang="id-ID" sz="2400" u="none" strike="noStrike" dirty="0">
                          <a:effectLst/>
                          <a:latin typeface="Arial Narrow" pitchFamily="34" charset="0"/>
                        </a:rPr>
                        <a:t> terhadap Aspek</a:t>
                      </a:r>
                      <a:r>
                        <a:rPr lang="en-US" sz="2400" u="none" strike="noStrike" baseline="0" dirty="0">
                          <a:effectLst/>
                          <a:latin typeface="Arial Narrow" pitchFamily="34" charset="0"/>
                        </a:rPr>
                        <a:t> </a:t>
                      </a:r>
                      <a:r>
                        <a:rPr lang="en-US" sz="2400" u="none" strike="noStrike" baseline="0" dirty="0" err="1">
                          <a:effectLst/>
                          <a:latin typeface="Arial Narrow" pitchFamily="34" charset="0"/>
                        </a:rPr>
                        <a:t>signifikan</a:t>
                      </a:r>
                      <a:r>
                        <a:rPr lang="en-US" sz="2400" u="none" strike="noStrike" baseline="0" dirty="0">
                          <a:effectLst/>
                          <a:latin typeface="Arial Narrow" pitchFamily="34" charset="0"/>
                        </a:rPr>
                        <a:t> </a:t>
                      </a:r>
                      <a:r>
                        <a:rPr lang="id-ID" sz="2400" u="none" strike="noStrike" dirty="0">
                          <a:effectLst/>
                          <a:latin typeface="Arial Narrow" pitchFamily="34" charset="0"/>
                        </a:rPr>
                        <a:t>dan Apabila nilainya sama dengan atau kurang dari 0 maka </a:t>
                      </a:r>
                      <a:r>
                        <a:rPr lang="id-ID" sz="2400" b="1" u="none" strike="noStrike" dirty="0">
                          <a:effectLst/>
                          <a:latin typeface="Arial Narrow" pitchFamily="34" charset="0"/>
                        </a:rPr>
                        <a:t>tidak dilakukan penilaian</a:t>
                      </a:r>
                      <a:r>
                        <a:rPr lang="id-ID" sz="2400" u="none" strike="noStrike" dirty="0">
                          <a:effectLst/>
                          <a:latin typeface="Arial Narrow" pitchFamily="34" charset="0"/>
                        </a:rPr>
                        <a:t> terhadap Evaluasi Aspek </a:t>
                      </a:r>
                      <a:r>
                        <a:rPr lang="en-US" sz="2400" u="none" strike="noStrike" dirty="0" err="1">
                          <a:effectLst/>
                          <a:latin typeface="Arial Narrow" pitchFamily="34" charset="0"/>
                        </a:rPr>
                        <a:t>Signifikan</a:t>
                      </a:r>
                      <a:endParaRPr lang="id-ID" sz="2400" b="0" i="0" u="none" strike="noStrike" dirty="0">
                        <a:solidFill>
                          <a:srgbClr val="000000"/>
                        </a:solidFill>
                        <a:effectLst/>
                        <a:latin typeface="Arial Narrow" pitchFamily="34" charset="0"/>
                      </a:endParaRPr>
                    </a:p>
                  </a:txBody>
                  <a:tcPr marL="0" marR="0" marT="0" marB="0" anchor="ctr">
                    <a:solidFill>
                      <a:schemeClr val="accent3">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561730"/>
              </p:ext>
            </p:extLst>
          </p:nvPr>
        </p:nvGraphicFramePr>
        <p:xfrm>
          <a:off x="416496" y="2766376"/>
          <a:ext cx="9217024" cy="1463040"/>
        </p:xfrm>
        <a:graphic>
          <a:graphicData uri="http://schemas.openxmlformats.org/drawingml/2006/table">
            <a:tbl>
              <a:tblPr>
                <a:tableStyleId>{5C22544A-7EE6-4342-B048-85BDC9FD1C3A}</a:tableStyleId>
              </a:tblPr>
              <a:tblGrid>
                <a:gridCol w="1288561">
                  <a:extLst>
                    <a:ext uri="{9D8B030D-6E8A-4147-A177-3AD203B41FA5}">
                      <a16:colId xmlns:a16="http://schemas.microsoft.com/office/drawing/2014/main" val="20000"/>
                    </a:ext>
                  </a:extLst>
                </a:gridCol>
                <a:gridCol w="7928463">
                  <a:extLst>
                    <a:ext uri="{9D8B030D-6E8A-4147-A177-3AD203B41FA5}">
                      <a16:colId xmlns:a16="http://schemas.microsoft.com/office/drawing/2014/main" val="20001"/>
                    </a:ext>
                  </a:extLst>
                </a:gridCol>
              </a:tblGrid>
              <a:tr h="247335">
                <a:tc>
                  <a:txBody>
                    <a:bodyPr/>
                    <a:lstStyle/>
                    <a:p>
                      <a:pPr algn="ctr" fontAlgn="ctr"/>
                      <a:r>
                        <a:rPr lang="id-ID" sz="2400" u="none" strike="noStrike" dirty="0">
                          <a:effectLst/>
                          <a:latin typeface="Arial Narrow" pitchFamily="34" charset="0"/>
                        </a:rPr>
                        <a:t>Evaluasi Aspek</a:t>
                      </a:r>
                      <a:r>
                        <a:rPr lang="en-US" sz="2400" u="none" strike="noStrike" baseline="0" dirty="0">
                          <a:effectLst/>
                          <a:latin typeface="Arial Narrow" pitchFamily="34" charset="0"/>
                        </a:rPr>
                        <a:t> </a:t>
                      </a:r>
                      <a:r>
                        <a:rPr lang="en-US" sz="2400" u="none" strike="noStrike" baseline="0" dirty="0" err="1">
                          <a:effectLst/>
                          <a:latin typeface="Arial Narrow" pitchFamily="34" charset="0"/>
                        </a:rPr>
                        <a:t>Signifikan</a:t>
                      </a:r>
                      <a:endParaRPr lang="id-ID" sz="2400" b="1" i="0" u="none" strike="noStrike" dirty="0">
                        <a:solidFill>
                          <a:srgbClr val="000000"/>
                        </a:solidFill>
                        <a:effectLst/>
                        <a:latin typeface="Arial Narrow" pitchFamily="34" charset="0"/>
                      </a:endParaRPr>
                    </a:p>
                  </a:txBody>
                  <a:tcPr marL="0" marR="0" marT="0" marB="0" anchor="ctr">
                    <a:solidFill>
                      <a:schemeClr val="accent2">
                        <a:lumMod val="40000"/>
                        <a:lumOff val="60000"/>
                      </a:schemeClr>
                    </a:solidFill>
                  </a:tcPr>
                </a:tc>
                <a:tc>
                  <a:txBody>
                    <a:bodyPr/>
                    <a:lstStyle/>
                    <a:p>
                      <a:pPr algn="ctr" fontAlgn="ctr"/>
                      <a:r>
                        <a:rPr lang="id-ID" sz="2400" u="none" strike="noStrike" dirty="0">
                          <a:effectLst/>
                          <a:latin typeface="Arial Narrow" pitchFamily="34" charset="0"/>
                        </a:rPr>
                        <a:t>Klasifikasi hasil nilai total apakah aktivitas / objek yang dimaksud termasuk kedalam aspek yang penting atau tidak. </a:t>
                      </a:r>
                      <a:br>
                        <a:rPr lang="id-ID" sz="2400" u="none" strike="noStrike" dirty="0">
                          <a:effectLst/>
                          <a:latin typeface="Arial Narrow" pitchFamily="34" charset="0"/>
                        </a:rPr>
                      </a:br>
                      <a:r>
                        <a:rPr lang="id-ID" sz="2400" u="none" strike="noStrike" dirty="0">
                          <a:effectLst/>
                          <a:latin typeface="Arial Narrow" pitchFamily="34" charset="0"/>
                        </a:rPr>
                        <a:t>Bila nilai Total &gt; 0 maka Aspek-Dampak adalah penting harus dikendalikan dan dinilai kemungkinan munculnya OTP</a:t>
                      </a:r>
                      <a:endParaRPr lang="id-ID" sz="2400" b="0" i="0" u="none" strike="noStrike" dirty="0">
                        <a:solidFill>
                          <a:srgbClr val="000000"/>
                        </a:solidFill>
                        <a:effectLst/>
                        <a:latin typeface="Arial Narrow"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6023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5500726"/>
            <a:ext cx="9906000" cy="135729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360853457"/>
              </p:ext>
            </p:extLst>
          </p:nvPr>
        </p:nvGraphicFramePr>
        <p:xfrm>
          <a:off x="48507" y="2564904"/>
          <a:ext cx="9882222" cy="2762719"/>
        </p:xfrm>
        <a:graphic>
          <a:graphicData uri="http://schemas.openxmlformats.org/drawingml/2006/table">
            <a:tbl>
              <a:tblPr/>
              <a:tblGrid>
                <a:gridCol w="3018872">
                  <a:extLst>
                    <a:ext uri="{9D8B030D-6E8A-4147-A177-3AD203B41FA5}">
                      <a16:colId xmlns:a16="http://schemas.microsoft.com/office/drawing/2014/main" val="20000"/>
                    </a:ext>
                  </a:extLst>
                </a:gridCol>
                <a:gridCol w="1688734">
                  <a:extLst>
                    <a:ext uri="{9D8B030D-6E8A-4147-A177-3AD203B41FA5}">
                      <a16:colId xmlns:a16="http://schemas.microsoft.com/office/drawing/2014/main" val="20001"/>
                    </a:ext>
                  </a:extLst>
                </a:gridCol>
                <a:gridCol w="2889612">
                  <a:extLst>
                    <a:ext uri="{9D8B030D-6E8A-4147-A177-3AD203B41FA5}">
                      <a16:colId xmlns:a16="http://schemas.microsoft.com/office/drawing/2014/main" val="20002"/>
                    </a:ext>
                  </a:extLst>
                </a:gridCol>
                <a:gridCol w="2285004">
                  <a:extLst>
                    <a:ext uri="{9D8B030D-6E8A-4147-A177-3AD203B41FA5}">
                      <a16:colId xmlns:a16="http://schemas.microsoft.com/office/drawing/2014/main" val="20003"/>
                    </a:ext>
                  </a:extLst>
                </a:gridCol>
              </a:tblGrid>
              <a:tr h="549105">
                <a:tc>
                  <a:txBody>
                    <a:bodyPr/>
                    <a:lstStyle/>
                    <a:p>
                      <a:pPr algn="ctr" fontAlgn="ctr"/>
                      <a:r>
                        <a:rPr lang="en-US" sz="1800" b="1" i="0" u="none" strike="noStrike" dirty="0">
                          <a:solidFill>
                            <a:srgbClr val="000000"/>
                          </a:solidFill>
                          <a:effectLst/>
                          <a:latin typeface="Calibri"/>
                        </a:rPr>
                        <a:t>PERATURAN PERUNDANGAN</a:t>
                      </a:r>
                    </a:p>
                  </a:txBody>
                  <a:tcPr marL="9524" marR="9524" marT="9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1" i="0" u="none" strike="noStrike" dirty="0">
                          <a:solidFill>
                            <a:srgbClr val="000000"/>
                          </a:solidFill>
                          <a:effectLst/>
                          <a:latin typeface="Calibri"/>
                        </a:rPr>
                        <a:t>AKTIVITAS</a:t>
                      </a:r>
                    </a:p>
                  </a:txBody>
                  <a:tcPr marL="9524" marR="9524" marT="9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1" i="0" u="none" strike="noStrike" dirty="0" err="1">
                          <a:solidFill>
                            <a:srgbClr val="000000"/>
                          </a:solidFill>
                          <a:effectLst/>
                          <a:latin typeface="Calibri"/>
                        </a:rPr>
                        <a:t>Aspek</a:t>
                      </a:r>
                      <a:endParaRPr lang="en-US" sz="1800" b="1" i="0" u="none" strike="noStrike" dirty="0">
                        <a:solidFill>
                          <a:srgbClr val="000000"/>
                        </a:solidFill>
                        <a:effectLst/>
                        <a:latin typeface="Calibri"/>
                      </a:endParaRPr>
                    </a:p>
                  </a:txBody>
                  <a:tcPr marL="9524" marR="9524" marT="9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1" i="0" u="none" strike="noStrike">
                          <a:solidFill>
                            <a:srgbClr val="000000"/>
                          </a:solidFill>
                          <a:effectLst/>
                          <a:latin typeface="Calibri"/>
                        </a:rPr>
                        <a:t>Dampak</a:t>
                      </a:r>
                    </a:p>
                  </a:txBody>
                  <a:tcPr marL="9524" marR="9524" marT="9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1021591">
                <a:tc rowSpan="2">
                  <a:txBody>
                    <a:bodyPr/>
                    <a:lstStyle/>
                    <a:p>
                      <a:pPr algn="ctr" fontAlgn="ctr"/>
                      <a:r>
                        <a:rPr lang="en-US" sz="1800" b="0" i="0" u="none" strike="noStrike">
                          <a:solidFill>
                            <a:srgbClr val="000000"/>
                          </a:solidFill>
                          <a:effectLst/>
                          <a:latin typeface="Calibri"/>
                        </a:rPr>
                        <a:t>Kep. MenLH No. 112 tahun 2003 Tentang Baku Mutu Air Limbah Domestik</a:t>
                      </a:r>
                    </a:p>
                  </a:txBody>
                  <a:tcPr marL="9524" marR="9524" marT="9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800" b="0" i="0" u="none" strike="noStrike">
                          <a:solidFill>
                            <a:srgbClr val="000000"/>
                          </a:solidFill>
                          <a:effectLst/>
                          <a:latin typeface="Calibri"/>
                        </a:rPr>
                        <a:t>Kantin (Pencucian)</a:t>
                      </a:r>
                    </a:p>
                  </a:txBody>
                  <a:tcPr marL="9524" marR="9524" marT="9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nl-NL" sz="1800" b="0" i="0" u="none" strike="noStrike" dirty="0">
                          <a:solidFill>
                            <a:srgbClr val="000000"/>
                          </a:solidFill>
                          <a:effectLst/>
                          <a:latin typeface="Calibri"/>
                        </a:rPr>
                        <a:t>Minyak dan lemak yang terbawa air</a:t>
                      </a:r>
                    </a:p>
                  </a:txBody>
                  <a:tcPr marL="9524" marR="9524" marT="9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nl-NL" sz="1800" b="0" i="0" u="none" strike="noStrike" dirty="0">
                          <a:solidFill>
                            <a:srgbClr val="000000"/>
                          </a:solidFill>
                          <a:effectLst/>
                          <a:latin typeface="Calibri"/>
                        </a:rPr>
                        <a:t>Pencemaran air (Meningkatkan kadar minyak/lemak dan BOD dalam air)</a:t>
                      </a:r>
                    </a:p>
                  </a:txBody>
                  <a:tcPr marL="9524" marR="9524" marT="9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159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err="1">
                          <a:solidFill>
                            <a:srgbClr val="000000"/>
                          </a:solidFill>
                          <a:effectLst/>
                          <a:latin typeface="Calibri"/>
                        </a:rPr>
                        <a:t>Kotoran</a:t>
                      </a:r>
                      <a:r>
                        <a:rPr lang="en-US" sz="1800" b="0" i="0" u="none" strike="noStrike" dirty="0">
                          <a:solidFill>
                            <a:srgbClr val="000000"/>
                          </a:solidFill>
                          <a:effectLst/>
                          <a:latin typeface="Calibri"/>
                        </a:rPr>
                        <a:t> yang </a:t>
                      </a:r>
                      <a:r>
                        <a:rPr lang="en-US" sz="1800" b="0" i="0" u="none" strike="noStrike" dirty="0" err="1">
                          <a:solidFill>
                            <a:srgbClr val="000000"/>
                          </a:solidFill>
                          <a:effectLst/>
                          <a:latin typeface="Calibri"/>
                        </a:rPr>
                        <a:t>terbawa</a:t>
                      </a:r>
                      <a:r>
                        <a:rPr lang="en-US" sz="1800" b="0" i="0" u="none" strike="noStrike" dirty="0">
                          <a:solidFill>
                            <a:srgbClr val="000000"/>
                          </a:solidFill>
                          <a:effectLst/>
                          <a:latin typeface="Calibri"/>
                        </a:rPr>
                        <a:t> air</a:t>
                      </a:r>
                    </a:p>
                  </a:txBody>
                  <a:tcPr marL="9524" marR="9524" marT="9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err="1">
                          <a:solidFill>
                            <a:srgbClr val="000000"/>
                          </a:solidFill>
                          <a:effectLst/>
                          <a:latin typeface="Calibri"/>
                        </a:rPr>
                        <a:t>Pencemaran</a:t>
                      </a:r>
                      <a:r>
                        <a:rPr lang="en-US" sz="1800" b="0" i="0" u="none" strike="noStrike" dirty="0">
                          <a:solidFill>
                            <a:srgbClr val="000000"/>
                          </a:solidFill>
                          <a:effectLst/>
                          <a:latin typeface="Calibri"/>
                        </a:rPr>
                        <a:t> air (</a:t>
                      </a:r>
                      <a:r>
                        <a:rPr lang="en-US" sz="1800" b="0" i="0" u="none" strike="noStrike" dirty="0" err="1">
                          <a:solidFill>
                            <a:srgbClr val="000000"/>
                          </a:solidFill>
                          <a:effectLst/>
                          <a:latin typeface="Calibri"/>
                        </a:rPr>
                        <a:t>meningkatkan</a:t>
                      </a:r>
                      <a:r>
                        <a:rPr lang="en-US" sz="1800" b="0" i="0" u="none" strike="noStrike" dirty="0">
                          <a:solidFill>
                            <a:srgbClr val="000000"/>
                          </a:solidFill>
                          <a:effectLst/>
                          <a:latin typeface="Calibri"/>
                        </a:rPr>
                        <a:t> </a:t>
                      </a:r>
                      <a:r>
                        <a:rPr lang="en-US" sz="1800" b="0" i="0" u="none" strike="noStrike" dirty="0" err="1">
                          <a:solidFill>
                            <a:srgbClr val="000000"/>
                          </a:solidFill>
                          <a:effectLst/>
                          <a:latin typeface="Calibri"/>
                        </a:rPr>
                        <a:t>kadar</a:t>
                      </a:r>
                      <a:r>
                        <a:rPr lang="en-US" sz="1800" b="0" i="0" u="none" strike="noStrike" dirty="0">
                          <a:solidFill>
                            <a:srgbClr val="000000"/>
                          </a:solidFill>
                          <a:effectLst/>
                          <a:latin typeface="Calibri"/>
                        </a:rPr>
                        <a:t> TSS (</a:t>
                      </a:r>
                      <a:r>
                        <a:rPr lang="en-US" sz="1800" b="0" i="1" u="none" strike="noStrike" dirty="0">
                          <a:solidFill>
                            <a:srgbClr val="000000"/>
                          </a:solidFill>
                          <a:effectLst/>
                          <a:latin typeface="Calibri"/>
                        </a:rPr>
                        <a:t>total Suspended Solid</a:t>
                      </a:r>
                      <a:r>
                        <a:rPr lang="en-US" sz="1800" b="0" i="0" u="none" strike="noStrike" dirty="0">
                          <a:solidFill>
                            <a:srgbClr val="000000"/>
                          </a:solidFill>
                          <a:effectLst/>
                          <a:latin typeface="Calibri"/>
                        </a:rPr>
                        <a:t>) </a:t>
                      </a:r>
                      <a:r>
                        <a:rPr lang="en-US" sz="1800" b="0" i="0" u="none" strike="noStrike" dirty="0" err="1">
                          <a:solidFill>
                            <a:srgbClr val="000000"/>
                          </a:solidFill>
                          <a:effectLst/>
                          <a:latin typeface="Calibri"/>
                        </a:rPr>
                        <a:t>dalam</a:t>
                      </a:r>
                      <a:r>
                        <a:rPr lang="en-US" sz="1800" b="0" i="0" u="none" strike="noStrike" dirty="0">
                          <a:solidFill>
                            <a:srgbClr val="000000"/>
                          </a:solidFill>
                          <a:effectLst/>
                          <a:latin typeface="Calibri"/>
                        </a:rPr>
                        <a:t> air)</a:t>
                      </a:r>
                    </a:p>
                  </a:txBody>
                  <a:tcPr marL="9524" marR="9524" marT="95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 name="Title 2"/>
          <p:cNvSpPr>
            <a:spLocks noGrp="1"/>
          </p:cNvSpPr>
          <p:nvPr>
            <p:ph type="title"/>
          </p:nvPr>
        </p:nvSpPr>
        <p:spPr>
          <a:xfrm>
            <a:off x="0" y="1"/>
            <a:ext cx="9906000" cy="1285860"/>
          </a:xfrm>
          <a:solidFill>
            <a:srgbClr val="FF9900"/>
          </a:solidFill>
        </p:spPr>
        <p:txBody>
          <a:bodyPr/>
          <a:lstStyle/>
          <a:p>
            <a:pPr algn="ctr" eaLnBrk="1" fontAlgn="auto" hangingPunct="1">
              <a:spcAft>
                <a:spcPts val="0"/>
              </a:spcAft>
              <a:defRPr/>
            </a:pPr>
            <a:r>
              <a:rPr lang="en-US" sz="1800" i="1" dirty="0">
                <a:solidFill>
                  <a:schemeClr val="tx1"/>
                </a:solidFill>
                <a:latin typeface="Berlin Sans FB Demi" pitchFamily="34" charset="0"/>
              </a:rPr>
              <a:t>IDENTIFIKASI DAN PELAJARI PERATURAN PERUNDANG-UNDANGAN YANG TERKAIT</a:t>
            </a:r>
          </a:p>
        </p:txBody>
      </p:sp>
      <p:sp>
        <p:nvSpPr>
          <p:cNvPr id="8" name="Footer Placeholder 7"/>
          <p:cNvSpPr>
            <a:spLocks noGrp="1"/>
          </p:cNvSpPr>
          <p:nvPr>
            <p:ph type="ftr" sz="quarter" idx="11"/>
          </p:nvPr>
        </p:nvSpPr>
        <p:spPr>
          <a:xfrm>
            <a:off x="1" y="6357960"/>
            <a:ext cx="5595942" cy="365125"/>
          </a:xfrm>
        </p:spPr>
        <p:txBody>
          <a:bodyPr/>
          <a:lstStyle/>
          <a:p>
            <a:pPr>
              <a:defRPr/>
            </a:pPr>
            <a:r>
              <a:rPr lang="id-ID"/>
              <a:t>Identifikasi Aspek dampak 2/Rev 0 © Copyright, Sentral Sistem, April 2019</a:t>
            </a:r>
            <a:endParaRPr lang="en-US" dirty="0"/>
          </a:p>
        </p:txBody>
      </p:sp>
      <p:sp>
        <p:nvSpPr>
          <p:cNvPr id="10" name="Rectangle 9"/>
          <p:cNvSpPr/>
          <p:nvPr/>
        </p:nvSpPr>
        <p:spPr>
          <a:xfrm>
            <a:off x="488503" y="1412776"/>
            <a:ext cx="8856985" cy="1015663"/>
          </a:xfrm>
          <a:prstGeom prst="rect">
            <a:avLst/>
          </a:prstGeom>
        </p:spPr>
        <p:txBody>
          <a:bodyPr wrap="square">
            <a:spAutoFit/>
          </a:bodyPr>
          <a:lstStyle/>
          <a:p>
            <a:pPr algn="just"/>
            <a:r>
              <a:rPr lang="id-ID" dirty="0"/>
              <a:t>Sebelum Evaluasi Aspek / Bahaya Penting tentukan </a:t>
            </a:r>
            <a:r>
              <a:rPr lang="id-ID" b="1" dirty="0">
                <a:solidFill>
                  <a:srgbClr val="FF0000"/>
                </a:solidFill>
              </a:rPr>
              <a:t>Legal / Peraturan perundang-undangan atau persyaratan lain </a:t>
            </a:r>
            <a:r>
              <a:rPr lang="id-ID" dirty="0"/>
              <a:t>yang berlaku yang terkait dengan aspek / bahaya yang teridentifikasi</a:t>
            </a:r>
          </a:p>
        </p:txBody>
      </p:sp>
    </p:spTree>
    <p:extLst>
      <p:ext uri="{BB962C8B-B14F-4D97-AF65-F5344CB8AC3E}">
        <p14:creationId xmlns:p14="http://schemas.microsoft.com/office/powerpoint/2010/main" val="3030883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pPr>
              <a:defRPr/>
            </a:pPr>
            <a:r>
              <a:rPr lang="en-US">
                <a:solidFill>
                  <a:schemeClr val="bg1"/>
                </a:solidFill>
              </a:rPr>
              <a:t>Identifikasi Aspek dampak 2/Rev 0 © Copyright, Sentral Sistem, April 2019</a:t>
            </a:r>
            <a:endParaRPr lang="en-US" dirty="0">
              <a:solidFill>
                <a:schemeClr val="bg1"/>
              </a:solidFill>
            </a:endParaRPr>
          </a:p>
        </p:txBody>
      </p:sp>
      <p:graphicFrame>
        <p:nvGraphicFramePr>
          <p:cNvPr id="4" name="Table 3"/>
          <p:cNvGraphicFramePr>
            <a:graphicFrameLocks noGrp="1"/>
          </p:cNvGraphicFramePr>
          <p:nvPr/>
        </p:nvGraphicFramePr>
        <p:xfrm>
          <a:off x="0" y="1500173"/>
          <a:ext cx="9906000" cy="4733939"/>
        </p:xfrm>
        <a:graphic>
          <a:graphicData uri="http://schemas.openxmlformats.org/drawingml/2006/table">
            <a:tbl>
              <a:tblPr firstRow="1" bandRow="1">
                <a:tableStyleId>{0505E3EF-67EA-436B-97B2-0124C06EBD24}</a:tableStyleId>
              </a:tblPr>
              <a:tblGrid>
                <a:gridCol w="1507549">
                  <a:extLst>
                    <a:ext uri="{9D8B030D-6E8A-4147-A177-3AD203B41FA5}">
                      <a16:colId xmlns:a16="http://schemas.microsoft.com/office/drawing/2014/main" val="20000"/>
                    </a:ext>
                  </a:extLst>
                </a:gridCol>
                <a:gridCol w="3231137">
                  <a:extLst>
                    <a:ext uri="{9D8B030D-6E8A-4147-A177-3AD203B41FA5}">
                      <a16:colId xmlns:a16="http://schemas.microsoft.com/office/drawing/2014/main" val="20001"/>
                    </a:ext>
                  </a:extLst>
                </a:gridCol>
                <a:gridCol w="5167314">
                  <a:extLst>
                    <a:ext uri="{9D8B030D-6E8A-4147-A177-3AD203B41FA5}">
                      <a16:colId xmlns:a16="http://schemas.microsoft.com/office/drawing/2014/main" val="20002"/>
                    </a:ext>
                  </a:extLst>
                </a:gridCol>
              </a:tblGrid>
              <a:tr h="515608">
                <a:tc gridSpan="2">
                  <a:txBody>
                    <a:bodyPr/>
                    <a:lstStyle/>
                    <a:p>
                      <a:pPr algn="ctr"/>
                      <a:r>
                        <a:rPr lang="id-ID" sz="1800" dirty="0"/>
                        <a:t>AKTIFITAS/AREA</a:t>
                      </a:r>
                      <a:endParaRPr lang="id-ID" sz="1800" b="1" i="0" dirty="0">
                        <a:solidFill>
                          <a:schemeClr val="bg1"/>
                        </a:solidFill>
                        <a:latin typeface="Bodoni MT" pitchFamily="18" charset="0"/>
                        <a:ea typeface="Arial Unicode MS" pitchFamily="34" charset="-128"/>
                        <a:cs typeface="Arial Unicode MS" pitchFamily="34" charset="-128"/>
                      </a:endParaRPr>
                    </a:p>
                  </a:txBody>
                  <a:tcPr marT="45717" marB="45717"/>
                </a:tc>
                <a:tc hMerge="1">
                  <a:txBody>
                    <a:bodyPr/>
                    <a:lstStyle/>
                    <a:p>
                      <a:pPr algn="ctr"/>
                      <a:endParaRPr lang="id-ID" sz="2000" b="1" i="0" dirty="0">
                        <a:solidFill>
                          <a:schemeClr val="tx1"/>
                        </a:solidFill>
                        <a:latin typeface="Bodoni MT Condensed" pitchFamily="18" charset="0"/>
                        <a:ea typeface="Arial Unicode MS" pitchFamily="34" charset="-128"/>
                        <a:cs typeface="Arial Unicode MS" pitchFamily="34" charset="-128"/>
                      </a:endParaRPr>
                    </a:p>
                  </a:txBody>
                  <a:tcPr>
                    <a:solidFill>
                      <a:srgbClr val="92D050"/>
                    </a:solidFill>
                  </a:tcPr>
                </a:tc>
                <a:tc>
                  <a:txBody>
                    <a:bodyPr/>
                    <a:lstStyle/>
                    <a:p>
                      <a:pPr algn="ctr"/>
                      <a:r>
                        <a:rPr lang="en-US" sz="1800" dirty="0"/>
                        <a:t>UNDANG-UNDANG TERKAIT</a:t>
                      </a:r>
                      <a:endParaRPr lang="id-ID" sz="1800" b="1" i="0" dirty="0">
                        <a:solidFill>
                          <a:schemeClr val="bg1"/>
                        </a:solidFill>
                        <a:latin typeface="Bodoni MT" pitchFamily="18" charset="0"/>
                        <a:ea typeface="Arial Unicode MS" pitchFamily="34" charset="-128"/>
                        <a:cs typeface="Arial Unicode MS" pitchFamily="34" charset="-128"/>
                      </a:endParaRPr>
                    </a:p>
                  </a:txBody>
                  <a:tcPr marT="45717" marB="45717"/>
                </a:tc>
                <a:extLst>
                  <a:ext uri="{0D108BD9-81ED-4DB2-BD59-A6C34878D82A}">
                    <a16:rowId xmlns:a16="http://schemas.microsoft.com/office/drawing/2014/main" val="10000"/>
                  </a:ext>
                </a:extLst>
              </a:tr>
              <a:tr h="1057728">
                <a:tc rowSpan="2">
                  <a:txBody>
                    <a:bodyPr/>
                    <a:lstStyle/>
                    <a:p>
                      <a:pPr algn="ctr"/>
                      <a:r>
                        <a:rPr lang="en-US" sz="1800" dirty="0"/>
                        <a:t>Normal</a:t>
                      </a:r>
                      <a:endParaRPr lang="id-ID" sz="1800" b="1" i="0" dirty="0">
                        <a:latin typeface="Bodoni MT Condensed" pitchFamily="18" charset="0"/>
                        <a:ea typeface="Arial Unicode MS" pitchFamily="34" charset="-128"/>
                        <a:cs typeface="Arial Unicode MS" pitchFamily="34" charset="-128"/>
                      </a:endParaRPr>
                    </a:p>
                  </a:txBody>
                  <a:tcPr marT="45717" marB="45717"/>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800" baseline="0" dirty="0"/>
                        <a:t>Genset</a:t>
                      </a:r>
                      <a:endParaRPr lang="en-US" sz="1800" baseline="0" dirty="0"/>
                    </a:p>
                    <a:p>
                      <a:endParaRPr lang="id-ID" sz="1800" b="1" i="0" dirty="0">
                        <a:latin typeface="Bodoni MT" pitchFamily="18" charset="0"/>
                        <a:ea typeface="Arial Unicode MS" pitchFamily="34" charset="-128"/>
                        <a:cs typeface="Arial Unicode MS" pitchFamily="34" charset="-128"/>
                      </a:endParaRPr>
                    </a:p>
                  </a:txBody>
                  <a:tcPr marT="45717" marB="45717"/>
                </a:tc>
                <a:tc>
                  <a:txBody>
                    <a:bodyPr/>
                    <a:lstStyle/>
                    <a:p>
                      <a:r>
                        <a:rPr lang="id-ID" sz="1800" dirty="0"/>
                        <a:t>Keputusan Menteri Negara Lingkungan Hidup  Nomor : Kep - 13/MENLH/3/1995 Tentang Baku Mutu</a:t>
                      </a:r>
                      <a:r>
                        <a:rPr lang="id-ID" sz="1800" baseline="0" dirty="0"/>
                        <a:t> Emisi Sumber Tidak Bergerak</a:t>
                      </a:r>
                      <a:endParaRPr lang="id-ID" sz="1800" b="0" i="0" dirty="0">
                        <a:latin typeface="Bodoni MT" pitchFamily="18" charset="0"/>
                        <a:ea typeface="Arial Unicode MS" pitchFamily="34" charset="-128"/>
                        <a:cs typeface="Arial Unicode MS" pitchFamily="34" charset="-128"/>
                      </a:endParaRPr>
                    </a:p>
                  </a:txBody>
                  <a:tcPr marT="45717" marB="45717"/>
                </a:tc>
                <a:extLst>
                  <a:ext uri="{0D108BD9-81ED-4DB2-BD59-A6C34878D82A}">
                    <a16:rowId xmlns:a16="http://schemas.microsoft.com/office/drawing/2014/main" val="10001"/>
                  </a:ext>
                </a:extLst>
              </a:tr>
              <a:tr h="1394383">
                <a:tc vMerge="1">
                  <a:txBody>
                    <a:bodyPr/>
                    <a:lstStyle/>
                    <a:p>
                      <a:endParaRPr lang="id-ID" sz="1400" dirty="0"/>
                    </a:p>
                  </a:txBody>
                  <a:tcPr/>
                </a:tc>
                <a:tc vMerge="1">
                  <a:txBody>
                    <a:bodyPr/>
                    <a:lstStyle/>
                    <a:p>
                      <a:endParaRPr lang="en-US"/>
                    </a:p>
                  </a:txBody>
                  <a:tcPr/>
                </a:tc>
                <a:tc>
                  <a:txBody>
                    <a:bodyPr/>
                    <a:lstStyle/>
                    <a:p>
                      <a:r>
                        <a:rPr lang="id-ID" sz="1800" dirty="0"/>
                        <a:t>Peraturan</a:t>
                      </a:r>
                      <a:r>
                        <a:rPr lang="id-ID" sz="1800" baseline="0" dirty="0"/>
                        <a:t> Pemerintah No. 18 jo 85 Tahun 1999 Mengenai Pengelolaan Limbah B3</a:t>
                      </a:r>
                      <a:endParaRPr lang="id-ID" sz="1800" b="0" i="0" dirty="0">
                        <a:latin typeface="Bodoni MT" pitchFamily="18" charset="0"/>
                        <a:ea typeface="Arial Unicode MS" pitchFamily="34" charset="-128"/>
                        <a:cs typeface="Arial Unicode MS" pitchFamily="34" charset="-128"/>
                      </a:endParaRPr>
                    </a:p>
                  </a:txBody>
                  <a:tcPr marT="45717" marB="45717"/>
                </a:tc>
                <a:extLst>
                  <a:ext uri="{0D108BD9-81ED-4DB2-BD59-A6C34878D82A}">
                    <a16:rowId xmlns:a16="http://schemas.microsoft.com/office/drawing/2014/main" val="10002"/>
                  </a:ext>
                </a:extLst>
              </a:tr>
              <a:tr h="1766220">
                <a:tc>
                  <a:txBody>
                    <a:bodyPr/>
                    <a:lstStyle/>
                    <a:p>
                      <a:pPr algn="ctr"/>
                      <a:r>
                        <a:rPr lang="en-US" sz="1800" dirty="0"/>
                        <a:t>Normal</a:t>
                      </a:r>
                      <a:endParaRPr lang="id-ID" sz="1800" b="1" i="0" dirty="0">
                        <a:latin typeface="Bodoni MT Condensed" pitchFamily="18" charset="0"/>
                        <a:ea typeface="Arial Unicode MS" pitchFamily="34" charset="-128"/>
                        <a:cs typeface="Arial Unicode MS" pitchFamily="34" charset="-128"/>
                      </a:endParaRPr>
                    </a:p>
                  </a:txBody>
                  <a:tcPr marT="45717" marB="45717"/>
                </a:tc>
                <a:tc>
                  <a:txBody>
                    <a:bodyPr/>
                    <a:lstStyle/>
                    <a:p>
                      <a:r>
                        <a:rPr lang="id-ID" sz="1800" baseline="0" dirty="0"/>
                        <a:t>Warehouse</a:t>
                      </a:r>
                      <a:endParaRPr lang="id-ID" sz="1800" b="0" i="0" dirty="0">
                        <a:solidFill>
                          <a:schemeClr val="bg1"/>
                        </a:solidFill>
                        <a:latin typeface="Bodoni MT" pitchFamily="18" charset="0"/>
                        <a:ea typeface="Arial Unicode MS" pitchFamily="34" charset="-128"/>
                        <a:cs typeface="Arial Unicode MS" pitchFamily="34" charset="-128"/>
                      </a:endParaRPr>
                    </a:p>
                  </a:txBody>
                  <a:tcPr marT="45717" marB="45717"/>
                </a:tc>
                <a:tc>
                  <a:txBody>
                    <a:bodyPr/>
                    <a:lstStyle/>
                    <a:p>
                      <a:r>
                        <a:rPr lang="id-ID" sz="1800" dirty="0"/>
                        <a:t>Peraturan Pemerintah No. 74 tahun 2001 Tentang Pengelolaan Bahan Berbahaya dan Beracun</a:t>
                      </a:r>
                      <a:endParaRPr lang="id-ID" sz="1800" b="0" i="0" dirty="0">
                        <a:latin typeface="Bodoni MT" pitchFamily="18" charset="0"/>
                        <a:ea typeface="Arial Unicode MS" pitchFamily="34" charset="-128"/>
                        <a:cs typeface="Arial Unicode MS" pitchFamily="34" charset="-128"/>
                      </a:endParaRPr>
                    </a:p>
                  </a:txBody>
                  <a:tcPr marT="45717" marB="45717"/>
                </a:tc>
                <a:extLst>
                  <a:ext uri="{0D108BD9-81ED-4DB2-BD59-A6C34878D82A}">
                    <a16:rowId xmlns:a16="http://schemas.microsoft.com/office/drawing/2014/main" val="10003"/>
                  </a:ext>
                </a:extLst>
              </a:tr>
            </a:tbl>
          </a:graphicData>
        </a:graphic>
      </p:graphicFrame>
      <p:sp>
        <p:nvSpPr>
          <p:cNvPr id="8" name="Title 2"/>
          <p:cNvSpPr txBox="1">
            <a:spLocks/>
          </p:cNvSpPr>
          <p:nvPr/>
        </p:nvSpPr>
        <p:spPr>
          <a:xfrm>
            <a:off x="2" y="2"/>
            <a:ext cx="9905999" cy="1285875"/>
          </a:xfrm>
          <a:prstGeom prst="rect">
            <a:avLst/>
          </a:prstGeom>
          <a:solidFill>
            <a:srgbClr val="FF9900"/>
          </a:solidFill>
        </p:spPr>
        <p:txBody>
          <a:bodyPr anchor="ctr"/>
          <a:lstStyle/>
          <a:p>
            <a:pPr algn="ctr" eaLnBrk="0" hangingPunct="0">
              <a:defRPr/>
            </a:pPr>
            <a:r>
              <a:rPr lang="id-ID" sz="2400" b="1" dirty="0">
                <a:solidFill>
                  <a:schemeClr val="bg1"/>
                </a:solidFill>
                <a:effectLst>
                  <a:outerShdw blurRad="31750" dist="25400" dir="5400000" algn="tl" rotWithShape="0">
                    <a:srgbClr val="000000">
                      <a:alpha val="25000"/>
                    </a:srgbClr>
                  </a:outerShdw>
                </a:effectLst>
                <a:latin typeface="+mj-lt"/>
                <a:ea typeface="+mj-ea"/>
                <a:cs typeface="+mj-cs"/>
              </a:rPr>
              <a:t>Identifikasi Aspek-Dampak</a:t>
            </a:r>
          </a:p>
          <a:p>
            <a:pPr algn="ctr" eaLnBrk="0" hangingPunct="0">
              <a:defRPr/>
            </a:pPr>
            <a:r>
              <a:rPr lang="id-ID" sz="1800" b="1" dirty="0">
                <a:solidFill>
                  <a:schemeClr val="bg1"/>
                </a:solidFill>
                <a:effectLst>
                  <a:outerShdw blurRad="31750" dist="25400" dir="5400000" algn="tl" rotWithShape="0">
                    <a:srgbClr val="000000">
                      <a:alpha val="25000"/>
                    </a:srgbClr>
                  </a:outerShdw>
                </a:effectLst>
                <a:latin typeface="+mj-lt"/>
                <a:ea typeface="+mj-ea"/>
                <a:cs typeface="+mj-cs"/>
              </a:rPr>
              <a:t>(Tetapkan undang-undang lingkungan terkait)</a:t>
            </a:r>
          </a:p>
        </p:txBody>
      </p:sp>
    </p:spTree>
    <p:extLst>
      <p:ext uri="{BB962C8B-B14F-4D97-AF65-F5344CB8AC3E}">
        <p14:creationId xmlns:p14="http://schemas.microsoft.com/office/powerpoint/2010/main" val="3576275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Identifikasi Aspek dampak 2/Rev 0 © Copyright, Sentral Sistem, April 2019</a:t>
            </a:r>
            <a:endParaRPr lang="en-US" dirty="0"/>
          </a:p>
        </p:txBody>
      </p:sp>
      <p:pic>
        <p:nvPicPr>
          <p:cNvPr id="107522" name="Picture 2" descr="http://www.sridianti.com/wp-content/uploads/2014/09/Usaha-Pelestarian-Keanekaragaman-Hayati-400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12" y="529002"/>
            <a:ext cx="6304789" cy="47285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04728" y="116632"/>
            <a:ext cx="4968027" cy="400110"/>
          </a:xfrm>
          <a:prstGeom prst="rect">
            <a:avLst/>
          </a:prstGeom>
        </p:spPr>
        <p:txBody>
          <a:bodyPr wrap="none">
            <a:spAutoFit/>
          </a:bodyPr>
          <a:lstStyle/>
          <a:p>
            <a:r>
              <a:rPr lang="id-ID" b="1" dirty="0"/>
              <a:t>Manfaat Keanekaragaman Hayati</a:t>
            </a:r>
            <a:endParaRPr lang="id-ID" dirty="0"/>
          </a:p>
        </p:txBody>
      </p:sp>
      <p:sp>
        <p:nvSpPr>
          <p:cNvPr id="5" name="Rectangle 4"/>
          <p:cNvSpPr/>
          <p:nvPr/>
        </p:nvSpPr>
        <p:spPr>
          <a:xfrm>
            <a:off x="4448944" y="692696"/>
            <a:ext cx="5457056" cy="4401205"/>
          </a:xfrm>
          <a:prstGeom prst="rect">
            <a:avLst/>
          </a:prstGeom>
        </p:spPr>
        <p:txBody>
          <a:bodyPr wrap="square">
            <a:spAutoFit/>
          </a:bodyPr>
          <a:lstStyle/>
          <a:p>
            <a:pPr marL="457200" indent="-457200">
              <a:buAutoNum type="arabicPeriod"/>
            </a:pPr>
            <a:r>
              <a:rPr lang="id-ID" sz="1400" b="1" dirty="0"/>
              <a:t>Sebagai sumber pangan, perumahan, dan kesehatan</a:t>
            </a:r>
          </a:p>
          <a:p>
            <a:pPr marL="457200" indent="-457200">
              <a:buAutoNum type="arabicPeriod"/>
            </a:pPr>
            <a:r>
              <a:rPr lang="id-ID" sz="1400" b="1" dirty="0"/>
              <a:t>Sebagai sumber pendapatan/devisa</a:t>
            </a:r>
          </a:p>
          <a:p>
            <a:pPr marL="457200" indent="-457200">
              <a:buAutoNum type="arabicPeriod"/>
            </a:pPr>
            <a:r>
              <a:rPr lang="id-ID" sz="1400" b="1" dirty="0"/>
              <a:t>Sebagai sumber plasma nutfah, Misalnya hutan Di hutan masih terdapat tumbuhan dan hewan yang mempunyai sifat unggul, karena itu hutan dikatakan sebagai sumber plasma nutfah/sumber gen.</a:t>
            </a:r>
          </a:p>
          <a:p>
            <a:pPr marL="457200" indent="-457200">
              <a:buAutoNum type="arabicPeriod"/>
            </a:pPr>
            <a:r>
              <a:rPr lang="id-ID" sz="1400" b="1" dirty="0"/>
              <a:t>Manfaat ekologi </a:t>
            </a:r>
            <a:br>
              <a:rPr lang="id-ID" sz="1400" dirty="0"/>
            </a:br>
            <a:r>
              <a:rPr lang="id-ID" sz="1400" b="1" dirty="0"/>
              <a:t>Selain berfungsi untuk menunjang kehidupan manusia, keanekaragaman hayati memiliki peranan dalam mempertahankan keberlanjutan ekosistem.</a:t>
            </a:r>
          </a:p>
          <a:p>
            <a:pPr marL="457200" indent="-457200">
              <a:buAutoNum type="arabicPeriod"/>
            </a:pPr>
            <a:r>
              <a:rPr lang="id-ID" sz="1400" b="1" i="1" dirty="0"/>
              <a:t>Manfaat keilmuan </a:t>
            </a:r>
            <a:br>
              <a:rPr lang="id-ID" sz="1400" b="1" dirty="0"/>
            </a:br>
            <a:r>
              <a:rPr lang="id-ID" sz="1400" b="1" dirty="0"/>
              <a:t>Keanekaragaman hayati merupakan lahan penelitian dan pengembangan ilmu yang sangat berguna untuk kehidupan manusia</a:t>
            </a:r>
            <a:r>
              <a:rPr lang="id-ID" sz="1400" dirty="0"/>
              <a:t>.</a:t>
            </a:r>
          </a:p>
          <a:p>
            <a:pPr marL="457200" indent="-457200">
              <a:buAutoNum type="arabicPeriod"/>
            </a:pPr>
            <a:r>
              <a:rPr lang="id-ID" sz="1400" b="1" i="1" dirty="0"/>
              <a:t>Manfaat keindahan </a:t>
            </a:r>
            <a:br>
              <a:rPr lang="id-ID" sz="1400" b="1" dirty="0"/>
            </a:br>
            <a:r>
              <a:rPr lang="id-ID" sz="1400" b="1" dirty="0"/>
              <a:t>Bermacam-macam tumbuhan dan hewan dapat memperindah lingkungan.</a:t>
            </a:r>
          </a:p>
        </p:txBody>
      </p:sp>
      <p:sp>
        <p:nvSpPr>
          <p:cNvPr id="8" name="Rectangle 7"/>
          <p:cNvSpPr/>
          <p:nvPr/>
        </p:nvSpPr>
        <p:spPr>
          <a:xfrm>
            <a:off x="2853359" y="5589240"/>
            <a:ext cx="4475905" cy="400110"/>
          </a:xfrm>
          <a:prstGeom prst="rect">
            <a:avLst/>
          </a:prstGeom>
        </p:spPr>
        <p:txBody>
          <a:bodyPr wrap="none">
            <a:spAutoFit/>
          </a:bodyPr>
          <a:lstStyle/>
          <a:p>
            <a:r>
              <a:rPr lang="id-ID" b="1" dirty="0"/>
              <a:t>JIKA LINGKUNGAN RUSAK???</a:t>
            </a:r>
            <a:endParaRPr lang="id-ID" dirty="0"/>
          </a:p>
        </p:txBody>
      </p:sp>
    </p:spTree>
    <p:extLst>
      <p:ext uri="{BB962C8B-B14F-4D97-AF65-F5344CB8AC3E}">
        <p14:creationId xmlns:p14="http://schemas.microsoft.com/office/powerpoint/2010/main" val="3273308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DDBE73F-B6D8-4453-A1C3-B882B64CA1A7}"/>
              </a:ext>
            </a:extLst>
          </p:cNvPr>
          <p:cNvSpPr/>
          <p:nvPr/>
        </p:nvSpPr>
        <p:spPr>
          <a:xfrm>
            <a:off x="1600200" y="313962"/>
            <a:ext cx="7239000" cy="762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D" dirty="0">
                <a:ln w="0"/>
                <a:solidFill>
                  <a:schemeClr val="tx1"/>
                </a:solidFill>
                <a:effectLst>
                  <a:outerShdw blurRad="38100" dist="19050" dir="2700000" algn="tl" rotWithShape="0">
                    <a:schemeClr val="dk1">
                      <a:alpha val="40000"/>
                    </a:schemeClr>
                  </a:outerShdw>
                </a:effectLst>
              </a:rPr>
              <a:t>PENENTUAN RISIKO DAN PELUANG OPERASIONAL DAN ORGANISASI</a:t>
            </a:r>
          </a:p>
        </p:txBody>
      </p:sp>
      <p:sp>
        <p:nvSpPr>
          <p:cNvPr id="6" name="Rectangle 5">
            <a:extLst>
              <a:ext uri="{FF2B5EF4-FFF2-40B4-BE49-F238E27FC236}">
                <a16:creationId xmlns:a16="http://schemas.microsoft.com/office/drawing/2014/main" id="{3278EA9B-3327-41E0-8691-9F785AF68B84}"/>
              </a:ext>
            </a:extLst>
          </p:cNvPr>
          <p:cNvSpPr/>
          <p:nvPr/>
        </p:nvSpPr>
        <p:spPr>
          <a:xfrm>
            <a:off x="207811" y="1143000"/>
            <a:ext cx="9393389" cy="1015663"/>
          </a:xfrm>
          <a:prstGeom prst="rect">
            <a:avLst/>
          </a:prstGeom>
        </p:spPr>
        <p:txBody>
          <a:bodyPr wrap="square">
            <a:spAutoFit/>
          </a:bodyPr>
          <a:lstStyle/>
          <a:p>
            <a:pPr marL="180340" algn="just">
              <a:spcAft>
                <a:spcPts val="0"/>
              </a:spcAft>
            </a:pP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Aspek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lingkungan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penting</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dapat</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mengakibatkan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risiko</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dan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peluang</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yang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terkait</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dengan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dampak</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lingkungan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yang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merugikan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ancaman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atau</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dampak</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lingkungan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yang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menguntungkan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peluang</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a:t>
            </a:r>
            <a:endParaRPr lang="en-ID" sz="1400"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3F0CF37F-E547-42BB-8421-225216576073}"/>
              </a:ext>
            </a:extLst>
          </p:cNvPr>
          <p:cNvGraphicFramePr>
            <a:graphicFrameLocks noGrp="1"/>
          </p:cNvGraphicFramePr>
          <p:nvPr/>
        </p:nvGraphicFramePr>
        <p:xfrm>
          <a:off x="457200" y="2442486"/>
          <a:ext cx="9144000" cy="3749040"/>
        </p:xfrm>
        <a:graphic>
          <a:graphicData uri="http://schemas.openxmlformats.org/drawingml/2006/table">
            <a:tbl>
              <a:tblPr firstRow="1" bandRow="1">
                <a:tableStyleId>{93296810-A885-4BE3-A3E7-6D5BEEA58F35}</a:tableStyleId>
              </a:tblPr>
              <a:tblGrid>
                <a:gridCol w="3048000">
                  <a:extLst>
                    <a:ext uri="{9D8B030D-6E8A-4147-A177-3AD203B41FA5}">
                      <a16:colId xmlns:a16="http://schemas.microsoft.com/office/drawing/2014/main" val="3701921563"/>
                    </a:ext>
                  </a:extLst>
                </a:gridCol>
                <a:gridCol w="3048000">
                  <a:extLst>
                    <a:ext uri="{9D8B030D-6E8A-4147-A177-3AD203B41FA5}">
                      <a16:colId xmlns:a16="http://schemas.microsoft.com/office/drawing/2014/main" val="1612624618"/>
                    </a:ext>
                  </a:extLst>
                </a:gridCol>
                <a:gridCol w="3048000">
                  <a:extLst>
                    <a:ext uri="{9D8B030D-6E8A-4147-A177-3AD203B41FA5}">
                      <a16:colId xmlns:a16="http://schemas.microsoft.com/office/drawing/2014/main" val="283886599"/>
                    </a:ext>
                  </a:extLst>
                </a:gridCol>
              </a:tblGrid>
              <a:tr h="611592">
                <a:tc>
                  <a:txBody>
                    <a:bodyPr/>
                    <a:lstStyle/>
                    <a:p>
                      <a:pPr algn="ctr"/>
                      <a:r>
                        <a:rPr lang="en-ID" dirty="0"/>
                        <a:t>Aspek </a:t>
                      </a:r>
                      <a:r>
                        <a:rPr lang="en-ID" dirty="0" err="1"/>
                        <a:t>Lingkungan</a:t>
                      </a:r>
                      <a:endParaRPr lang="en-ID" dirty="0"/>
                    </a:p>
                  </a:txBody>
                  <a:tcPr/>
                </a:tc>
                <a:tc>
                  <a:txBody>
                    <a:bodyPr/>
                    <a:lstStyle/>
                    <a:p>
                      <a:pPr algn="ctr"/>
                      <a:r>
                        <a:rPr lang="en-ID" dirty="0" err="1"/>
                        <a:t>Risiko</a:t>
                      </a:r>
                      <a:r>
                        <a:rPr lang="en-ID" dirty="0"/>
                        <a:t> </a:t>
                      </a:r>
                      <a:r>
                        <a:rPr lang="en-ID" dirty="0" err="1"/>
                        <a:t>Operasional</a:t>
                      </a:r>
                      <a:r>
                        <a:rPr lang="en-ID" dirty="0"/>
                        <a:t> / </a:t>
                      </a:r>
                      <a:r>
                        <a:rPr lang="en-ID" dirty="0" err="1"/>
                        <a:t>Organisasi</a:t>
                      </a:r>
                      <a:endParaRPr lang="en-ID" dirty="0"/>
                    </a:p>
                  </a:txBody>
                  <a:tcPr/>
                </a:tc>
                <a:tc>
                  <a:txBody>
                    <a:bodyPr/>
                    <a:lstStyle/>
                    <a:p>
                      <a:pPr algn="ctr"/>
                      <a:r>
                        <a:rPr lang="en-ID" dirty="0" err="1"/>
                        <a:t>Peluang</a:t>
                      </a:r>
                      <a:r>
                        <a:rPr lang="en-ID" dirty="0"/>
                        <a:t> </a:t>
                      </a:r>
                      <a:r>
                        <a:rPr lang="en-ID" dirty="0" err="1"/>
                        <a:t>Operasional</a:t>
                      </a:r>
                      <a:r>
                        <a:rPr lang="en-ID" dirty="0"/>
                        <a:t> / </a:t>
                      </a:r>
                      <a:r>
                        <a:rPr lang="en-ID" dirty="0" err="1"/>
                        <a:t>rganisasi</a:t>
                      </a:r>
                      <a:endParaRPr lang="en-ID" dirty="0"/>
                    </a:p>
                  </a:txBody>
                  <a:tcPr/>
                </a:tc>
                <a:extLst>
                  <a:ext uri="{0D108BD9-81ED-4DB2-BD59-A6C34878D82A}">
                    <a16:rowId xmlns:a16="http://schemas.microsoft.com/office/drawing/2014/main" val="2213577915"/>
                  </a:ext>
                </a:extLst>
              </a:tr>
              <a:tr h="635994">
                <a:tc>
                  <a:txBody>
                    <a:bodyPr/>
                    <a:lstStyle/>
                    <a:p>
                      <a:r>
                        <a:rPr lang="en-ID" dirty="0" err="1"/>
                        <a:t>Limbah</a:t>
                      </a:r>
                      <a:r>
                        <a:rPr lang="en-ID" dirty="0"/>
                        <a:t> Oli </a:t>
                      </a:r>
                      <a:r>
                        <a:rPr lang="en-ID" dirty="0" err="1"/>
                        <a:t>Bekas</a:t>
                      </a:r>
                      <a:endParaRPr lang="en-ID" dirty="0"/>
                    </a:p>
                  </a:txBody>
                  <a:tcPr/>
                </a:tc>
                <a:tc>
                  <a:txBody>
                    <a:bodyPr/>
                    <a:lstStyle/>
                    <a:p>
                      <a:r>
                        <a:rPr lang="en-ID" dirty="0" err="1"/>
                        <a:t>Biaya</a:t>
                      </a:r>
                      <a:r>
                        <a:rPr lang="en-ID" dirty="0"/>
                        <a:t> </a:t>
                      </a:r>
                      <a:r>
                        <a:rPr lang="en-ID" dirty="0" err="1"/>
                        <a:t>pembuangan</a:t>
                      </a:r>
                      <a:r>
                        <a:rPr lang="en-ID" dirty="0"/>
                        <a:t> </a:t>
                      </a:r>
                      <a:r>
                        <a:rPr lang="en-ID" dirty="0" err="1"/>
                        <a:t>limbah</a:t>
                      </a:r>
                      <a:r>
                        <a:rPr lang="en-ID" dirty="0"/>
                        <a:t> </a:t>
                      </a:r>
                      <a:r>
                        <a:rPr lang="en-ID" dirty="0" err="1"/>
                        <a:t>tinggi</a:t>
                      </a:r>
                      <a:endParaRPr lang="en-ID" dirty="0"/>
                    </a:p>
                  </a:txBody>
                  <a:tcPr/>
                </a:tc>
                <a:tc>
                  <a:txBody>
                    <a:bodyPr/>
                    <a:lstStyle/>
                    <a:p>
                      <a:r>
                        <a:rPr lang="en-ID" dirty="0" err="1"/>
                        <a:t>Digunakan</a:t>
                      </a:r>
                      <a:r>
                        <a:rPr lang="en-ID" dirty="0"/>
                        <a:t> </a:t>
                      </a:r>
                      <a:r>
                        <a:rPr lang="en-ID" dirty="0" err="1"/>
                        <a:t>sebagai</a:t>
                      </a:r>
                      <a:r>
                        <a:rPr lang="en-ID" dirty="0"/>
                        <a:t> </a:t>
                      </a:r>
                      <a:r>
                        <a:rPr lang="en-ID" dirty="0" err="1"/>
                        <a:t>pelumas</a:t>
                      </a:r>
                      <a:r>
                        <a:rPr lang="en-ID" dirty="0"/>
                        <a:t> </a:t>
                      </a:r>
                      <a:r>
                        <a:rPr lang="en-ID" dirty="0" err="1"/>
                        <a:t>rantai</a:t>
                      </a:r>
                      <a:r>
                        <a:rPr lang="en-ID" dirty="0"/>
                        <a:t> </a:t>
                      </a:r>
                      <a:r>
                        <a:rPr lang="en-ID" dirty="0" err="1"/>
                        <a:t>mesin</a:t>
                      </a:r>
                      <a:endParaRPr lang="en-ID" dirty="0"/>
                    </a:p>
                  </a:txBody>
                  <a:tcPr/>
                </a:tc>
                <a:extLst>
                  <a:ext uri="{0D108BD9-81ED-4DB2-BD59-A6C34878D82A}">
                    <a16:rowId xmlns:a16="http://schemas.microsoft.com/office/drawing/2014/main" val="686946691"/>
                  </a:ext>
                </a:extLst>
              </a:tr>
              <a:tr h="635994">
                <a:tc>
                  <a:txBody>
                    <a:bodyPr/>
                    <a:lstStyle/>
                    <a:p>
                      <a:r>
                        <a:rPr lang="en-ID" dirty="0" err="1"/>
                        <a:t>Limbah</a:t>
                      </a:r>
                      <a:r>
                        <a:rPr lang="en-ID" dirty="0"/>
                        <a:t> </a:t>
                      </a:r>
                      <a:r>
                        <a:rPr lang="en-ID" dirty="0" err="1"/>
                        <a:t>cair</a:t>
                      </a:r>
                      <a:r>
                        <a:rPr lang="en-ID" dirty="0"/>
                        <a:t> domestic </a:t>
                      </a:r>
                      <a:r>
                        <a:rPr lang="en-ID" dirty="0" err="1"/>
                        <a:t>dibuang</a:t>
                      </a:r>
                      <a:r>
                        <a:rPr lang="en-ID" dirty="0"/>
                        <a:t> </a:t>
                      </a:r>
                      <a:r>
                        <a:rPr lang="en-ID" dirty="0" err="1"/>
                        <a:t>ke</a:t>
                      </a:r>
                      <a:r>
                        <a:rPr lang="en-ID" dirty="0"/>
                        <a:t> </a:t>
                      </a:r>
                      <a:r>
                        <a:rPr lang="en-ID" dirty="0" err="1"/>
                        <a:t>drainase</a:t>
                      </a:r>
                      <a:endParaRPr lang="en-ID" dirty="0"/>
                    </a:p>
                  </a:txBody>
                  <a:tcPr/>
                </a:tc>
                <a:tc>
                  <a:txBody>
                    <a:bodyPr/>
                    <a:lstStyle/>
                    <a:p>
                      <a:r>
                        <a:rPr lang="en-ID" dirty="0" err="1"/>
                        <a:t>Teguran</a:t>
                      </a:r>
                      <a:r>
                        <a:rPr lang="en-ID" dirty="0"/>
                        <a:t> dan </a:t>
                      </a:r>
                      <a:r>
                        <a:rPr lang="en-ID" dirty="0" err="1"/>
                        <a:t>sanksi</a:t>
                      </a:r>
                      <a:r>
                        <a:rPr lang="en-ID" dirty="0"/>
                        <a:t> </a:t>
                      </a:r>
                      <a:r>
                        <a:rPr lang="en-ID" dirty="0" err="1"/>
                        <a:t>dari</a:t>
                      </a:r>
                      <a:r>
                        <a:rPr lang="en-ID" dirty="0"/>
                        <a:t> </a:t>
                      </a:r>
                      <a:r>
                        <a:rPr lang="en-ID" dirty="0" err="1"/>
                        <a:t>pemerintah</a:t>
                      </a:r>
                      <a:r>
                        <a:rPr lang="en-ID" dirty="0"/>
                        <a:t> </a:t>
                      </a:r>
                      <a:r>
                        <a:rPr lang="en-ID" dirty="0" err="1"/>
                        <a:t>apabila</a:t>
                      </a:r>
                      <a:r>
                        <a:rPr lang="en-ID" dirty="0"/>
                        <a:t> </a:t>
                      </a:r>
                      <a:r>
                        <a:rPr lang="en-ID" dirty="0" err="1"/>
                        <a:t>melewati</a:t>
                      </a:r>
                      <a:r>
                        <a:rPr lang="en-ID" dirty="0"/>
                        <a:t> </a:t>
                      </a:r>
                      <a:r>
                        <a:rPr lang="en-ID" dirty="0" err="1"/>
                        <a:t>baku</a:t>
                      </a:r>
                      <a:r>
                        <a:rPr lang="en-ID" dirty="0"/>
                        <a:t> </a:t>
                      </a:r>
                      <a:r>
                        <a:rPr lang="en-ID" dirty="0" err="1"/>
                        <a:t>mutu</a:t>
                      </a:r>
                      <a:endParaRPr lang="en-ID" dirty="0"/>
                    </a:p>
                  </a:txBody>
                  <a:tcPr/>
                </a:tc>
                <a:tc>
                  <a:txBody>
                    <a:bodyPr/>
                    <a:lstStyle/>
                    <a:p>
                      <a:r>
                        <a:rPr lang="en-ID" dirty="0" err="1"/>
                        <a:t>Pemasangan</a:t>
                      </a:r>
                      <a:r>
                        <a:rPr lang="en-ID" dirty="0"/>
                        <a:t> STP</a:t>
                      </a:r>
                    </a:p>
                  </a:txBody>
                  <a:tcPr/>
                </a:tc>
                <a:extLst>
                  <a:ext uri="{0D108BD9-81ED-4DB2-BD59-A6C34878D82A}">
                    <a16:rowId xmlns:a16="http://schemas.microsoft.com/office/drawing/2014/main" val="4256764673"/>
                  </a:ext>
                </a:extLst>
              </a:tr>
              <a:tr h="635994">
                <a:tc>
                  <a:txBody>
                    <a:bodyPr/>
                    <a:lstStyle/>
                    <a:p>
                      <a:r>
                        <a:rPr lang="en-ID" dirty="0" err="1"/>
                        <a:t>Limbah</a:t>
                      </a:r>
                      <a:r>
                        <a:rPr lang="en-ID" dirty="0"/>
                        <a:t> </a:t>
                      </a:r>
                      <a:r>
                        <a:rPr lang="en-ID" dirty="0" err="1"/>
                        <a:t>Organik</a:t>
                      </a:r>
                      <a:r>
                        <a:rPr lang="en-ID" dirty="0"/>
                        <a:t> / </a:t>
                      </a:r>
                      <a:r>
                        <a:rPr lang="en-ID" dirty="0" err="1"/>
                        <a:t>Domestik</a:t>
                      </a:r>
                      <a:endParaRPr lang="en-ID" dirty="0"/>
                    </a:p>
                  </a:txBody>
                  <a:tcPr/>
                </a:tc>
                <a:tc>
                  <a:txBody>
                    <a:bodyPr/>
                    <a:lstStyle/>
                    <a:p>
                      <a:r>
                        <a:rPr lang="en-ID" dirty="0" err="1"/>
                        <a:t>Keluhan</a:t>
                      </a:r>
                      <a:r>
                        <a:rPr lang="en-ID" dirty="0"/>
                        <a:t> </a:t>
                      </a:r>
                      <a:r>
                        <a:rPr lang="en-ID" dirty="0" err="1"/>
                        <a:t>dari</a:t>
                      </a:r>
                      <a:r>
                        <a:rPr lang="en-ID" dirty="0"/>
                        <a:t> </a:t>
                      </a:r>
                      <a:r>
                        <a:rPr lang="en-ID" dirty="0" err="1"/>
                        <a:t>masyarakat</a:t>
                      </a:r>
                      <a:r>
                        <a:rPr lang="en-ID" dirty="0"/>
                        <a:t> </a:t>
                      </a:r>
                      <a:r>
                        <a:rPr lang="en-ID" dirty="0" err="1"/>
                        <a:t>sekitar</a:t>
                      </a:r>
                      <a:endParaRPr lang="en-ID" dirty="0"/>
                    </a:p>
                  </a:txBody>
                  <a:tcPr/>
                </a:tc>
                <a:tc>
                  <a:txBody>
                    <a:bodyPr/>
                    <a:lstStyle/>
                    <a:p>
                      <a:r>
                        <a:rPr lang="en-ID" dirty="0" err="1"/>
                        <a:t>Dijadikan</a:t>
                      </a:r>
                      <a:r>
                        <a:rPr lang="en-ID" dirty="0"/>
                        <a:t> </a:t>
                      </a:r>
                      <a:r>
                        <a:rPr lang="en-ID" dirty="0" err="1"/>
                        <a:t>sebagai</a:t>
                      </a:r>
                      <a:r>
                        <a:rPr lang="en-ID" dirty="0"/>
                        <a:t> </a:t>
                      </a:r>
                      <a:r>
                        <a:rPr lang="en-ID" dirty="0" err="1"/>
                        <a:t>pupuk</a:t>
                      </a:r>
                      <a:r>
                        <a:rPr lang="en-ID" dirty="0"/>
                        <a:t> </a:t>
                      </a:r>
                      <a:r>
                        <a:rPr lang="en-ID" dirty="0" err="1"/>
                        <a:t>kompos</a:t>
                      </a:r>
                      <a:endParaRPr lang="en-ID" dirty="0"/>
                    </a:p>
                  </a:txBody>
                  <a:tcPr/>
                </a:tc>
                <a:extLst>
                  <a:ext uri="{0D108BD9-81ED-4DB2-BD59-A6C34878D82A}">
                    <a16:rowId xmlns:a16="http://schemas.microsoft.com/office/drawing/2014/main" val="3361204856"/>
                  </a:ext>
                </a:extLst>
              </a:tr>
              <a:tr h="635994">
                <a:tc>
                  <a:txBody>
                    <a:bodyPr/>
                    <a:lstStyle/>
                    <a:p>
                      <a:r>
                        <a:rPr lang="en-ID" dirty="0" err="1"/>
                        <a:t>Emisi</a:t>
                      </a:r>
                      <a:r>
                        <a:rPr lang="en-ID" dirty="0"/>
                        <a:t> gas </a:t>
                      </a:r>
                      <a:r>
                        <a:rPr lang="en-ID" dirty="0" err="1"/>
                        <a:t>buang</a:t>
                      </a:r>
                      <a:r>
                        <a:rPr lang="en-ID" dirty="0"/>
                        <a:t> genset</a:t>
                      </a:r>
                    </a:p>
                  </a:txBody>
                  <a:tcPr/>
                </a:tc>
                <a:tc>
                  <a:txBody>
                    <a:bodyPr/>
                    <a:lstStyle/>
                    <a:p>
                      <a:r>
                        <a:rPr lang="en-ID" dirty="0" err="1"/>
                        <a:t>Teguran</a:t>
                      </a:r>
                      <a:r>
                        <a:rPr lang="en-ID" dirty="0"/>
                        <a:t> dan </a:t>
                      </a:r>
                      <a:r>
                        <a:rPr lang="en-ID" dirty="0" err="1"/>
                        <a:t>sanksi</a:t>
                      </a:r>
                      <a:r>
                        <a:rPr lang="en-ID" dirty="0"/>
                        <a:t> </a:t>
                      </a:r>
                      <a:r>
                        <a:rPr lang="en-ID" dirty="0" err="1"/>
                        <a:t>dari</a:t>
                      </a:r>
                      <a:r>
                        <a:rPr lang="en-ID" dirty="0"/>
                        <a:t> </a:t>
                      </a:r>
                      <a:r>
                        <a:rPr lang="en-ID" dirty="0" err="1"/>
                        <a:t>pemerintah</a:t>
                      </a:r>
                      <a:r>
                        <a:rPr lang="en-ID" dirty="0"/>
                        <a:t> </a:t>
                      </a:r>
                      <a:r>
                        <a:rPr lang="en-ID" dirty="0" err="1"/>
                        <a:t>apabila</a:t>
                      </a:r>
                      <a:r>
                        <a:rPr lang="en-ID" dirty="0"/>
                        <a:t> </a:t>
                      </a:r>
                      <a:r>
                        <a:rPr lang="en-ID" dirty="0" err="1"/>
                        <a:t>melebihi</a:t>
                      </a:r>
                      <a:r>
                        <a:rPr lang="en-ID" dirty="0"/>
                        <a:t> </a:t>
                      </a:r>
                      <a:r>
                        <a:rPr lang="en-ID" dirty="0" err="1"/>
                        <a:t>baku</a:t>
                      </a:r>
                      <a:r>
                        <a:rPr lang="en-ID" dirty="0"/>
                        <a:t> </a:t>
                      </a:r>
                      <a:r>
                        <a:rPr lang="en-ID" dirty="0" err="1"/>
                        <a:t>mutu</a:t>
                      </a:r>
                      <a:endParaRPr lang="en-ID" dirty="0"/>
                    </a:p>
                  </a:txBody>
                  <a:tcPr/>
                </a:tc>
                <a:tc>
                  <a:txBody>
                    <a:bodyPr/>
                    <a:lstStyle/>
                    <a:p>
                      <a:r>
                        <a:rPr lang="en-ID" dirty="0" err="1"/>
                        <a:t>Digunakan</a:t>
                      </a:r>
                      <a:r>
                        <a:rPr lang="en-ID" dirty="0"/>
                        <a:t> </a:t>
                      </a:r>
                      <a:r>
                        <a:rPr lang="en-ID" dirty="0" err="1"/>
                        <a:t>kembali</a:t>
                      </a:r>
                      <a:r>
                        <a:rPr lang="en-ID" dirty="0"/>
                        <a:t> </a:t>
                      </a:r>
                      <a:r>
                        <a:rPr lang="en-ID" dirty="0" err="1"/>
                        <a:t>sebagai</a:t>
                      </a:r>
                      <a:r>
                        <a:rPr lang="en-ID" dirty="0"/>
                        <a:t> </a:t>
                      </a:r>
                      <a:r>
                        <a:rPr lang="en-ID" dirty="0" err="1"/>
                        <a:t>sumber</a:t>
                      </a:r>
                      <a:r>
                        <a:rPr lang="en-ID" dirty="0"/>
                        <a:t> </a:t>
                      </a:r>
                      <a:r>
                        <a:rPr lang="en-ID" dirty="0" err="1"/>
                        <a:t>energi</a:t>
                      </a:r>
                      <a:endParaRPr lang="en-ID" dirty="0"/>
                    </a:p>
                  </a:txBody>
                  <a:tcPr/>
                </a:tc>
                <a:extLst>
                  <a:ext uri="{0D108BD9-81ED-4DB2-BD59-A6C34878D82A}">
                    <a16:rowId xmlns:a16="http://schemas.microsoft.com/office/drawing/2014/main" val="3496992618"/>
                  </a:ext>
                </a:extLst>
              </a:tr>
            </a:tbl>
          </a:graphicData>
        </a:graphic>
      </p:graphicFrame>
      <p:sp>
        <p:nvSpPr>
          <p:cNvPr id="2" name="Footer Placeholder 1">
            <a:extLst>
              <a:ext uri="{FF2B5EF4-FFF2-40B4-BE49-F238E27FC236}">
                <a16:creationId xmlns:a16="http://schemas.microsoft.com/office/drawing/2014/main" id="{DF850C11-BED7-4C1A-9D8F-DF2D09CC062A}"/>
              </a:ext>
            </a:extLst>
          </p:cNvPr>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extLst>
      <p:ext uri="{BB962C8B-B14F-4D97-AF65-F5344CB8AC3E}">
        <p14:creationId xmlns:p14="http://schemas.microsoft.com/office/powerpoint/2010/main" val="1744513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335964536"/>
              </p:ext>
            </p:extLst>
          </p:nvPr>
        </p:nvGraphicFramePr>
        <p:xfrm>
          <a:off x="453444" y="1143000"/>
          <a:ext cx="8969250" cy="4815840"/>
        </p:xfrm>
        <a:graphic>
          <a:graphicData uri="http://schemas.openxmlformats.org/drawingml/2006/table">
            <a:tbl>
              <a:tblPr>
                <a:tableStyleId>{5C22544A-7EE6-4342-B048-85BDC9FD1C3A}</a:tableStyleId>
              </a:tblPr>
              <a:tblGrid>
                <a:gridCol w="1253920">
                  <a:extLst>
                    <a:ext uri="{9D8B030D-6E8A-4147-A177-3AD203B41FA5}">
                      <a16:colId xmlns:a16="http://schemas.microsoft.com/office/drawing/2014/main" val="20000"/>
                    </a:ext>
                  </a:extLst>
                </a:gridCol>
                <a:gridCol w="3928816">
                  <a:extLst>
                    <a:ext uri="{9D8B030D-6E8A-4147-A177-3AD203B41FA5}">
                      <a16:colId xmlns:a16="http://schemas.microsoft.com/office/drawing/2014/main" val="20001"/>
                    </a:ext>
                  </a:extLst>
                </a:gridCol>
                <a:gridCol w="3786514">
                  <a:extLst>
                    <a:ext uri="{9D8B030D-6E8A-4147-A177-3AD203B41FA5}">
                      <a16:colId xmlns:a16="http://schemas.microsoft.com/office/drawing/2014/main" val="20002"/>
                    </a:ext>
                  </a:extLst>
                </a:gridCol>
              </a:tblGrid>
              <a:tr h="120294">
                <a:tc gridSpan="3">
                  <a:txBody>
                    <a:bodyPr/>
                    <a:lstStyle/>
                    <a:p>
                      <a:pPr algn="l" fontAlgn="ctr"/>
                      <a:r>
                        <a:rPr lang="id-ID" sz="1600" b="1" u="sng" strike="noStrike" dirty="0">
                          <a:effectLst/>
                          <a:latin typeface="Arial Narrow" pitchFamily="34" charset="0"/>
                        </a:rPr>
                        <a:t>Legal &amp; Other Requirement</a:t>
                      </a:r>
                      <a:endParaRPr lang="id-ID" sz="1600" b="1" i="0" u="sng" strike="noStrike" dirty="0">
                        <a:solidFill>
                          <a:srgbClr val="000000"/>
                        </a:solidFill>
                        <a:effectLst/>
                        <a:latin typeface="Arial Narrow" pitchFamily="34" charset="0"/>
                      </a:endParaRPr>
                    </a:p>
                  </a:txBody>
                  <a:tcPr marL="0" marR="0" marT="0" marB="0" anchor="ctr">
                    <a:solidFill>
                      <a:schemeClr val="bg2">
                        <a:lumMod val="90000"/>
                      </a:schemeClr>
                    </a:solidFill>
                  </a:tcPr>
                </a:tc>
                <a:tc hMerge="1">
                  <a:txBody>
                    <a:bodyPr/>
                    <a:lstStyle/>
                    <a:p>
                      <a:pPr algn="l" fontAlgn="ctr"/>
                      <a:endParaRPr lang="id-ID" sz="1200" b="1" i="0" u="none" strike="noStrike" dirty="0">
                        <a:solidFill>
                          <a:srgbClr val="000000"/>
                        </a:solidFill>
                        <a:effectLst/>
                        <a:latin typeface="Arial Narrow" pitchFamily="34" charset="0"/>
                      </a:endParaRPr>
                    </a:p>
                  </a:txBody>
                  <a:tcPr marL="0" marR="0" marT="0" marB="0" anchor="ctr"/>
                </a:tc>
                <a:tc hMerge="1">
                  <a:txBody>
                    <a:bodyPr/>
                    <a:lstStyle/>
                    <a:p>
                      <a:pPr algn="l" fontAlgn="ctr"/>
                      <a:endParaRPr lang="id-ID" sz="1200" b="1" i="0" u="none" strike="noStrike" dirty="0">
                        <a:solidFill>
                          <a:srgbClr val="000000"/>
                        </a:solidFill>
                        <a:effectLst/>
                        <a:latin typeface="Arial Narrow" pitchFamily="34" charset="0"/>
                      </a:endParaRPr>
                    </a:p>
                  </a:txBody>
                  <a:tcPr marL="0" marR="0" marT="0" marB="0" anchor="ctr"/>
                </a:tc>
                <a:extLst>
                  <a:ext uri="{0D108BD9-81ED-4DB2-BD59-A6C34878D82A}">
                    <a16:rowId xmlns:a16="http://schemas.microsoft.com/office/drawing/2014/main" val="10000"/>
                  </a:ext>
                </a:extLst>
              </a:tr>
              <a:tr h="60147">
                <a:tc>
                  <a:txBody>
                    <a:bodyPr/>
                    <a:lstStyle/>
                    <a:p>
                      <a:pPr algn="ctr" fontAlgn="b"/>
                      <a:r>
                        <a:rPr lang="id-ID" sz="1400" u="none" strike="noStrike" dirty="0">
                          <a:effectLst/>
                          <a:latin typeface="Arial Narrow" pitchFamily="34" charset="0"/>
                        </a:rPr>
                        <a:t>5</a:t>
                      </a:r>
                      <a:endParaRPr lang="id-ID" sz="1400" b="1" i="0" u="none" strike="noStrike" dirty="0">
                        <a:solidFill>
                          <a:srgbClr val="000000"/>
                        </a:solidFill>
                        <a:effectLst/>
                        <a:latin typeface="Arial Narrow" pitchFamily="34" charset="0"/>
                      </a:endParaRPr>
                    </a:p>
                  </a:txBody>
                  <a:tcPr marL="0" marR="0" marT="0" marB="0" anchor="b">
                    <a:solidFill>
                      <a:schemeClr val="bg2">
                        <a:lumMod val="90000"/>
                      </a:schemeClr>
                    </a:solidFill>
                  </a:tcPr>
                </a:tc>
                <a:tc gridSpan="2">
                  <a:txBody>
                    <a:bodyPr/>
                    <a:lstStyle/>
                    <a:p>
                      <a:pPr algn="ctr" fontAlgn="b"/>
                      <a:r>
                        <a:rPr lang="id-ID" sz="1400" u="none" strike="noStrike" dirty="0">
                          <a:effectLst/>
                          <a:latin typeface="Arial Narrow" pitchFamily="34" charset="0"/>
                        </a:rPr>
                        <a:t>Belum dipenuhi</a:t>
                      </a:r>
                      <a:endParaRPr lang="id-ID" sz="1400" b="0" i="0" u="none" strike="noStrike" dirty="0">
                        <a:solidFill>
                          <a:srgbClr val="000000"/>
                        </a:solidFill>
                        <a:effectLst/>
                        <a:latin typeface="Arial Narrow" pitchFamily="34" charset="0"/>
                      </a:endParaRPr>
                    </a:p>
                  </a:txBody>
                  <a:tcPr marL="0" marR="0" marT="0" marB="0" anchor="b">
                    <a:solidFill>
                      <a:schemeClr val="bg2">
                        <a:lumMod val="90000"/>
                      </a:schemeClr>
                    </a:solidFill>
                  </a:tcPr>
                </a:tc>
                <a:tc hMerge="1">
                  <a:txBody>
                    <a:bodyPr/>
                    <a:lstStyle/>
                    <a:p>
                      <a:endParaRPr lang="id-ID"/>
                    </a:p>
                  </a:txBody>
                  <a:tcPr/>
                </a:tc>
                <a:extLst>
                  <a:ext uri="{0D108BD9-81ED-4DB2-BD59-A6C34878D82A}">
                    <a16:rowId xmlns:a16="http://schemas.microsoft.com/office/drawing/2014/main" val="10001"/>
                  </a:ext>
                </a:extLst>
              </a:tr>
              <a:tr h="60147">
                <a:tc>
                  <a:txBody>
                    <a:bodyPr/>
                    <a:lstStyle/>
                    <a:p>
                      <a:pPr algn="ctr" fontAlgn="b"/>
                      <a:r>
                        <a:rPr lang="id-ID" sz="1400" u="none" strike="noStrike">
                          <a:effectLst/>
                          <a:latin typeface="Arial Narrow" pitchFamily="34" charset="0"/>
                        </a:rPr>
                        <a:t>3</a:t>
                      </a:r>
                      <a:endParaRPr lang="id-ID" sz="1400" b="1" i="0" u="none" strike="noStrike">
                        <a:solidFill>
                          <a:srgbClr val="000000"/>
                        </a:solidFill>
                        <a:effectLst/>
                        <a:latin typeface="Arial Narrow" pitchFamily="34" charset="0"/>
                      </a:endParaRPr>
                    </a:p>
                  </a:txBody>
                  <a:tcPr marL="0" marR="0" marT="0" marB="0" anchor="b">
                    <a:solidFill>
                      <a:schemeClr val="bg2">
                        <a:lumMod val="90000"/>
                      </a:schemeClr>
                    </a:solidFill>
                  </a:tcPr>
                </a:tc>
                <a:tc gridSpan="2">
                  <a:txBody>
                    <a:bodyPr/>
                    <a:lstStyle/>
                    <a:p>
                      <a:pPr algn="ctr" fontAlgn="b"/>
                      <a:r>
                        <a:rPr lang="id-ID" sz="1400" u="none" strike="noStrike" dirty="0">
                          <a:effectLst/>
                          <a:latin typeface="Arial Narrow" pitchFamily="34" charset="0"/>
                        </a:rPr>
                        <a:t>Dalam proses Pemenuhan</a:t>
                      </a:r>
                      <a:endParaRPr lang="id-ID" sz="1400" b="0" i="0" u="none" strike="noStrike" dirty="0">
                        <a:solidFill>
                          <a:srgbClr val="000000"/>
                        </a:solidFill>
                        <a:effectLst/>
                        <a:latin typeface="Arial Narrow" pitchFamily="34" charset="0"/>
                      </a:endParaRPr>
                    </a:p>
                  </a:txBody>
                  <a:tcPr marL="0" marR="0" marT="0" marB="0" anchor="b">
                    <a:solidFill>
                      <a:schemeClr val="bg2">
                        <a:lumMod val="90000"/>
                      </a:schemeClr>
                    </a:solidFill>
                  </a:tcPr>
                </a:tc>
                <a:tc hMerge="1">
                  <a:txBody>
                    <a:bodyPr/>
                    <a:lstStyle/>
                    <a:p>
                      <a:endParaRPr lang="id-ID"/>
                    </a:p>
                  </a:txBody>
                  <a:tcPr/>
                </a:tc>
                <a:extLst>
                  <a:ext uri="{0D108BD9-81ED-4DB2-BD59-A6C34878D82A}">
                    <a16:rowId xmlns:a16="http://schemas.microsoft.com/office/drawing/2014/main" val="10002"/>
                  </a:ext>
                </a:extLst>
              </a:tr>
              <a:tr h="60147">
                <a:tc>
                  <a:txBody>
                    <a:bodyPr/>
                    <a:lstStyle/>
                    <a:p>
                      <a:pPr algn="ctr" fontAlgn="b"/>
                      <a:r>
                        <a:rPr lang="id-ID" sz="1400" u="none" strike="noStrike">
                          <a:effectLst/>
                          <a:latin typeface="Arial Narrow" pitchFamily="34" charset="0"/>
                        </a:rPr>
                        <a:t>1</a:t>
                      </a:r>
                      <a:endParaRPr lang="id-ID" sz="1400" b="1" i="0" u="none" strike="noStrike">
                        <a:solidFill>
                          <a:srgbClr val="000000"/>
                        </a:solidFill>
                        <a:effectLst/>
                        <a:latin typeface="Arial Narrow" pitchFamily="34" charset="0"/>
                      </a:endParaRPr>
                    </a:p>
                  </a:txBody>
                  <a:tcPr marL="0" marR="0" marT="0" marB="0" anchor="b">
                    <a:solidFill>
                      <a:schemeClr val="bg2">
                        <a:lumMod val="90000"/>
                      </a:schemeClr>
                    </a:solidFill>
                  </a:tcPr>
                </a:tc>
                <a:tc gridSpan="2">
                  <a:txBody>
                    <a:bodyPr/>
                    <a:lstStyle/>
                    <a:p>
                      <a:pPr algn="ctr" fontAlgn="b"/>
                      <a:r>
                        <a:rPr lang="id-ID" sz="1400" u="none" strike="noStrike" dirty="0">
                          <a:effectLst/>
                          <a:latin typeface="Arial Narrow" pitchFamily="34" charset="0"/>
                        </a:rPr>
                        <a:t>Sudah dipenuhi</a:t>
                      </a:r>
                      <a:endParaRPr lang="id-ID" sz="1400" b="0" i="0" u="none" strike="noStrike" dirty="0">
                        <a:solidFill>
                          <a:srgbClr val="000000"/>
                        </a:solidFill>
                        <a:effectLst/>
                        <a:latin typeface="Arial Narrow" pitchFamily="34" charset="0"/>
                      </a:endParaRPr>
                    </a:p>
                  </a:txBody>
                  <a:tcPr marL="0" marR="0" marT="0" marB="0" anchor="b">
                    <a:solidFill>
                      <a:schemeClr val="bg2">
                        <a:lumMod val="90000"/>
                      </a:schemeClr>
                    </a:solidFill>
                  </a:tcPr>
                </a:tc>
                <a:tc hMerge="1">
                  <a:txBody>
                    <a:bodyPr/>
                    <a:lstStyle/>
                    <a:p>
                      <a:endParaRPr lang="id-ID"/>
                    </a:p>
                  </a:txBody>
                  <a:tcPr/>
                </a:tc>
                <a:extLst>
                  <a:ext uri="{0D108BD9-81ED-4DB2-BD59-A6C34878D82A}">
                    <a16:rowId xmlns:a16="http://schemas.microsoft.com/office/drawing/2014/main" val="10003"/>
                  </a:ext>
                </a:extLst>
              </a:tr>
              <a:tr h="60147">
                <a:tc>
                  <a:txBody>
                    <a:bodyPr/>
                    <a:lstStyle/>
                    <a:p>
                      <a:pPr algn="ctr" fontAlgn="b"/>
                      <a:r>
                        <a:rPr lang="id-ID" sz="1400" u="none" strike="noStrike">
                          <a:effectLst/>
                          <a:latin typeface="Arial Narrow" pitchFamily="34" charset="0"/>
                        </a:rPr>
                        <a:t>0</a:t>
                      </a:r>
                      <a:endParaRPr lang="id-ID" sz="1400" b="1" i="0" u="none" strike="noStrike">
                        <a:solidFill>
                          <a:srgbClr val="000000"/>
                        </a:solidFill>
                        <a:effectLst/>
                        <a:latin typeface="Arial Narrow" pitchFamily="34" charset="0"/>
                      </a:endParaRPr>
                    </a:p>
                  </a:txBody>
                  <a:tcPr marL="0" marR="0" marT="0" marB="0" anchor="b">
                    <a:solidFill>
                      <a:schemeClr val="bg2">
                        <a:lumMod val="90000"/>
                      </a:schemeClr>
                    </a:solidFill>
                  </a:tcPr>
                </a:tc>
                <a:tc gridSpan="2">
                  <a:txBody>
                    <a:bodyPr/>
                    <a:lstStyle/>
                    <a:p>
                      <a:pPr algn="ctr" fontAlgn="b"/>
                      <a:r>
                        <a:rPr lang="id-ID" sz="1400" u="none" strike="noStrike" dirty="0">
                          <a:effectLst/>
                          <a:latin typeface="Arial Narrow" pitchFamily="34" charset="0"/>
                        </a:rPr>
                        <a:t>Tidak ada peraturan yg relevan</a:t>
                      </a:r>
                      <a:endParaRPr lang="id-ID" sz="1400" b="0" i="0" u="none" strike="noStrike" dirty="0">
                        <a:solidFill>
                          <a:srgbClr val="000000"/>
                        </a:solidFill>
                        <a:effectLst/>
                        <a:latin typeface="Arial Narrow" pitchFamily="34" charset="0"/>
                      </a:endParaRPr>
                    </a:p>
                  </a:txBody>
                  <a:tcPr marL="0" marR="0" marT="0" marB="0" anchor="b">
                    <a:solidFill>
                      <a:schemeClr val="bg2">
                        <a:lumMod val="90000"/>
                      </a:schemeClr>
                    </a:solidFill>
                  </a:tcPr>
                </a:tc>
                <a:tc hMerge="1">
                  <a:txBody>
                    <a:bodyPr/>
                    <a:lstStyle/>
                    <a:p>
                      <a:endParaRPr lang="id-ID"/>
                    </a:p>
                  </a:txBody>
                  <a:tcPr/>
                </a:tc>
                <a:extLst>
                  <a:ext uri="{0D108BD9-81ED-4DB2-BD59-A6C34878D82A}">
                    <a16:rowId xmlns:a16="http://schemas.microsoft.com/office/drawing/2014/main" val="10004"/>
                  </a:ext>
                </a:extLst>
              </a:tr>
              <a:tr h="60147">
                <a:tc gridSpan="2">
                  <a:txBody>
                    <a:bodyPr/>
                    <a:lstStyle/>
                    <a:p>
                      <a:pPr algn="l" fontAlgn="ctr"/>
                      <a:r>
                        <a:rPr lang="id-ID" sz="1600" b="1" u="sng" strike="noStrike" dirty="0">
                          <a:effectLst/>
                          <a:latin typeface="Arial Narrow" pitchFamily="34" charset="0"/>
                        </a:rPr>
                        <a:t>Technological Option</a:t>
                      </a:r>
                      <a:endParaRPr lang="id-ID" sz="1600" b="1" i="0" u="sng" strike="noStrike" dirty="0">
                        <a:solidFill>
                          <a:srgbClr val="000000"/>
                        </a:solidFill>
                        <a:effectLst/>
                        <a:latin typeface="Arial Narrow" pitchFamily="34" charset="0"/>
                      </a:endParaRPr>
                    </a:p>
                  </a:txBody>
                  <a:tcPr marL="0" marR="0" marT="0" marB="0" anchor="ctr">
                    <a:solidFill>
                      <a:schemeClr val="accent1">
                        <a:lumMod val="40000"/>
                        <a:lumOff val="60000"/>
                      </a:schemeClr>
                    </a:solidFill>
                  </a:tcPr>
                </a:tc>
                <a:tc hMerge="1">
                  <a:txBody>
                    <a:bodyPr/>
                    <a:lstStyle/>
                    <a:p>
                      <a:pPr algn="l" fontAlgn="b"/>
                      <a:endParaRPr lang="id-ID" sz="1400" b="0" i="0" u="none" strike="noStrike" dirty="0">
                        <a:solidFill>
                          <a:srgbClr val="000000"/>
                        </a:solidFill>
                        <a:effectLst/>
                        <a:latin typeface="Arial Narrow" pitchFamily="34" charset="0"/>
                      </a:endParaRPr>
                    </a:p>
                  </a:txBody>
                  <a:tcPr marL="0" marR="0" marT="0" marB="0" anchor="b"/>
                </a:tc>
                <a:tc>
                  <a:txBody>
                    <a:bodyPr/>
                    <a:lstStyle/>
                    <a:p>
                      <a:pPr algn="l" fontAlgn="b"/>
                      <a:r>
                        <a:rPr lang="id-ID" sz="1400" u="none" strike="noStrike" dirty="0">
                          <a:effectLst/>
                          <a:latin typeface="Arial Narrow" pitchFamily="34" charset="0"/>
                        </a:rPr>
                        <a:t> </a:t>
                      </a:r>
                      <a:endParaRPr lang="id-ID" sz="1400" b="0" i="0" u="none" strike="noStrike" dirty="0">
                        <a:solidFill>
                          <a:srgbClr val="000000"/>
                        </a:solidFill>
                        <a:effectLst/>
                        <a:latin typeface="Arial Narrow"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10005"/>
                  </a:ext>
                </a:extLst>
              </a:tr>
              <a:tr h="60147">
                <a:tc>
                  <a:txBody>
                    <a:bodyPr/>
                    <a:lstStyle/>
                    <a:p>
                      <a:pPr algn="ctr" fontAlgn="b"/>
                      <a:r>
                        <a:rPr lang="id-ID" sz="1400" u="none" strike="noStrike" dirty="0">
                          <a:effectLst/>
                          <a:latin typeface="Arial Narrow" pitchFamily="34" charset="0"/>
                        </a:rPr>
                        <a:t>5</a:t>
                      </a:r>
                      <a:endParaRPr lang="id-ID" sz="1400" b="1" i="0" u="none" strike="noStrike" dirty="0">
                        <a:solidFill>
                          <a:srgbClr val="000000"/>
                        </a:solidFill>
                        <a:effectLst/>
                        <a:latin typeface="Arial Narrow" pitchFamily="34" charset="0"/>
                      </a:endParaRPr>
                    </a:p>
                  </a:txBody>
                  <a:tcPr marL="0" marR="0" marT="0" marB="0" anchor="b">
                    <a:solidFill>
                      <a:schemeClr val="accent1">
                        <a:lumMod val="40000"/>
                        <a:lumOff val="60000"/>
                      </a:schemeClr>
                    </a:solidFill>
                  </a:tcPr>
                </a:tc>
                <a:tc gridSpan="2">
                  <a:txBody>
                    <a:bodyPr/>
                    <a:lstStyle/>
                    <a:p>
                      <a:pPr algn="ctr" fontAlgn="b"/>
                      <a:r>
                        <a:rPr lang="id-ID" sz="1400" u="none" strike="noStrike" dirty="0">
                          <a:effectLst/>
                          <a:latin typeface="Arial Narrow" pitchFamily="34" charset="0"/>
                        </a:rPr>
                        <a:t>Jika ada dan bisa diterapkan</a:t>
                      </a:r>
                      <a:endParaRPr lang="id-ID" sz="1400" b="0" i="0" u="none" strike="noStrike" dirty="0">
                        <a:solidFill>
                          <a:srgbClr val="000000"/>
                        </a:solidFill>
                        <a:effectLst/>
                        <a:latin typeface="Arial Narrow" pitchFamily="34" charset="0"/>
                      </a:endParaRPr>
                    </a:p>
                  </a:txBody>
                  <a:tcPr marL="0" marR="0" marT="0" marB="0" anchor="b">
                    <a:solidFill>
                      <a:schemeClr val="accent1">
                        <a:lumMod val="40000"/>
                        <a:lumOff val="60000"/>
                      </a:schemeClr>
                    </a:solidFill>
                  </a:tcPr>
                </a:tc>
                <a:tc hMerge="1">
                  <a:txBody>
                    <a:bodyPr/>
                    <a:lstStyle/>
                    <a:p>
                      <a:endParaRPr lang="id-ID"/>
                    </a:p>
                  </a:txBody>
                  <a:tcPr/>
                </a:tc>
                <a:extLst>
                  <a:ext uri="{0D108BD9-81ED-4DB2-BD59-A6C34878D82A}">
                    <a16:rowId xmlns:a16="http://schemas.microsoft.com/office/drawing/2014/main" val="10006"/>
                  </a:ext>
                </a:extLst>
              </a:tr>
              <a:tr h="60147">
                <a:tc>
                  <a:txBody>
                    <a:bodyPr/>
                    <a:lstStyle/>
                    <a:p>
                      <a:pPr algn="ctr" fontAlgn="b"/>
                      <a:r>
                        <a:rPr lang="id-ID" sz="1400" u="none" strike="noStrike">
                          <a:effectLst/>
                          <a:latin typeface="Arial Narrow" pitchFamily="34" charset="0"/>
                        </a:rPr>
                        <a:t>3</a:t>
                      </a:r>
                      <a:endParaRPr lang="id-ID" sz="1400" b="1" i="0" u="none" strike="noStrike">
                        <a:solidFill>
                          <a:srgbClr val="000000"/>
                        </a:solidFill>
                        <a:effectLst/>
                        <a:latin typeface="Arial Narrow" pitchFamily="34" charset="0"/>
                      </a:endParaRPr>
                    </a:p>
                  </a:txBody>
                  <a:tcPr marL="0" marR="0" marT="0" marB="0" anchor="b">
                    <a:solidFill>
                      <a:schemeClr val="accent1">
                        <a:lumMod val="40000"/>
                        <a:lumOff val="60000"/>
                      </a:schemeClr>
                    </a:solidFill>
                  </a:tcPr>
                </a:tc>
                <a:tc gridSpan="2">
                  <a:txBody>
                    <a:bodyPr/>
                    <a:lstStyle/>
                    <a:p>
                      <a:pPr algn="ctr" fontAlgn="b"/>
                      <a:r>
                        <a:rPr lang="id-ID" sz="1400" u="none" strike="noStrike" dirty="0">
                          <a:effectLst/>
                          <a:latin typeface="Arial Narrow" pitchFamily="34" charset="0"/>
                        </a:rPr>
                        <a:t>Ada dan Sulit diterapkan</a:t>
                      </a:r>
                      <a:endParaRPr lang="id-ID" sz="1400" b="0" i="0" u="none" strike="noStrike" dirty="0">
                        <a:solidFill>
                          <a:srgbClr val="000000"/>
                        </a:solidFill>
                        <a:effectLst/>
                        <a:latin typeface="Arial Narrow" pitchFamily="34" charset="0"/>
                      </a:endParaRPr>
                    </a:p>
                  </a:txBody>
                  <a:tcPr marL="0" marR="0" marT="0" marB="0" anchor="b">
                    <a:solidFill>
                      <a:schemeClr val="accent1">
                        <a:lumMod val="40000"/>
                        <a:lumOff val="60000"/>
                      </a:schemeClr>
                    </a:solidFill>
                  </a:tcPr>
                </a:tc>
                <a:tc hMerge="1">
                  <a:txBody>
                    <a:bodyPr/>
                    <a:lstStyle/>
                    <a:p>
                      <a:endParaRPr lang="id-ID"/>
                    </a:p>
                  </a:txBody>
                  <a:tcPr/>
                </a:tc>
                <a:extLst>
                  <a:ext uri="{0D108BD9-81ED-4DB2-BD59-A6C34878D82A}">
                    <a16:rowId xmlns:a16="http://schemas.microsoft.com/office/drawing/2014/main" val="10007"/>
                  </a:ext>
                </a:extLst>
              </a:tr>
              <a:tr h="60147">
                <a:tc>
                  <a:txBody>
                    <a:bodyPr/>
                    <a:lstStyle/>
                    <a:p>
                      <a:pPr algn="ctr" fontAlgn="b"/>
                      <a:r>
                        <a:rPr lang="id-ID" sz="1400" u="none" strike="noStrike">
                          <a:effectLst/>
                          <a:latin typeface="Arial Narrow" pitchFamily="34" charset="0"/>
                        </a:rPr>
                        <a:t>1</a:t>
                      </a:r>
                      <a:endParaRPr lang="id-ID" sz="1400" b="1" i="0" u="none" strike="noStrike">
                        <a:solidFill>
                          <a:srgbClr val="000000"/>
                        </a:solidFill>
                        <a:effectLst/>
                        <a:latin typeface="Arial Narrow" pitchFamily="34" charset="0"/>
                      </a:endParaRPr>
                    </a:p>
                  </a:txBody>
                  <a:tcPr marL="0" marR="0" marT="0" marB="0" anchor="b">
                    <a:solidFill>
                      <a:schemeClr val="accent1">
                        <a:lumMod val="40000"/>
                        <a:lumOff val="60000"/>
                      </a:schemeClr>
                    </a:solidFill>
                  </a:tcPr>
                </a:tc>
                <a:tc gridSpan="2">
                  <a:txBody>
                    <a:bodyPr/>
                    <a:lstStyle/>
                    <a:p>
                      <a:pPr algn="ctr" fontAlgn="b"/>
                      <a:r>
                        <a:rPr lang="id-ID" sz="1400" u="none" strike="noStrike" dirty="0">
                          <a:effectLst/>
                          <a:latin typeface="Arial Narrow" pitchFamily="34" charset="0"/>
                        </a:rPr>
                        <a:t>Tidak Ada</a:t>
                      </a:r>
                      <a:endParaRPr lang="id-ID" sz="1400" b="0" i="0" u="none" strike="noStrike" dirty="0">
                        <a:solidFill>
                          <a:srgbClr val="000000"/>
                        </a:solidFill>
                        <a:effectLst/>
                        <a:latin typeface="Arial Narrow" pitchFamily="34" charset="0"/>
                      </a:endParaRPr>
                    </a:p>
                  </a:txBody>
                  <a:tcPr marL="0" marR="0" marT="0" marB="0" anchor="b">
                    <a:solidFill>
                      <a:schemeClr val="accent1">
                        <a:lumMod val="40000"/>
                        <a:lumOff val="60000"/>
                      </a:schemeClr>
                    </a:solidFill>
                  </a:tcPr>
                </a:tc>
                <a:tc hMerge="1">
                  <a:txBody>
                    <a:bodyPr/>
                    <a:lstStyle/>
                    <a:p>
                      <a:endParaRPr lang="id-ID"/>
                    </a:p>
                  </a:txBody>
                  <a:tcPr/>
                </a:tc>
                <a:extLst>
                  <a:ext uri="{0D108BD9-81ED-4DB2-BD59-A6C34878D82A}">
                    <a16:rowId xmlns:a16="http://schemas.microsoft.com/office/drawing/2014/main" val="10008"/>
                  </a:ext>
                </a:extLst>
              </a:tr>
              <a:tr h="60147">
                <a:tc>
                  <a:txBody>
                    <a:bodyPr/>
                    <a:lstStyle/>
                    <a:p>
                      <a:pPr algn="l" fontAlgn="ctr"/>
                      <a:r>
                        <a:rPr lang="id-ID" sz="1600" b="1" u="sng" strike="noStrike" dirty="0">
                          <a:effectLst/>
                          <a:latin typeface="Arial Narrow" pitchFamily="34" charset="0"/>
                        </a:rPr>
                        <a:t>Financial</a:t>
                      </a:r>
                      <a:endParaRPr lang="id-ID" sz="1600" b="1" i="0" u="sng" strike="noStrike" dirty="0">
                        <a:solidFill>
                          <a:srgbClr val="000000"/>
                        </a:solidFill>
                        <a:effectLst/>
                        <a:latin typeface="Arial Narrow" pitchFamily="34" charset="0"/>
                      </a:endParaRPr>
                    </a:p>
                  </a:txBody>
                  <a:tcPr marL="0" marR="0" marT="0" marB="0" anchor="ctr">
                    <a:solidFill>
                      <a:schemeClr val="accent3">
                        <a:lumMod val="40000"/>
                        <a:lumOff val="60000"/>
                      </a:schemeClr>
                    </a:solidFill>
                  </a:tcPr>
                </a:tc>
                <a:tc gridSpan="2">
                  <a:txBody>
                    <a:bodyPr/>
                    <a:lstStyle/>
                    <a:p>
                      <a:pPr algn="ctr" fontAlgn="b"/>
                      <a:r>
                        <a:rPr lang="id-ID" sz="1400" u="none" strike="noStrike" dirty="0">
                          <a:effectLst/>
                          <a:latin typeface="Arial Narrow" pitchFamily="34" charset="0"/>
                        </a:rPr>
                        <a:t> </a:t>
                      </a:r>
                      <a:endParaRPr lang="id-ID" sz="1400" b="0" i="0" u="none" strike="noStrike" dirty="0">
                        <a:solidFill>
                          <a:srgbClr val="000000"/>
                        </a:solidFill>
                        <a:effectLst/>
                        <a:latin typeface="Arial Narrow" pitchFamily="34" charset="0"/>
                      </a:endParaRPr>
                    </a:p>
                  </a:txBody>
                  <a:tcPr marL="0" marR="0" marT="0" marB="0" anchor="b">
                    <a:solidFill>
                      <a:schemeClr val="accent3">
                        <a:lumMod val="40000"/>
                        <a:lumOff val="60000"/>
                      </a:schemeClr>
                    </a:solidFill>
                  </a:tcPr>
                </a:tc>
                <a:tc hMerge="1">
                  <a:txBody>
                    <a:bodyPr/>
                    <a:lstStyle/>
                    <a:p>
                      <a:endParaRPr lang="id-ID"/>
                    </a:p>
                  </a:txBody>
                  <a:tcPr/>
                </a:tc>
                <a:extLst>
                  <a:ext uri="{0D108BD9-81ED-4DB2-BD59-A6C34878D82A}">
                    <a16:rowId xmlns:a16="http://schemas.microsoft.com/office/drawing/2014/main" val="10009"/>
                  </a:ext>
                </a:extLst>
              </a:tr>
              <a:tr h="60147">
                <a:tc>
                  <a:txBody>
                    <a:bodyPr/>
                    <a:lstStyle/>
                    <a:p>
                      <a:pPr algn="ctr" fontAlgn="b"/>
                      <a:r>
                        <a:rPr lang="id-ID" sz="1400" u="none" strike="noStrike">
                          <a:effectLst/>
                          <a:latin typeface="Arial Narrow" pitchFamily="34" charset="0"/>
                        </a:rPr>
                        <a:t>5</a:t>
                      </a:r>
                      <a:endParaRPr lang="id-ID" sz="1400" b="1" i="0" u="none" strike="noStrike">
                        <a:solidFill>
                          <a:srgbClr val="000000"/>
                        </a:solidFill>
                        <a:effectLst/>
                        <a:latin typeface="Arial Narrow" pitchFamily="34" charset="0"/>
                      </a:endParaRPr>
                    </a:p>
                  </a:txBody>
                  <a:tcPr marL="0" marR="0" marT="0" marB="0" anchor="b">
                    <a:solidFill>
                      <a:schemeClr val="accent3">
                        <a:lumMod val="40000"/>
                        <a:lumOff val="60000"/>
                      </a:schemeClr>
                    </a:solidFill>
                  </a:tcPr>
                </a:tc>
                <a:tc gridSpan="2">
                  <a:txBody>
                    <a:bodyPr/>
                    <a:lstStyle/>
                    <a:p>
                      <a:pPr algn="ctr" fontAlgn="ctr"/>
                      <a:r>
                        <a:rPr lang="en-US" sz="1400" u="none" strike="noStrike" dirty="0" err="1">
                          <a:effectLst/>
                          <a:latin typeface="Arial Narrow" pitchFamily="34" charset="0"/>
                        </a:rPr>
                        <a:t>Jika</a:t>
                      </a:r>
                      <a:r>
                        <a:rPr lang="en-US" sz="1400" u="none" strike="noStrike" dirty="0">
                          <a:effectLst/>
                          <a:latin typeface="Arial Narrow" pitchFamily="34" charset="0"/>
                        </a:rPr>
                        <a:t> </a:t>
                      </a:r>
                      <a:r>
                        <a:rPr lang="en-US" sz="1400" u="none" strike="noStrike" dirty="0" err="1">
                          <a:effectLst/>
                          <a:latin typeface="Arial Narrow" pitchFamily="34" charset="0"/>
                        </a:rPr>
                        <a:t>tersedia</a:t>
                      </a:r>
                      <a:r>
                        <a:rPr lang="en-US" sz="1400" u="none" strike="noStrike" dirty="0">
                          <a:effectLst/>
                          <a:latin typeface="Arial Narrow" pitchFamily="34" charset="0"/>
                        </a:rPr>
                        <a:t> </a:t>
                      </a:r>
                      <a:r>
                        <a:rPr lang="en-US" sz="1400" u="none" strike="noStrike" dirty="0" err="1">
                          <a:effectLst/>
                          <a:latin typeface="Arial Narrow" pitchFamily="34" charset="0"/>
                        </a:rPr>
                        <a:t>dalam</a:t>
                      </a:r>
                      <a:r>
                        <a:rPr lang="en-US" sz="1400" u="none" strike="noStrike" dirty="0">
                          <a:effectLst/>
                          <a:latin typeface="Arial Narrow" pitchFamily="34" charset="0"/>
                        </a:rPr>
                        <a:t> </a:t>
                      </a:r>
                      <a:r>
                        <a:rPr lang="en-US" sz="1400" u="none" strike="noStrike" dirty="0" err="1">
                          <a:effectLst/>
                          <a:latin typeface="Arial Narrow" pitchFamily="34" charset="0"/>
                        </a:rPr>
                        <a:t>anggaran</a:t>
                      </a:r>
                      <a:r>
                        <a:rPr lang="en-US" sz="1400" u="none" strike="noStrike" dirty="0">
                          <a:effectLst/>
                          <a:latin typeface="Arial Narrow" pitchFamily="34" charset="0"/>
                        </a:rPr>
                        <a:t> </a:t>
                      </a:r>
                      <a:r>
                        <a:rPr lang="en-US" sz="1400" u="none" strike="noStrike" dirty="0" err="1">
                          <a:effectLst/>
                          <a:latin typeface="Arial Narrow" pitchFamily="34" charset="0"/>
                        </a:rPr>
                        <a:t>kini</a:t>
                      </a:r>
                      <a:r>
                        <a:rPr lang="en-US" sz="1400" u="none" strike="noStrike" dirty="0">
                          <a:effectLst/>
                          <a:latin typeface="Arial Narrow" pitchFamily="34" charset="0"/>
                        </a:rPr>
                        <a:t> / low cost </a:t>
                      </a:r>
                      <a:endParaRPr lang="en-US" sz="1400" b="0" i="0" u="none" strike="noStrike" dirty="0">
                        <a:solidFill>
                          <a:srgbClr val="000000"/>
                        </a:solidFill>
                        <a:effectLst/>
                        <a:latin typeface="Arial Narrow" pitchFamily="34" charset="0"/>
                      </a:endParaRPr>
                    </a:p>
                  </a:txBody>
                  <a:tcPr marL="0" marR="0" marT="0" marB="0" anchor="ctr">
                    <a:solidFill>
                      <a:schemeClr val="accent3">
                        <a:lumMod val="40000"/>
                        <a:lumOff val="60000"/>
                      </a:schemeClr>
                    </a:solidFill>
                  </a:tcPr>
                </a:tc>
                <a:tc hMerge="1">
                  <a:txBody>
                    <a:bodyPr/>
                    <a:lstStyle/>
                    <a:p>
                      <a:endParaRPr lang="id-ID"/>
                    </a:p>
                  </a:txBody>
                  <a:tcPr/>
                </a:tc>
                <a:extLst>
                  <a:ext uri="{0D108BD9-81ED-4DB2-BD59-A6C34878D82A}">
                    <a16:rowId xmlns:a16="http://schemas.microsoft.com/office/drawing/2014/main" val="10010"/>
                  </a:ext>
                </a:extLst>
              </a:tr>
              <a:tr h="60147">
                <a:tc>
                  <a:txBody>
                    <a:bodyPr/>
                    <a:lstStyle/>
                    <a:p>
                      <a:pPr algn="ctr" fontAlgn="b"/>
                      <a:r>
                        <a:rPr lang="id-ID" sz="1400" u="none" strike="noStrike">
                          <a:effectLst/>
                          <a:latin typeface="Arial Narrow" pitchFamily="34" charset="0"/>
                        </a:rPr>
                        <a:t>3</a:t>
                      </a:r>
                      <a:endParaRPr lang="id-ID" sz="1400" b="1" i="0" u="none" strike="noStrike">
                        <a:solidFill>
                          <a:srgbClr val="000000"/>
                        </a:solidFill>
                        <a:effectLst/>
                        <a:latin typeface="Arial Narrow" pitchFamily="34" charset="0"/>
                      </a:endParaRPr>
                    </a:p>
                  </a:txBody>
                  <a:tcPr marL="0" marR="0" marT="0" marB="0" anchor="b">
                    <a:solidFill>
                      <a:schemeClr val="accent3">
                        <a:lumMod val="40000"/>
                        <a:lumOff val="60000"/>
                      </a:schemeClr>
                    </a:solidFill>
                  </a:tcPr>
                </a:tc>
                <a:tc gridSpan="2">
                  <a:txBody>
                    <a:bodyPr/>
                    <a:lstStyle/>
                    <a:p>
                      <a:pPr algn="ctr" fontAlgn="ctr"/>
                      <a:r>
                        <a:rPr lang="en-US" sz="1400" u="none" strike="noStrike" dirty="0" err="1">
                          <a:effectLst/>
                          <a:latin typeface="Arial Narrow" pitchFamily="34" charset="0"/>
                        </a:rPr>
                        <a:t>Bisa</a:t>
                      </a:r>
                      <a:r>
                        <a:rPr lang="en-US" sz="1400" u="none" strike="noStrike" dirty="0">
                          <a:effectLst/>
                          <a:latin typeface="Arial Narrow" pitchFamily="34" charset="0"/>
                        </a:rPr>
                        <a:t> </a:t>
                      </a:r>
                      <a:r>
                        <a:rPr lang="en-US" sz="1400" u="none" strike="noStrike" dirty="0" err="1">
                          <a:effectLst/>
                          <a:latin typeface="Arial Narrow" pitchFamily="34" charset="0"/>
                        </a:rPr>
                        <a:t>disediakan</a:t>
                      </a:r>
                      <a:r>
                        <a:rPr lang="en-US" sz="1400" u="none" strike="noStrike" dirty="0">
                          <a:effectLst/>
                          <a:latin typeface="Arial Narrow" pitchFamily="34" charset="0"/>
                        </a:rPr>
                        <a:t> ( 1 - 2 </a:t>
                      </a:r>
                      <a:r>
                        <a:rPr lang="en-US" sz="1400" u="none" strike="noStrike" dirty="0" err="1">
                          <a:effectLst/>
                          <a:latin typeface="Arial Narrow" pitchFamily="34" charset="0"/>
                        </a:rPr>
                        <a:t>thn</a:t>
                      </a:r>
                      <a:r>
                        <a:rPr lang="en-US" sz="1400" u="none" strike="noStrike" dirty="0">
                          <a:effectLst/>
                          <a:latin typeface="Arial Narrow" pitchFamily="34" charset="0"/>
                        </a:rPr>
                        <a:t> ) / middle cost</a:t>
                      </a:r>
                      <a:endParaRPr lang="en-US" sz="1400" b="0" i="0" u="none" strike="noStrike" dirty="0">
                        <a:solidFill>
                          <a:srgbClr val="000000"/>
                        </a:solidFill>
                        <a:effectLst/>
                        <a:latin typeface="Arial Narrow" pitchFamily="34" charset="0"/>
                      </a:endParaRPr>
                    </a:p>
                  </a:txBody>
                  <a:tcPr marL="0" marR="0" marT="0" marB="0" anchor="ctr">
                    <a:solidFill>
                      <a:schemeClr val="accent3">
                        <a:lumMod val="40000"/>
                        <a:lumOff val="60000"/>
                      </a:schemeClr>
                    </a:solidFill>
                  </a:tcPr>
                </a:tc>
                <a:tc hMerge="1">
                  <a:txBody>
                    <a:bodyPr/>
                    <a:lstStyle/>
                    <a:p>
                      <a:endParaRPr lang="id-ID"/>
                    </a:p>
                  </a:txBody>
                  <a:tcPr/>
                </a:tc>
                <a:extLst>
                  <a:ext uri="{0D108BD9-81ED-4DB2-BD59-A6C34878D82A}">
                    <a16:rowId xmlns:a16="http://schemas.microsoft.com/office/drawing/2014/main" val="10011"/>
                  </a:ext>
                </a:extLst>
              </a:tr>
              <a:tr h="60147">
                <a:tc>
                  <a:txBody>
                    <a:bodyPr/>
                    <a:lstStyle/>
                    <a:p>
                      <a:pPr algn="ctr" fontAlgn="b"/>
                      <a:r>
                        <a:rPr lang="id-ID" sz="1400" u="none" strike="noStrike">
                          <a:effectLst/>
                          <a:latin typeface="Arial Narrow" pitchFamily="34" charset="0"/>
                        </a:rPr>
                        <a:t>1</a:t>
                      </a:r>
                      <a:endParaRPr lang="id-ID" sz="1400" b="1" i="0" u="none" strike="noStrike">
                        <a:solidFill>
                          <a:srgbClr val="000000"/>
                        </a:solidFill>
                        <a:effectLst/>
                        <a:latin typeface="Arial Narrow" pitchFamily="34" charset="0"/>
                      </a:endParaRPr>
                    </a:p>
                  </a:txBody>
                  <a:tcPr marL="0" marR="0" marT="0" marB="0" anchor="b">
                    <a:solidFill>
                      <a:schemeClr val="accent3">
                        <a:lumMod val="40000"/>
                        <a:lumOff val="60000"/>
                      </a:schemeClr>
                    </a:solidFill>
                  </a:tcPr>
                </a:tc>
                <a:tc gridSpan="2">
                  <a:txBody>
                    <a:bodyPr/>
                    <a:lstStyle/>
                    <a:p>
                      <a:pPr algn="ctr" fontAlgn="ctr"/>
                      <a:r>
                        <a:rPr lang="id-ID" sz="1400" u="none" strike="noStrike" dirty="0">
                          <a:effectLst/>
                          <a:latin typeface="Arial Narrow" pitchFamily="34" charset="0"/>
                        </a:rPr>
                        <a:t>Tidak bisa disediakan , High cost ( tidak perlu )</a:t>
                      </a:r>
                      <a:endParaRPr lang="id-ID" sz="1400" b="0" i="0" u="none" strike="noStrike" dirty="0">
                        <a:solidFill>
                          <a:srgbClr val="000000"/>
                        </a:solidFill>
                        <a:effectLst/>
                        <a:latin typeface="Arial Narrow" pitchFamily="34" charset="0"/>
                      </a:endParaRPr>
                    </a:p>
                  </a:txBody>
                  <a:tcPr marL="0" marR="0" marT="0" marB="0" anchor="ctr">
                    <a:solidFill>
                      <a:schemeClr val="accent3">
                        <a:lumMod val="40000"/>
                        <a:lumOff val="60000"/>
                      </a:schemeClr>
                    </a:solidFill>
                  </a:tcPr>
                </a:tc>
                <a:tc hMerge="1">
                  <a:txBody>
                    <a:bodyPr/>
                    <a:lstStyle/>
                    <a:p>
                      <a:endParaRPr lang="id-ID"/>
                    </a:p>
                  </a:txBody>
                  <a:tcPr/>
                </a:tc>
                <a:extLst>
                  <a:ext uri="{0D108BD9-81ED-4DB2-BD59-A6C34878D82A}">
                    <a16:rowId xmlns:a16="http://schemas.microsoft.com/office/drawing/2014/main" val="10012"/>
                  </a:ext>
                </a:extLst>
              </a:tr>
              <a:tr h="120294">
                <a:tc gridSpan="3">
                  <a:txBody>
                    <a:bodyPr/>
                    <a:lstStyle/>
                    <a:p>
                      <a:pPr algn="l" fontAlgn="ctr"/>
                      <a:r>
                        <a:rPr lang="id-ID" sz="1600" b="1" u="sng" strike="noStrike" dirty="0">
                          <a:effectLst/>
                          <a:latin typeface="Arial Narrow" pitchFamily="34" charset="0"/>
                        </a:rPr>
                        <a:t>Operational &amp; Business Requirement</a:t>
                      </a:r>
                      <a:endParaRPr lang="id-ID" sz="1600" b="1" i="0" u="sng" strike="noStrike" dirty="0">
                        <a:solidFill>
                          <a:srgbClr val="000000"/>
                        </a:solidFill>
                        <a:effectLst/>
                        <a:latin typeface="Arial Narrow" pitchFamily="34" charset="0"/>
                      </a:endParaRPr>
                    </a:p>
                  </a:txBody>
                  <a:tcPr marL="0" marR="0" marT="0" marB="0" anchor="ctr">
                    <a:solidFill>
                      <a:schemeClr val="accent4">
                        <a:lumMod val="60000"/>
                        <a:lumOff val="40000"/>
                      </a:schemeClr>
                    </a:solidFill>
                  </a:tcPr>
                </a:tc>
                <a:tc hMerge="1">
                  <a:txBody>
                    <a:bodyPr/>
                    <a:lstStyle/>
                    <a:p>
                      <a:pPr algn="l" fontAlgn="b"/>
                      <a:endParaRPr lang="id-ID" sz="1200" b="0" i="0" u="none" strike="noStrike" dirty="0">
                        <a:solidFill>
                          <a:srgbClr val="000000"/>
                        </a:solidFill>
                        <a:effectLst/>
                        <a:latin typeface="Arial Narrow" pitchFamily="34" charset="0"/>
                      </a:endParaRPr>
                    </a:p>
                  </a:txBody>
                  <a:tcPr marL="0" marR="0" marT="0" marB="0" anchor="b"/>
                </a:tc>
                <a:tc hMerge="1">
                  <a:txBody>
                    <a:bodyPr/>
                    <a:lstStyle/>
                    <a:p>
                      <a:endParaRPr lang="id-ID"/>
                    </a:p>
                  </a:txBody>
                  <a:tcPr/>
                </a:tc>
                <a:extLst>
                  <a:ext uri="{0D108BD9-81ED-4DB2-BD59-A6C34878D82A}">
                    <a16:rowId xmlns:a16="http://schemas.microsoft.com/office/drawing/2014/main" val="10013"/>
                  </a:ext>
                </a:extLst>
              </a:tr>
              <a:tr h="60147">
                <a:tc>
                  <a:txBody>
                    <a:bodyPr/>
                    <a:lstStyle/>
                    <a:p>
                      <a:pPr algn="ctr" fontAlgn="b"/>
                      <a:r>
                        <a:rPr lang="id-ID" sz="1400" u="none" strike="noStrike">
                          <a:effectLst/>
                          <a:latin typeface="Arial Narrow" pitchFamily="34" charset="0"/>
                        </a:rPr>
                        <a:t>5</a:t>
                      </a:r>
                      <a:endParaRPr lang="id-ID" sz="1400" b="1" i="0" u="none" strike="noStrike">
                        <a:solidFill>
                          <a:srgbClr val="000000"/>
                        </a:solidFill>
                        <a:effectLst/>
                        <a:latin typeface="Arial Narrow" pitchFamily="34" charset="0"/>
                      </a:endParaRPr>
                    </a:p>
                  </a:txBody>
                  <a:tcPr marL="0" marR="0" marT="0" marB="0" anchor="b">
                    <a:solidFill>
                      <a:schemeClr val="accent4">
                        <a:lumMod val="60000"/>
                        <a:lumOff val="40000"/>
                      </a:schemeClr>
                    </a:solidFill>
                  </a:tcPr>
                </a:tc>
                <a:tc gridSpan="2">
                  <a:txBody>
                    <a:bodyPr/>
                    <a:lstStyle/>
                    <a:p>
                      <a:pPr algn="ctr" fontAlgn="ctr"/>
                      <a:r>
                        <a:rPr lang="id-ID" sz="1400" u="none" strike="noStrike" dirty="0">
                          <a:effectLst/>
                          <a:latin typeface="Arial Narrow" pitchFamily="34" charset="0"/>
                        </a:rPr>
                        <a:t>Ada Kebijakan Manajemen / Corporat , Tuntutan Business spesific</a:t>
                      </a:r>
                      <a:endParaRPr lang="id-ID" sz="1400" b="0" i="0" u="none" strike="noStrike" dirty="0">
                        <a:solidFill>
                          <a:srgbClr val="000000"/>
                        </a:solidFill>
                        <a:effectLst/>
                        <a:latin typeface="Arial Narrow" pitchFamily="34" charset="0"/>
                      </a:endParaRPr>
                    </a:p>
                  </a:txBody>
                  <a:tcPr marL="0" marR="0" marT="0" marB="0" anchor="ctr">
                    <a:solidFill>
                      <a:schemeClr val="accent4">
                        <a:lumMod val="60000"/>
                        <a:lumOff val="40000"/>
                      </a:schemeClr>
                    </a:solidFill>
                  </a:tcPr>
                </a:tc>
                <a:tc hMerge="1">
                  <a:txBody>
                    <a:bodyPr/>
                    <a:lstStyle/>
                    <a:p>
                      <a:endParaRPr lang="id-ID"/>
                    </a:p>
                  </a:txBody>
                  <a:tcPr/>
                </a:tc>
                <a:extLst>
                  <a:ext uri="{0D108BD9-81ED-4DB2-BD59-A6C34878D82A}">
                    <a16:rowId xmlns:a16="http://schemas.microsoft.com/office/drawing/2014/main" val="10014"/>
                  </a:ext>
                </a:extLst>
              </a:tr>
              <a:tr h="60147">
                <a:tc>
                  <a:txBody>
                    <a:bodyPr/>
                    <a:lstStyle/>
                    <a:p>
                      <a:pPr algn="ctr" fontAlgn="b"/>
                      <a:r>
                        <a:rPr lang="id-ID" sz="1400" u="none" strike="noStrike">
                          <a:effectLst/>
                          <a:latin typeface="Arial Narrow" pitchFamily="34" charset="0"/>
                        </a:rPr>
                        <a:t>3</a:t>
                      </a:r>
                      <a:endParaRPr lang="id-ID" sz="1400" b="1" i="0" u="none" strike="noStrike">
                        <a:solidFill>
                          <a:srgbClr val="000000"/>
                        </a:solidFill>
                        <a:effectLst/>
                        <a:latin typeface="Arial Narrow" pitchFamily="34" charset="0"/>
                      </a:endParaRPr>
                    </a:p>
                  </a:txBody>
                  <a:tcPr marL="0" marR="0" marT="0" marB="0" anchor="b">
                    <a:solidFill>
                      <a:schemeClr val="accent4">
                        <a:lumMod val="60000"/>
                        <a:lumOff val="40000"/>
                      </a:schemeClr>
                    </a:solidFill>
                  </a:tcPr>
                </a:tc>
                <a:tc gridSpan="2">
                  <a:txBody>
                    <a:bodyPr/>
                    <a:lstStyle/>
                    <a:p>
                      <a:pPr algn="ctr" fontAlgn="ctr"/>
                      <a:r>
                        <a:rPr lang="id-ID" sz="1400" u="none" strike="noStrike" dirty="0">
                          <a:effectLst/>
                          <a:latin typeface="Arial Narrow" pitchFamily="34" charset="0"/>
                        </a:rPr>
                        <a:t>Program Paralel di perusahaan ( Penghematan, mutu dll )</a:t>
                      </a:r>
                      <a:endParaRPr lang="id-ID" sz="1400" b="0" i="0" u="none" strike="noStrike" dirty="0">
                        <a:solidFill>
                          <a:srgbClr val="000000"/>
                        </a:solidFill>
                        <a:effectLst/>
                        <a:latin typeface="Arial Narrow" pitchFamily="34" charset="0"/>
                      </a:endParaRPr>
                    </a:p>
                  </a:txBody>
                  <a:tcPr marL="0" marR="0" marT="0" marB="0" anchor="ctr">
                    <a:solidFill>
                      <a:schemeClr val="accent4">
                        <a:lumMod val="60000"/>
                        <a:lumOff val="40000"/>
                      </a:schemeClr>
                    </a:solidFill>
                  </a:tcPr>
                </a:tc>
                <a:tc hMerge="1">
                  <a:txBody>
                    <a:bodyPr/>
                    <a:lstStyle/>
                    <a:p>
                      <a:endParaRPr lang="id-ID"/>
                    </a:p>
                  </a:txBody>
                  <a:tcPr/>
                </a:tc>
                <a:extLst>
                  <a:ext uri="{0D108BD9-81ED-4DB2-BD59-A6C34878D82A}">
                    <a16:rowId xmlns:a16="http://schemas.microsoft.com/office/drawing/2014/main" val="10015"/>
                  </a:ext>
                </a:extLst>
              </a:tr>
              <a:tr h="60147">
                <a:tc>
                  <a:txBody>
                    <a:bodyPr/>
                    <a:lstStyle/>
                    <a:p>
                      <a:pPr algn="ctr" fontAlgn="b"/>
                      <a:r>
                        <a:rPr lang="id-ID" sz="1400" u="none" strike="noStrike">
                          <a:effectLst/>
                          <a:latin typeface="Arial Narrow" pitchFamily="34" charset="0"/>
                        </a:rPr>
                        <a:t>1</a:t>
                      </a:r>
                      <a:endParaRPr lang="id-ID" sz="1400" b="1" i="0" u="none" strike="noStrike">
                        <a:solidFill>
                          <a:srgbClr val="000000"/>
                        </a:solidFill>
                        <a:effectLst/>
                        <a:latin typeface="Arial Narrow" pitchFamily="34" charset="0"/>
                      </a:endParaRPr>
                    </a:p>
                  </a:txBody>
                  <a:tcPr marL="0" marR="0" marT="0" marB="0" anchor="b">
                    <a:solidFill>
                      <a:schemeClr val="accent4">
                        <a:lumMod val="60000"/>
                        <a:lumOff val="40000"/>
                      </a:schemeClr>
                    </a:solidFill>
                  </a:tcPr>
                </a:tc>
                <a:tc gridSpan="2">
                  <a:txBody>
                    <a:bodyPr/>
                    <a:lstStyle/>
                    <a:p>
                      <a:pPr algn="ctr" fontAlgn="ctr"/>
                      <a:r>
                        <a:rPr lang="id-ID" sz="1400" u="none" strike="noStrike" dirty="0">
                          <a:effectLst/>
                          <a:latin typeface="Arial Narrow" pitchFamily="34" charset="0"/>
                        </a:rPr>
                        <a:t>Tidak ada kebutuhan khusus</a:t>
                      </a:r>
                      <a:endParaRPr lang="id-ID" sz="1400" b="0" i="0" u="none" strike="noStrike" dirty="0">
                        <a:solidFill>
                          <a:srgbClr val="000000"/>
                        </a:solidFill>
                        <a:effectLst/>
                        <a:latin typeface="Arial Narrow" pitchFamily="34" charset="0"/>
                      </a:endParaRPr>
                    </a:p>
                  </a:txBody>
                  <a:tcPr marL="0" marR="0" marT="0" marB="0" anchor="ctr">
                    <a:solidFill>
                      <a:schemeClr val="accent4">
                        <a:lumMod val="60000"/>
                        <a:lumOff val="40000"/>
                      </a:schemeClr>
                    </a:solidFill>
                  </a:tcPr>
                </a:tc>
                <a:tc hMerge="1">
                  <a:txBody>
                    <a:bodyPr/>
                    <a:lstStyle/>
                    <a:p>
                      <a:endParaRPr lang="id-ID"/>
                    </a:p>
                  </a:txBody>
                  <a:tcPr/>
                </a:tc>
                <a:extLst>
                  <a:ext uri="{0D108BD9-81ED-4DB2-BD59-A6C34878D82A}">
                    <a16:rowId xmlns:a16="http://schemas.microsoft.com/office/drawing/2014/main" val="10016"/>
                  </a:ext>
                </a:extLst>
              </a:tr>
              <a:tr h="60147">
                <a:tc gridSpan="3">
                  <a:txBody>
                    <a:bodyPr/>
                    <a:lstStyle/>
                    <a:p>
                      <a:pPr algn="l" fontAlgn="b"/>
                      <a:r>
                        <a:rPr lang="id-ID" sz="1400" b="1" u="sng" strike="noStrike" dirty="0">
                          <a:effectLst/>
                          <a:latin typeface="Arial Narrow" pitchFamily="34" charset="0"/>
                        </a:rPr>
                        <a:t>View of Interested Parties</a:t>
                      </a:r>
                      <a:endParaRPr lang="id-ID" sz="1400" b="1" i="0" u="sng" strike="noStrike" dirty="0">
                        <a:solidFill>
                          <a:srgbClr val="000000"/>
                        </a:solidFill>
                        <a:effectLst/>
                        <a:latin typeface="Arial Narrow" pitchFamily="34" charset="0"/>
                      </a:endParaRPr>
                    </a:p>
                    <a:p>
                      <a:pPr algn="ctr" fontAlgn="b"/>
                      <a:r>
                        <a:rPr lang="id-ID" sz="1400" u="none" strike="noStrike" dirty="0">
                          <a:effectLst/>
                          <a:latin typeface="Arial Narrow" pitchFamily="34" charset="0"/>
                        </a:rPr>
                        <a:t> </a:t>
                      </a:r>
                      <a:endParaRPr lang="id-ID" sz="1400" b="0" i="0" u="none" strike="noStrike" dirty="0">
                        <a:solidFill>
                          <a:srgbClr val="000000"/>
                        </a:solidFill>
                        <a:effectLst/>
                        <a:latin typeface="Arial Narrow" pitchFamily="34" charset="0"/>
                      </a:endParaRPr>
                    </a:p>
                  </a:txBody>
                  <a:tcPr marL="0" marR="0" marT="0" marB="0" anchor="b">
                    <a:solidFill>
                      <a:schemeClr val="accent5">
                        <a:lumMod val="60000"/>
                        <a:lumOff val="40000"/>
                      </a:schemeClr>
                    </a:solidFill>
                  </a:tcPr>
                </a:tc>
                <a:tc hMerge="1">
                  <a:txBody>
                    <a:bodyPr/>
                    <a:lstStyle/>
                    <a:p>
                      <a:pPr algn="ctr" fontAlgn="b"/>
                      <a:endParaRPr lang="id-ID" sz="1200" b="0" i="0" u="none" strike="noStrike" dirty="0">
                        <a:solidFill>
                          <a:srgbClr val="000000"/>
                        </a:solidFill>
                        <a:effectLst/>
                        <a:latin typeface="Arial Narrow" pitchFamily="34" charset="0"/>
                      </a:endParaRPr>
                    </a:p>
                  </a:txBody>
                  <a:tcPr marL="0" marR="0" marT="0" marB="0" anchor="b"/>
                </a:tc>
                <a:tc hMerge="1">
                  <a:txBody>
                    <a:bodyPr/>
                    <a:lstStyle/>
                    <a:p>
                      <a:endParaRPr lang="id-ID"/>
                    </a:p>
                  </a:txBody>
                  <a:tcPr/>
                </a:tc>
                <a:extLst>
                  <a:ext uri="{0D108BD9-81ED-4DB2-BD59-A6C34878D82A}">
                    <a16:rowId xmlns:a16="http://schemas.microsoft.com/office/drawing/2014/main" val="10017"/>
                  </a:ext>
                </a:extLst>
              </a:tr>
              <a:tr h="60147">
                <a:tc>
                  <a:txBody>
                    <a:bodyPr/>
                    <a:lstStyle/>
                    <a:p>
                      <a:pPr algn="ctr" fontAlgn="b"/>
                      <a:r>
                        <a:rPr lang="id-ID" sz="1400" u="none" strike="noStrike">
                          <a:effectLst/>
                          <a:latin typeface="Arial Narrow" pitchFamily="34" charset="0"/>
                        </a:rPr>
                        <a:t>5</a:t>
                      </a:r>
                      <a:endParaRPr lang="id-ID" sz="1400" b="1" i="0" u="none" strike="noStrike">
                        <a:solidFill>
                          <a:srgbClr val="000000"/>
                        </a:solidFill>
                        <a:effectLst/>
                        <a:latin typeface="Arial Narrow" pitchFamily="34" charset="0"/>
                      </a:endParaRPr>
                    </a:p>
                  </a:txBody>
                  <a:tcPr marL="0" marR="0" marT="0" marB="0" anchor="b">
                    <a:solidFill>
                      <a:schemeClr val="accent5">
                        <a:lumMod val="60000"/>
                        <a:lumOff val="40000"/>
                      </a:schemeClr>
                    </a:solidFill>
                  </a:tcPr>
                </a:tc>
                <a:tc gridSpan="2">
                  <a:txBody>
                    <a:bodyPr/>
                    <a:lstStyle/>
                    <a:p>
                      <a:pPr algn="ctr" fontAlgn="ctr"/>
                      <a:r>
                        <a:rPr lang="id-ID" sz="1400" u="none" strike="noStrike" dirty="0">
                          <a:effectLst/>
                          <a:latin typeface="Arial Narrow" pitchFamily="34" charset="0"/>
                        </a:rPr>
                        <a:t>Merupakan Isu di masyarakat ( tetangga, LSM, dll )</a:t>
                      </a:r>
                      <a:endParaRPr lang="id-ID" sz="1400" b="0" i="0" u="none" strike="noStrike" dirty="0">
                        <a:solidFill>
                          <a:srgbClr val="000000"/>
                        </a:solidFill>
                        <a:effectLst/>
                        <a:latin typeface="Arial Narrow" pitchFamily="34" charset="0"/>
                      </a:endParaRPr>
                    </a:p>
                  </a:txBody>
                  <a:tcPr marL="0" marR="0" marT="0" marB="0" anchor="ctr">
                    <a:solidFill>
                      <a:schemeClr val="accent5">
                        <a:lumMod val="60000"/>
                        <a:lumOff val="40000"/>
                      </a:schemeClr>
                    </a:solidFill>
                  </a:tcPr>
                </a:tc>
                <a:tc hMerge="1">
                  <a:txBody>
                    <a:bodyPr/>
                    <a:lstStyle/>
                    <a:p>
                      <a:endParaRPr lang="id-ID"/>
                    </a:p>
                  </a:txBody>
                  <a:tcPr/>
                </a:tc>
                <a:extLst>
                  <a:ext uri="{0D108BD9-81ED-4DB2-BD59-A6C34878D82A}">
                    <a16:rowId xmlns:a16="http://schemas.microsoft.com/office/drawing/2014/main" val="10018"/>
                  </a:ext>
                </a:extLst>
              </a:tr>
              <a:tr h="60147">
                <a:tc>
                  <a:txBody>
                    <a:bodyPr/>
                    <a:lstStyle/>
                    <a:p>
                      <a:pPr algn="ctr" fontAlgn="b"/>
                      <a:r>
                        <a:rPr lang="id-ID" sz="1400" u="none" strike="noStrike">
                          <a:effectLst/>
                          <a:latin typeface="Arial Narrow" pitchFamily="34" charset="0"/>
                        </a:rPr>
                        <a:t>3</a:t>
                      </a:r>
                      <a:endParaRPr lang="id-ID" sz="1400" b="1" i="0" u="none" strike="noStrike">
                        <a:solidFill>
                          <a:srgbClr val="000000"/>
                        </a:solidFill>
                        <a:effectLst/>
                        <a:latin typeface="Arial Narrow" pitchFamily="34" charset="0"/>
                      </a:endParaRPr>
                    </a:p>
                  </a:txBody>
                  <a:tcPr marL="0" marR="0" marT="0" marB="0" anchor="b">
                    <a:solidFill>
                      <a:schemeClr val="accent5">
                        <a:lumMod val="60000"/>
                        <a:lumOff val="40000"/>
                      </a:schemeClr>
                    </a:solidFill>
                  </a:tcPr>
                </a:tc>
                <a:tc gridSpan="2">
                  <a:txBody>
                    <a:bodyPr/>
                    <a:lstStyle/>
                    <a:p>
                      <a:pPr algn="ctr" fontAlgn="ctr"/>
                      <a:r>
                        <a:rPr lang="id-ID" sz="1400" u="none" strike="noStrike" dirty="0">
                          <a:effectLst/>
                          <a:latin typeface="Arial Narrow" pitchFamily="34" charset="0"/>
                        </a:rPr>
                        <a:t>Merupakan Isu di kalangan karyawan ( K3, dll )</a:t>
                      </a:r>
                      <a:endParaRPr lang="id-ID" sz="1400" b="0" i="0" u="none" strike="noStrike" dirty="0">
                        <a:solidFill>
                          <a:srgbClr val="000000"/>
                        </a:solidFill>
                        <a:effectLst/>
                        <a:latin typeface="Arial Narrow" pitchFamily="34" charset="0"/>
                      </a:endParaRPr>
                    </a:p>
                  </a:txBody>
                  <a:tcPr marL="0" marR="0" marT="0" marB="0" anchor="ctr">
                    <a:solidFill>
                      <a:schemeClr val="accent5">
                        <a:lumMod val="60000"/>
                        <a:lumOff val="40000"/>
                      </a:schemeClr>
                    </a:solidFill>
                  </a:tcPr>
                </a:tc>
                <a:tc hMerge="1">
                  <a:txBody>
                    <a:bodyPr/>
                    <a:lstStyle/>
                    <a:p>
                      <a:endParaRPr lang="id-ID"/>
                    </a:p>
                  </a:txBody>
                  <a:tcPr/>
                </a:tc>
                <a:extLst>
                  <a:ext uri="{0D108BD9-81ED-4DB2-BD59-A6C34878D82A}">
                    <a16:rowId xmlns:a16="http://schemas.microsoft.com/office/drawing/2014/main" val="10019"/>
                  </a:ext>
                </a:extLst>
              </a:tr>
              <a:tr h="60147">
                <a:tc>
                  <a:txBody>
                    <a:bodyPr/>
                    <a:lstStyle/>
                    <a:p>
                      <a:pPr algn="ctr" fontAlgn="b"/>
                      <a:r>
                        <a:rPr lang="id-ID" sz="1400" u="none" strike="noStrike">
                          <a:effectLst/>
                          <a:latin typeface="Arial Narrow" pitchFamily="34" charset="0"/>
                        </a:rPr>
                        <a:t>1</a:t>
                      </a:r>
                      <a:endParaRPr lang="id-ID" sz="1400" b="1" i="0" u="none" strike="noStrike">
                        <a:solidFill>
                          <a:srgbClr val="000000"/>
                        </a:solidFill>
                        <a:effectLst/>
                        <a:latin typeface="Arial Narrow" pitchFamily="34" charset="0"/>
                      </a:endParaRPr>
                    </a:p>
                  </a:txBody>
                  <a:tcPr marL="0" marR="0" marT="0" marB="0" anchor="b">
                    <a:solidFill>
                      <a:schemeClr val="accent5">
                        <a:lumMod val="60000"/>
                        <a:lumOff val="40000"/>
                      </a:schemeClr>
                    </a:solidFill>
                  </a:tcPr>
                </a:tc>
                <a:tc gridSpan="2">
                  <a:txBody>
                    <a:bodyPr/>
                    <a:lstStyle/>
                    <a:p>
                      <a:pPr algn="ctr" fontAlgn="ctr"/>
                      <a:r>
                        <a:rPr lang="id-ID" sz="1400" u="none" strike="noStrike" dirty="0">
                          <a:effectLst/>
                          <a:latin typeface="Arial Narrow" pitchFamily="34" charset="0"/>
                        </a:rPr>
                        <a:t>Tidak Ada Isu </a:t>
                      </a:r>
                      <a:endParaRPr lang="id-ID" sz="1400" b="0" i="0" u="none" strike="noStrike" dirty="0">
                        <a:solidFill>
                          <a:srgbClr val="000000"/>
                        </a:solidFill>
                        <a:effectLst/>
                        <a:latin typeface="Arial Narrow" pitchFamily="34" charset="0"/>
                      </a:endParaRPr>
                    </a:p>
                  </a:txBody>
                  <a:tcPr marL="0" marR="0" marT="0" marB="0" anchor="ctr">
                    <a:solidFill>
                      <a:schemeClr val="accent5">
                        <a:lumMod val="60000"/>
                        <a:lumOff val="40000"/>
                      </a:schemeClr>
                    </a:solidFill>
                  </a:tcPr>
                </a:tc>
                <a:tc hMerge="1">
                  <a:txBody>
                    <a:bodyPr/>
                    <a:lstStyle/>
                    <a:p>
                      <a:endParaRPr lang="id-ID"/>
                    </a:p>
                  </a:txBody>
                  <a:tcPr/>
                </a:tc>
                <a:extLst>
                  <a:ext uri="{0D108BD9-81ED-4DB2-BD59-A6C34878D82A}">
                    <a16:rowId xmlns:a16="http://schemas.microsoft.com/office/drawing/2014/main" val="10020"/>
                  </a:ext>
                </a:extLst>
              </a:tr>
            </a:tbl>
          </a:graphicData>
        </a:graphic>
      </p:graphicFrame>
      <p:sp>
        <p:nvSpPr>
          <p:cNvPr id="8" name="Rectangle 7"/>
          <p:cNvSpPr/>
          <p:nvPr/>
        </p:nvSpPr>
        <p:spPr>
          <a:xfrm>
            <a:off x="453444" y="260648"/>
            <a:ext cx="3573222" cy="400110"/>
          </a:xfrm>
          <a:prstGeom prst="rect">
            <a:avLst/>
          </a:prstGeom>
        </p:spPr>
        <p:txBody>
          <a:bodyPr wrap="none">
            <a:spAutoFit/>
          </a:bodyPr>
          <a:lstStyle/>
          <a:p>
            <a:r>
              <a:rPr lang="id-ID" dirty="0"/>
              <a:t>Evaluasi Aspek Signifikan:</a:t>
            </a:r>
          </a:p>
        </p:txBody>
      </p:sp>
      <p:sp>
        <p:nvSpPr>
          <p:cNvPr id="2" name="Footer Placeholder 1"/>
          <p:cNvSpPr>
            <a:spLocks noGrp="1"/>
          </p:cNvSpPr>
          <p:nvPr>
            <p:ph type="ftr" sz="quarter" idx="12"/>
          </p:nvPr>
        </p:nvSpPr>
        <p:spPr/>
        <p:txBody>
          <a:bodyPr/>
          <a:lstStyle/>
          <a:p>
            <a:pPr>
              <a:defRPr/>
            </a:pPr>
            <a:r>
              <a:rPr lang="id-ID"/>
              <a:t>Identifikasi Aspek dampak 2/Rev 0 © Copyright, Sentral Sistem, April 2019</a:t>
            </a:r>
            <a:endParaRPr lang="en-US" dirty="0"/>
          </a:p>
        </p:txBody>
      </p:sp>
    </p:spTree>
    <p:extLst>
      <p:ext uri="{BB962C8B-B14F-4D97-AF65-F5344CB8AC3E}">
        <p14:creationId xmlns:p14="http://schemas.microsoft.com/office/powerpoint/2010/main" val="4209899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495800" y="6324600"/>
            <a:ext cx="5118100" cy="274320"/>
          </a:xfrm>
        </p:spPr>
        <p:txBody>
          <a:bodyPr/>
          <a:lstStyle/>
          <a:p>
            <a:pPr>
              <a:defRPr/>
            </a:pPr>
            <a:r>
              <a:rPr lang="id-ID" sz="900" i="1"/>
              <a:t>Identifikasi Aspek dampak 2/Rev 0 © Copyright, Sentral Sistem, April 2019</a:t>
            </a:r>
            <a:endParaRPr lang="en-US" sz="900" i="1" dirty="0"/>
          </a:p>
        </p:txBody>
      </p:sp>
      <p:graphicFrame>
        <p:nvGraphicFramePr>
          <p:cNvPr id="6" name="Table 5"/>
          <p:cNvGraphicFramePr>
            <a:graphicFrameLocks noGrp="1"/>
          </p:cNvGraphicFramePr>
          <p:nvPr>
            <p:extLst>
              <p:ext uri="{D42A27DB-BD31-4B8C-83A1-F6EECF244321}">
                <p14:modId xmlns:p14="http://schemas.microsoft.com/office/powerpoint/2010/main" val="121422340"/>
              </p:ext>
            </p:extLst>
          </p:nvPr>
        </p:nvGraphicFramePr>
        <p:xfrm>
          <a:off x="560513" y="1772816"/>
          <a:ext cx="9000999" cy="1463040"/>
        </p:xfrm>
        <a:graphic>
          <a:graphicData uri="http://schemas.openxmlformats.org/drawingml/2006/table">
            <a:tbl>
              <a:tblPr>
                <a:tableStyleId>{5C22544A-7EE6-4342-B048-85BDC9FD1C3A}</a:tableStyleId>
              </a:tblPr>
              <a:tblGrid>
                <a:gridCol w="2003254">
                  <a:extLst>
                    <a:ext uri="{9D8B030D-6E8A-4147-A177-3AD203B41FA5}">
                      <a16:colId xmlns:a16="http://schemas.microsoft.com/office/drawing/2014/main" val="20000"/>
                    </a:ext>
                  </a:extLst>
                </a:gridCol>
                <a:gridCol w="6997745">
                  <a:extLst>
                    <a:ext uri="{9D8B030D-6E8A-4147-A177-3AD203B41FA5}">
                      <a16:colId xmlns:a16="http://schemas.microsoft.com/office/drawing/2014/main" val="20001"/>
                    </a:ext>
                  </a:extLst>
                </a:gridCol>
              </a:tblGrid>
              <a:tr h="60147">
                <a:tc rowSpan="2">
                  <a:txBody>
                    <a:bodyPr/>
                    <a:lstStyle/>
                    <a:p>
                      <a:pPr algn="l" fontAlgn="ctr"/>
                      <a:r>
                        <a:rPr lang="id-ID" sz="2400" u="none" strike="noStrike" dirty="0">
                          <a:effectLst/>
                          <a:latin typeface="Arial Narrow" pitchFamily="34" charset="0"/>
                        </a:rPr>
                        <a:t>Penentuan </a:t>
                      </a:r>
                      <a:r>
                        <a:rPr lang="en-US" sz="2400" u="none" strike="noStrike" dirty="0">
                          <a:effectLst/>
                          <a:latin typeface="Arial Narrow" pitchFamily="34" charset="0"/>
                        </a:rPr>
                        <a:t>Action</a:t>
                      </a:r>
                      <a:r>
                        <a:rPr lang="en-US" sz="2400" u="none" strike="noStrike" baseline="0" dirty="0">
                          <a:effectLst/>
                          <a:latin typeface="Arial Narrow" pitchFamily="34" charset="0"/>
                        </a:rPr>
                        <a:t> Plan</a:t>
                      </a:r>
                      <a:endParaRPr lang="id-ID" sz="2400" b="1" i="0" u="none" strike="noStrike" dirty="0">
                        <a:solidFill>
                          <a:srgbClr val="000000"/>
                        </a:solidFill>
                        <a:effectLst/>
                        <a:latin typeface="Arial Narrow" pitchFamily="34" charset="0"/>
                      </a:endParaRPr>
                    </a:p>
                  </a:txBody>
                  <a:tcPr marL="0" marR="0" marT="0" marB="0" anchor="ctr">
                    <a:solidFill>
                      <a:srgbClr val="FFFFCC"/>
                    </a:solidFill>
                  </a:tcPr>
                </a:tc>
                <a:tc>
                  <a:txBody>
                    <a:bodyPr/>
                    <a:lstStyle/>
                    <a:p>
                      <a:pPr algn="ctr" fontAlgn="ctr"/>
                      <a:r>
                        <a:rPr lang="sv-SE" sz="2400" u="none" strike="noStrike" dirty="0">
                          <a:effectLst/>
                          <a:latin typeface="Arial Narrow" pitchFamily="34" charset="0"/>
                        </a:rPr>
                        <a:t>Jika Total nilai </a:t>
                      </a:r>
                      <a:r>
                        <a:rPr lang="sv-SE" sz="2400" b="1" u="none" strike="noStrike" dirty="0">
                          <a:solidFill>
                            <a:srgbClr val="FF0000"/>
                          </a:solidFill>
                          <a:effectLst/>
                          <a:latin typeface="Arial Narrow" pitchFamily="34" charset="0"/>
                        </a:rPr>
                        <a:t>sama dengan atau lebih dari 13 </a:t>
                      </a:r>
                      <a:r>
                        <a:rPr lang="sv-SE" sz="2400" u="none" strike="noStrike" dirty="0">
                          <a:effectLst/>
                          <a:latin typeface="Arial Narrow" pitchFamily="34" charset="0"/>
                        </a:rPr>
                        <a:t>maka ditetapkan Action</a:t>
                      </a:r>
                      <a:r>
                        <a:rPr lang="sv-SE" sz="2400" u="none" strike="noStrike" baseline="0" dirty="0">
                          <a:effectLst/>
                          <a:latin typeface="Arial Narrow" pitchFamily="34" charset="0"/>
                        </a:rPr>
                        <a:t> Plan</a:t>
                      </a:r>
                      <a:r>
                        <a:rPr lang="sv-SE" sz="2400" u="none" strike="noStrike" dirty="0">
                          <a:effectLst/>
                          <a:latin typeface="Arial Narrow" pitchFamily="34" charset="0"/>
                        </a:rPr>
                        <a:t>, atau</a:t>
                      </a:r>
                      <a:endParaRPr lang="sv-SE" sz="2400" b="0" i="0" u="none" strike="noStrike" dirty="0">
                        <a:solidFill>
                          <a:srgbClr val="000000"/>
                        </a:solidFill>
                        <a:effectLst/>
                        <a:latin typeface="Arial Narrow" pitchFamily="34" charset="0"/>
                      </a:endParaRPr>
                    </a:p>
                  </a:txBody>
                  <a:tcPr marL="0" marR="0" marT="0" marB="0" anchor="ctr">
                    <a:solidFill>
                      <a:srgbClr val="FFFFCC"/>
                    </a:solidFill>
                  </a:tcPr>
                </a:tc>
                <a:extLst>
                  <a:ext uri="{0D108BD9-81ED-4DB2-BD59-A6C34878D82A}">
                    <a16:rowId xmlns:a16="http://schemas.microsoft.com/office/drawing/2014/main" val="10000"/>
                  </a:ext>
                </a:extLst>
              </a:tr>
              <a:tr h="60147">
                <a:tc vMerge="1">
                  <a:txBody>
                    <a:bodyPr/>
                    <a:lstStyle/>
                    <a:p>
                      <a:endParaRPr lang="id-ID"/>
                    </a:p>
                  </a:txBody>
                  <a:tcPr/>
                </a:tc>
                <a:tc>
                  <a:txBody>
                    <a:bodyPr/>
                    <a:lstStyle/>
                    <a:p>
                      <a:pPr algn="ctr" fontAlgn="ctr"/>
                      <a:r>
                        <a:rPr lang="en-US" sz="2400" u="none" strike="noStrike" dirty="0" err="1">
                          <a:effectLst/>
                          <a:latin typeface="Arial Narrow" pitchFamily="34" charset="0"/>
                        </a:rPr>
                        <a:t>Jika</a:t>
                      </a:r>
                      <a:r>
                        <a:rPr lang="en-US" sz="2400" u="none" strike="noStrike" dirty="0">
                          <a:effectLst/>
                          <a:latin typeface="Arial Narrow" pitchFamily="34" charset="0"/>
                        </a:rPr>
                        <a:t> Point </a:t>
                      </a:r>
                      <a:r>
                        <a:rPr lang="en-US" sz="2400" b="1" u="none" strike="noStrike" dirty="0">
                          <a:solidFill>
                            <a:srgbClr val="FF0000"/>
                          </a:solidFill>
                          <a:effectLst/>
                          <a:latin typeface="Arial Narrow" pitchFamily="34" charset="0"/>
                        </a:rPr>
                        <a:t>Legal &amp; Other Requirement </a:t>
                      </a:r>
                      <a:r>
                        <a:rPr lang="en-US" sz="2400" b="1" u="none" strike="noStrike" dirty="0" err="1">
                          <a:solidFill>
                            <a:srgbClr val="FF0000"/>
                          </a:solidFill>
                          <a:effectLst/>
                          <a:latin typeface="Arial Narrow" pitchFamily="34" charset="0"/>
                        </a:rPr>
                        <a:t>dan</a:t>
                      </a:r>
                      <a:r>
                        <a:rPr lang="en-US" sz="2400" b="1" u="none" strike="noStrike" dirty="0">
                          <a:solidFill>
                            <a:srgbClr val="FF0000"/>
                          </a:solidFill>
                          <a:effectLst/>
                          <a:latin typeface="Arial Narrow" pitchFamily="34" charset="0"/>
                        </a:rPr>
                        <a:t> </a:t>
                      </a:r>
                      <a:r>
                        <a:rPr lang="en-US" sz="2400" b="1" u="none" strike="noStrike" dirty="0" err="1">
                          <a:solidFill>
                            <a:srgbClr val="FF0000"/>
                          </a:solidFill>
                          <a:effectLst/>
                          <a:latin typeface="Arial Narrow" pitchFamily="34" charset="0"/>
                        </a:rPr>
                        <a:t>atau</a:t>
                      </a:r>
                      <a:r>
                        <a:rPr lang="en-US" sz="2400" b="1" u="none" strike="noStrike" dirty="0">
                          <a:solidFill>
                            <a:srgbClr val="FF0000"/>
                          </a:solidFill>
                          <a:effectLst/>
                          <a:latin typeface="Arial Narrow" pitchFamily="34" charset="0"/>
                        </a:rPr>
                        <a:t> View of interested parties 5 </a:t>
                      </a:r>
                      <a:r>
                        <a:rPr lang="en-US" sz="2400" u="none" strike="noStrike" dirty="0" err="1">
                          <a:effectLst/>
                          <a:latin typeface="Arial Narrow" pitchFamily="34" charset="0"/>
                        </a:rPr>
                        <a:t>maka</a:t>
                      </a:r>
                      <a:r>
                        <a:rPr lang="en-US" sz="2400" u="none" strike="noStrike" dirty="0">
                          <a:effectLst/>
                          <a:latin typeface="Arial Narrow" pitchFamily="34" charset="0"/>
                        </a:rPr>
                        <a:t> </a:t>
                      </a:r>
                      <a:r>
                        <a:rPr lang="en-US" sz="2400" u="none" strike="noStrike" dirty="0" err="1">
                          <a:effectLst/>
                          <a:latin typeface="Arial Narrow" pitchFamily="34" charset="0"/>
                        </a:rPr>
                        <a:t>ditetapkan</a:t>
                      </a:r>
                      <a:r>
                        <a:rPr lang="en-US" sz="2400" u="none" strike="noStrike" dirty="0">
                          <a:effectLst/>
                          <a:latin typeface="Arial Narrow" pitchFamily="34" charset="0"/>
                        </a:rPr>
                        <a:t> Action</a:t>
                      </a:r>
                      <a:r>
                        <a:rPr lang="en-US" sz="2400" u="none" strike="noStrike" baseline="0" dirty="0">
                          <a:effectLst/>
                          <a:latin typeface="Arial Narrow" pitchFamily="34" charset="0"/>
                        </a:rPr>
                        <a:t> Plan</a:t>
                      </a:r>
                      <a:r>
                        <a:rPr lang="en-US" sz="2400" u="none" strike="noStrike" dirty="0">
                          <a:effectLst/>
                          <a:latin typeface="Arial Narrow" pitchFamily="34" charset="0"/>
                        </a:rPr>
                        <a:t> </a:t>
                      </a:r>
                      <a:endParaRPr lang="en-US" sz="2400" b="0" i="0" u="none" strike="noStrike" dirty="0">
                        <a:solidFill>
                          <a:srgbClr val="000000"/>
                        </a:solidFill>
                        <a:effectLst/>
                        <a:latin typeface="Arial Narrow" pitchFamily="34" charset="0"/>
                      </a:endParaRPr>
                    </a:p>
                  </a:txBody>
                  <a:tcPr marL="0" marR="0" marT="0" marB="0" anchor="ctr">
                    <a:solidFill>
                      <a:srgbClr val="FFFFCC"/>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89971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WordArt 4" descr="6000"/>
          <p:cNvSpPr>
            <a:spLocks noChangeArrowheads="1" noChangeShapeType="1" noTextEdit="1"/>
          </p:cNvSpPr>
          <p:nvPr/>
        </p:nvSpPr>
        <p:spPr bwMode="auto">
          <a:xfrm>
            <a:off x="452439" y="357190"/>
            <a:ext cx="8929687" cy="452437"/>
          </a:xfrm>
          <a:prstGeom prst="rect">
            <a:avLst/>
          </a:prstGeom>
        </p:spPr>
        <p:txBody>
          <a:bodyPr wrap="none" fromWordArt="1">
            <a:prstTxWarp prst="textPlain">
              <a:avLst>
                <a:gd name="adj" fmla="val 50000"/>
              </a:avLst>
            </a:prstTxWarp>
          </a:bodyPr>
          <a:lstStyle/>
          <a:p>
            <a:pPr algn="ctr"/>
            <a:r>
              <a:rPr lang="id-ID" sz="3600" kern="10">
                <a:ln w="9525">
                  <a:noFill/>
                  <a:round/>
                  <a:headEnd/>
                  <a:tailEnd/>
                </a:ln>
                <a:blipFill dpi="0" rotWithShape="0">
                  <a:blip r:embed="rId2"/>
                  <a:srcRect/>
                  <a:stretch>
                    <a:fillRect/>
                  </a:stretch>
                </a:blipFill>
                <a:effectLst>
                  <a:outerShdw dist="35921" dir="2700000" algn="ctr" rotWithShape="0">
                    <a:srgbClr val="C0C0C0">
                      <a:alpha val="79999"/>
                    </a:srgbClr>
                  </a:outerShdw>
                </a:effectLst>
                <a:latin typeface="Impact"/>
              </a:rPr>
              <a:t>IMPROVEMENT PROGRAM MANAJEMEN LINGKUNGAN</a:t>
            </a:r>
          </a:p>
        </p:txBody>
      </p:sp>
      <p:sp>
        <p:nvSpPr>
          <p:cNvPr id="68611" name="Rectangle 5"/>
          <p:cNvSpPr>
            <a:spLocks noChangeArrowheads="1"/>
          </p:cNvSpPr>
          <p:nvPr/>
        </p:nvSpPr>
        <p:spPr bwMode="auto">
          <a:xfrm>
            <a:off x="166688" y="1143000"/>
            <a:ext cx="3929062" cy="503238"/>
          </a:xfrm>
          <a:prstGeom prst="rect">
            <a:avLst/>
          </a:prstGeom>
          <a:solidFill>
            <a:srgbClr val="333300"/>
          </a:solidFill>
          <a:ln w="9525">
            <a:noFill/>
            <a:miter lim="800000"/>
            <a:headEnd/>
            <a:tailEnd/>
          </a:ln>
        </p:spPr>
        <p:txBody>
          <a:bodyPr anchor="ctr"/>
          <a:lstStyle/>
          <a:p>
            <a:pPr algn="ctr"/>
            <a:r>
              <a:rPr lang="en-US" sz="1600" b="1">
                <a:solidFill>
                  <a:schemeClr val="bg1"/>
                </a:solidFill>
                <a:latin typeface="Georgia" pitchFamily="18" charset="0"/>
              </a:rPr>
              <a:t>Eliminasi Aspek Lingkungan</a:t>
            </a:r>
          </a:p>
        </p:txBody>
      </p:sp>
      <p:sp>
        <p:nvSpPr>
          <p:cNvPr id="68612" name="Rectangle 6"/>
          <p:cNvSpPr>
            <a:spLocks noChangeArrowheads="1"/>
          </p:cNvSpPr>
          <p:nvPr/>
        </p:nvSpPr>
        <p:spPr bwMode="auto">
          <a:xfrm>
            <a:off x="166688" y="2071690"/>
            <a:ext cx="3929062" cy="503237"/>
          </a:xfrm>
          <a:prstGeom prst="rect">
            <a:avLst/>
          </a:prstGeom>
          <a:solidFill>
            <a:srgbClr val="333300"/>
          </a:solidFill>
          <a:ln w="9525">
            <a:noFill/>
            <a:miter lim="800000"/>
            <a:headEnd/>
            <a:tailEnd/>
          </a:ln>
        </p:spPr>
        <p:txBody>
          <a:bodyPr anchor="ctr"/>
          <a:lstStyle/>
          <a:p>
            <a:pPr algn="ctr"/>
            <a:r>
              <a:rPr lang="en-US" sz="1600" b="1">
                <a:solidFill>
                  <a:schemeClr val="bg1"/>
                </a:solidFill>
                <a:latin typeface="Georgia" pitchFamily="18" charset="0"/>
              </a:rPr>
              <a:t>Substitusi Aspek Lingkungan</a:t>
            </a:r>
          </a:p>
        </p:txBody>
      </p:sp>
      <p:sp>
        <p:nvSpPr>
          <p:cNvPr id="68613" name="Rectangle 7"/>
          <p:cNvSpPr>
            <a:spLocks noChangeArrowheads="1"/>
          </p:cNvSpPr>
          <p:nvPr/>
        </p:nvSpPr>
        <p:spPr bwMode="auto">
          <a:xfrm>
            <a:off x="166688" y="3143250"/>
            <a:ext cx="3929062" cy="503238"/>
          </a:xfrm>
          <a:prstGeom prst="rect">
            <a:avLst/>
          </a:prstGeom>
          <a:solidFill>
            <a:srgbClr val="333300"/>
          </a:solidFill>
          <a:ln w="9525">
            <a:noFill/>
            <a:miter lim="800000"/>
            <a:headEnd/>
            <a:tailEnd/>
          </a:ln>
        </p:spPr>
        <p:txBody>
          <a:bodyPr anchor="ctr"/>
          <a:lstStyle/>
          <a:p>
            <a:pPr algn="ctr"/>
            <a:r>
              <a:rPr lang="en-US" sz="1600" b="1">
                <a:solidFill>
                  <a:schemeClr val="bg1"/>
                </a:solidFill>
                <a:latin typeface="Georgia" pitchFamily="18" charset="0"/>
              </a:rPr>
              <a:t>Rekayasa Aspek Lingkungan</a:t>
            </a:r>
          </a:p>
        </p:txBody>
      </p:sp>
      <p:sp>
        <p:nvSpPr>
          <p:cNvPr id="68614" name="Rectangle 8"/>
          <p:cNvSpPr>
            <a:spLocks noChangeArrowheads="1"/>
          </p:cNvSpPr>
          <p:nvPr/>
        </p:nvSpPr>
        <p:spPr bwMode="auto">
          <a:xfrm>
            <a:off x="166688" y="4214815"/>
            <a:ext cx="3929062" cy="503237"/>
          </a:xfrm>
          <a:prstGeom prst="rect">
            <a:avLst/>
          </a:prstGeom>
          <a:solidFill>
            <a:srgbClr val="333300"/>
          </a:solidFill>
          <a:ln w="9525">
            <a:noFill/>
            <a:miter lim="800000"/>
            <a:headEnd/>
            <a:tailEnd/>
          </a:ln>
        </p:spPr>
        <p:txBody>
          <a:bodyPr anchor="ctr"/>
          <a:lstStyle/>
          <a:p>
            <a:pPr algn="ctr"/>
            <a:r>
              <a:rPr lang="en-US" sz="1600" b="1">
                <a:solidFill>
                  <a:schemeClr val="bg1"/>
                </a:solidFill>
                <a:latin typeface="Georgia" pitchFamily="18" charset="0"/>
              </a:rPr>
              <a:t>Rekayasa Interface Aspek-Dampak Lingkungan</a:t>
            </a:r>
          </a:p>
        </p:txBody>
      </p:sp>
      <p:sp>
        <p:nvSpPr>
          <p:cNvPr id="68615" name="Rectangle 9"/>
          <p:cNvSpPr>
            <a:spLocks noChangeArrowheads="1"/>
          </p:cNvSpPr>
          <p:nvPr/>
        </p:nvSpPr>
        <p:spPr bwMode="auto">
          <a:xfrm>
            <a:off x="166688" y="5286375"/>
            <a:ext cx="3929062" cy="503238"/>
          </a:xfrm>
          <a:prstGeom prst="rect">
            <a:avLst/>
          </a:prstGeom>
          <a:solidFill>
            <a:srgbClr val="333300"/>
          </a:solidFill>
          <a:ln w="9525">
            <a:noFill/>
            <a:miter lim="800000"/>
            <a:headEnd/>
            <a:tailEnd/>
          </a:ln>
        </p:spPr>
        <p:txBody>
          <a:bodyPr anchor="ctr"/>
          <a:lstStyle/>
          <a:p>
            <a:pPr algn="ctr"/>
            <a:r>
              <a:rPr lang="en-US" sz="1600" b="1">
                <a:solidFill>
                  <a:schemeClr val="bg1"/>
                </a:solidFill>
                <a:latin typeface="Georgia" pitchFamily="18" charset="0"/>
              </a:rPr>
              <a:t>Pengendalian Administrasi</a:t>
            </a:r>
          </a:p>
        </p:txBody>
      </p:sp>
      <p:sp>
        <p:nvSpPr>
          <p:cNvPr id="68616" name="Rectangle 10"/>
          <p:cNvSpPr>
            <a:spLocks noChangeArrowheads="1"/>
          </p:cNvSpPr>
          <p:nvPr/>
        </p:nvSpPr>
        <p:spPr bwMode="auto">
          <a:xfrm>
            <a:off x="166688" y="6215065"/>
            <a:ext cx="3929062" cy="503237"/>
          </a:xfrm>
          <a:prstGeom prst="rect">
            <a:avLst/>
          </a:prstGeom>
          <a:solidFill>
            <a:srgbClr val="333300"/>
          </a:solidFill>
          <a:ln w="9525">
            <a:noFill/>
            <a:miter lim="800000"/>
            <a:headEnd/>
            <a:tailEnd/>
          </a:ln>
        </p:spPr>
        <p:txBody>
          <a:bodyPr anchor="ctr"/>
          <a:lstStyle/>
          <a:p>
            <a:pPr algn="ctr"/>
            <a:r>
              <a:rPr lang="en-US" sz="1600" b="1">
                <a:solidFill>
                  <a:schemeClr val="bg1"/>
                </a:solidFill>
                <a:latin typeface="Georgia" pitchFamily="18" charset="0"/>
              </a:rPr>
              <a:t>Perlindungan Pekerja (APD)</a:t>
            </a:r>
          </a:p>
        </p:txBody>
      </p:sp>
      <p:pic>
        <p:nvPicPr>
          <p:cNvPr id="68617" name="Picture 11" descr="forward"/>
          <p:cNvPicPr>
            <a:picLocks noChangeAspect="1" noChangeArrowheads="1" noCrop="1"/>
          </p:cNvPicPr>
          <p:nvPr/>
        </p:nvPicPr>
        <p:blipFill>
          <a:blip r:embed="rId3" cstate="print"/>
          <a:srcRect/>
          <a:stretch>
            <a:fillRect/>
          </a:stretch>
        </p:blipFill>
        <p:spPr bwMode="auto">
          <a:xfrm rot="5400000">
            <a:off x="1955007" y="1640681"/>
            <a:ext cx="285750" cy="433388"/>
          </a:xfrm>
          <a:prstGeom prst="rect">
            <a:avLst/>
          </a:prstGeom>
          <a:noFill/>
          <a:ln w="9525">
            <a:noFill/>
            <a:miter lim="800000"/>
            <a:headEnd/>
            <a:tailEnd/>
          </a:ln>
        </p:spPr>
      </p:pic>
      <p:pic>
        <p:nvPicPr>
          <p:cNvPr id="68618" name="Picture 12" descr="forward"/>
          <p:cNvPicPr>
            <a:picLocks noChangeAspect="1" noChangeArrowheads="1" noCrop="1"/>
          </p:cNvPicPr>
          <p:nvPr/>
        </p:nvPicPr>
        <p:blipFill>
          <a:blip r:embed="rId3" cstate="print"/>
          <a:srcRect/>
          <a:stretch>
            <a:fillRect/>
          </a:stretch>
        </p:blipFill>
        <p:spPr bwMode="auto">
          <a:xfrm rot="5400000">
            <a:off x="1883570" y="2640807"/>
            <a:ext cx="428625" cy="433388"/>
          </a:xfrm>
          <a:prstGeom prst="rect">
            <a:avLst/>
          </a:prstGeom>
          <a:noFill/>
          <a:ln w="9525">
            <a:noFill/>
            <a:miter lim="800000"/>
            <a:headEnd/>
            <a:tailEnd/>
          </a:ln>
        </p:spPr>
      </p:pic>
      <p:pic>
        <p:nvPicPr>
          <p:cNvPr id="68619" name="Picture 13" descr="forward"/>
          <p:cNvPicPr>
            <a:picLocks noChangeAspect="1" noChangeArrowheads="1" noCrop="1"/>
          </p:cNvPicPr>
          <p:nvPr/>
        </p:nvPicPr>
        <p:blipFill>
          <a:blip r:embed="rId3" cstate="print"/>
          <a:srcRect/>
          <a:stretch>
            <a:fillRect/>
          </a:stretch>
        </p:blipFill>
        <p:spPr bwMode="auto">
          <a:xfrm rot="5400000">
            <a:off x="1847851" y="3676650"/>
            <a:ext cx="500062" cy="433388"/>
          </a:xfrm>
          <a:prstGeom prst="rect">
            <a:avLst/>
          </a:prstGeom>
          <a:noFill/>
          <a:ln w="9525">
            <a:noFill/>
            <a:miter lim="800000"/>
            <a:headEnd/>
            <a:tailEnd/>
          </a:ln>
        </p:spPr>
      </p:pic>
      <p:pic>
        <p:nvPicPr>
          <p:cNvPr id="68620" name="Picture 14" descr="forward"/>
          <p:cNvPicPr>
            <a:picLocks noChangeAspect="1" noChangeArrowheads="1" noCrop="1"/>
          </p:cNvPicPr>
          <p:nvPr/>
        </p:nvPicPr>
        <p:blipFill>
          <a:blip r:embed="rId3" cstate="print"/>
          <a:srcRect/>
          <a:stretch>
            <a:fillRect/>
          </a:stretch>
        </p:blipFill>
        <p:spPr bwMode="auto">
          <a:xfrm rot="5400000">
            <a:off x="1883570" y="4783932"/>
            <a:ext cx="428625" cy="433388"/>
          </a:xfrm>
          <a:prstGeom prst="rect">
            <a:avLst/>
          </a:prstGeom>
          <a:noFill/>
          <a:ln w="9525">
            <a:noFill/>
            <a:miter lim="800000"/>
            <a:headEnd/>
            <a:tailEnd/>
          </a:ln>
        </p:spPr>
      </p:pic>
      <p:pic>
        <p:nvPicPr>
          <p:cNvPr id="68621" name="Picture 15" descr="forward"/>
          <p:cNvPicPr>
            <a:picLocks noChangeAspect="1" noChangeArrowheads="1" noCrop="1"/>
          </p:cNvPicPr>
          <p:nvPr/>
        </p:nvPicPr>
        <p:blipFill>
          <a:blip r:embed="rId3" cstate="print"/>
          <a:srcRect/>
          <a:stretch>
            <a:fillRect/>
          </a:stretch>
        </p:blipFill>
        <p:spPr bwMode="auto">
          <a:xfrm rot="5400000">
            <a:off x="1921670" y="5745957"/>
            <a:ext cx="352425" cy="433388"/>
          </a:xfrm>
          <a:prstGeom prst="rect">
            <a:avLst/>
          </a:prstGeom>
          <a:noFill/>
          <a:ln w="9525">
            <a:noFill/>
            <a:miter lim="800000"/>
            <a:headEnd/>
            <a:tailEnd/>
          </a:ln>
        </p:spPr>
      </p:pic>
      <p:sp>
        <p:nvSpPr>
          <p:cNvPr id="68622" name="Rectangle 19"/>
          <p:cNvSpPr>
            <a:spLocks noChangeArrowheads="1"/>
          </p:cNvSpPr>
          <p:nvPr/>
        </p:nvSpPr>
        <p:spPr bwMode="auto">
          <a:xfrm>
            <a:off x="4810125" y="1125538"/>
            <a:ext cx="4929188" cy="588962"/>
          </a:xfrm>
          <a:prstGeom prst="rect">
            <a:avLst/>
          </a:prstGeom>
          <a:solidFill>
            <a:schemeClr val="bg2"/>
          </a:solidFill>
          <a:ln w="9525">
            <a:solidFill>
              <a:schemeClr val="tx1"/>
            </a:solidFill>
            <a:miter lim="800000"/>
            <a:headEnd/>
            <a:tailEnd/>
          </a:ln>
        </p:spPr>
        <p:txBody>
          <a:bodyPr anchor="ctr"/>
          <a:lstStyle/>
          <a:p>
            <a:pPr>
              <a:lnSpc>
                <a:spcPct val="150000"/>
              </a:lnSpc>
            </a:pPr>
            <a:r>
              <a:rPr lang="en-US" sz="1200" b="1">
                <a:latin typeface="Georgia" pitchFamily="18" charset="0"/>
              </a:rPr>
              <a:t>Menghilangkan sumber aspek lingkungan </a:t>
            </a:r>
          </a:p>
          <a:p>
            <a:pPr>
              <a:lnSpc>
                <a:spcPct val="150000"/>
              </a:lnSpc>
            </a:pPr>
            <a:r>
              <a:rPr lang="en-US" sz="1200" b="1" i="1">
                <a:latin typeface="Georgia" pitchFamily="18" charset="0"/>
              </a:rPr>
              <a:t>(mengganti forklift berbahan bakar solar ke listrik).</a:t>
            </a:r>
          </a:p>
        </p:txBody>
      </p:sp>
      <p:sp>
        <p:nvSpPr>
          <p:cNvPr id="68623" name="Rectangle 20"/>
          <p:cNvSpPr>
            <a:spLocks noChangeArrowheads="1"/>
          </p:cNvSpPr>
          <p:nvPr/>
        </p:nvSpPr>
        <p:spPr bwMode="auto">
          <a:xfrm>
            <a:off x="4810125" y="1785938"/>
            <a:ext cx="4902200" cy="1071562"/>
          </a:xfrm>
          <a:prstGeom prst="rect">
            <a:avLst/>
          </a:prstGeom>
          <a:solidFill>
            <a:schemeClr val="bg2"/>
          </a:solidFill>
          <a:ln w="9525">
            <a:solidFill>
              <a:schemeClr val="tx1"/>
            </a:solidFill>
            <a:miter lim="800000"/>
            <a:headEnd/>
            <a:tailEnd/>
          </a:ln>
        </p:spPr>
        <p:txBody>
          <a:bodyPr anchor="ctr"/>
          <a:lstStyle/>
          <a:p>
            <a:pPr>
              <a:lnSpc>
                <a:spcPct val="150000"/>
              </a:lnSpc>
            </a:pPr>
            <a:r>
              <a:rPr lang="en-US" sz="1200" b="1">
                <a:latin typeface="Georgia" pitchFamily="18" charset="0"/>
              </a:rPr>
              <a:t>Mengganti sumber aspek lingkungan untuk memperkecil dampaknya</a:t>
            </a:r>
          </a:p>
          <a:p>
            <a:pPr>
              <a:lnSpc>
                <a:spcPct val="150000"/>
              </a:lnSpc>
            </a:pPr>
            <a:r>
              <a:rPr lang="en-US" sz="1200" b="1">
                <a:latin typeface="Georgia" pitchFamily="18" charset="0"/>
              </a:rPr>
              <a:t> </a:t>
            </a:r>
            <a:r>
              <a:rPr lang="en-US" sz="1200" b="1" i="1">
                <a:latin typeface="Georgia" pitchFamily="18" charset="0"/>
              </a:rPr>
              <a:t>(mengganti B3 dilarang dengan B3 ramah lingkungan, mengganti monitor tabung dengan LCD).</a:t>
            </a:r>
          </a:p>
        </p:txBody>
      </p:sp>
      <p:sp>
        <p:nvSpPr>
          <p:cNvPr id="68624" name="Rectangle 21"/>
          <p:cNvSpPr>
            <a:spLocks noChangeArrowheads="1"/>
          </p:cNvSpPr>
          <p:nvPr/>
        </p:nvSpPr>
        <p:spPr bwMode="auto">
          <a:xfrm>
            <a:off x="4810125" y="2928940"/>
            <a:ext cx="4902200" cy="1000125"/>
          </a:xfrm>
          <a:prstGeom prst="rect">
            <a:avLst/>
          </a:prstGeom>
          <a:solidFill>
            <a:schemeClr val="bg2"/>
          </a:solidFill>
          <a:ln w="9525">
            <a:solidFill>
              <a:schemeClr val="tx1"/>
            </a:solidFill>
            <a:miter lim="800000"/>
            <a:headEnd/>
            <a:tailEnd/>
          </a:ln>
        </p:spPr>
        <p:txBody>
          <a:bodyPr anchor="ctr"/>
          <a:lstStyle/>
          <a:p>
            <a:pPr>
              <a:lnSpc>
                <a:spcPct val="150000"/>
              </a:lnSpc>
            </a:pPr>
            <a:r>
              <a:rPr lang="en-US" sz="1200" b="1">
                <a:latin typeface="Georgia" pitchFamily="18" charset="0"/>
              </a:rPr>
              <a:t>Rekayasa terhadap sumber aspek lingkungan</a:t>
            </a:r>
          </a:p>
          <a:p>
            <a:pPr>
              <a:lnSpc>
                <a:spcPct val="150000"/>
              </a:lnSpc>
            </a:pPr>
            <a:r>
              <a:rPr lang="en-US" sz="1200" b="1" i="1">
                <a:latin typeface="Georgia" pitchFamily="18" charset="0"/>
              </a:rPr>
              <a:t>(mengganti bearing kasar dengan yang lebih halus, pengolahan limbah, penggunaan exhaust penyerap debu dan partikel).</a:t>
            </a:r>
          </a:p>
        </p:txBody>
      </p:sp>
      <p:sp>
        <p:nvSpPr>
          <p:cNvPr id="68625" name="Rectangle 22"/>
          <p:cNvSpPr>
            <a:spLocks noChangeArrowheads="1"/>
          </p:cNvSpPr>
          <p:nvPr/>
        </p:nvSpPr>
        <p:spPr bwMode="auto">
          <a:xfrm>
            <a:off x="4810125" y="4000502"/>
            <a:ext cx="4902200" cy="1071563"/>
          </a:xfrm>
          <a:prstGeom prst="rect">
            <a:avLst/>
          </a:prstGeom>
          <a:solidFill>
            <a:schemeClr val="bg2"/>
          </a:solidFill>
          <a:ln w="9525">
            <a:solidFill>
              <a:schemeClr val="tx1"/>
            </a:solidFill>
            <a:miter lim="800000"/>
            <a:headEnd/>
            <a:tailEnd/>
          </a:ln>
        </p:spPr>
        <p:txBody>
          <a:bodyPr anchor="ctr"/>
          <a:lstStyle/>
          <a:p>
            <a:pPr>
              <a:lnSpc>
                <a:spcPct val="150000"/>
              </a:lnSpc>
            </a:pPr>
            <a:r>
              <a:rPr lang="en-US" sz="1200" b="1">
                <a:latin typeface="Georgia" pitchFamily="18" charset="0"/>
              </a:rPr>
              <a:t>Rekayasa terhadap interface/jalur paparan aspek-dampak lingkungan</a:t>
            </a:r>
          </a:p>
          <a:p>
            <a:pPr>
              <a:lnSpc>
                <a:spcPct val="150000"/>
              </a:lnSpc>
            </a:pPr>
            <a:r>
              <a:rPr lang="en-US" sz="1200" b="1">
                <a:latin typeface="Georgia" pitchFamily="18" charset="0"/>
              </a:rPr>
              <a:t>(pemasangan screen guard pada monitor, pemasangan peredam kebisingan)</a:t>
            </a:r>
          </a:p>
        </p:txBody>
      </p:sp>
      <p:sp>
        <p:nvSpPr>
          <p:cNvPr id="68626" name="Rectangle 23"/>
          <p:cNvSpPr>
            <a:spLocks noChangeArrowheads="1"/>
          </p:cNvSpPr>
          <p:nvPr/>
        </p:nvSpPr>
        <p:spPr bwMode="auto">
          <a:xfrm>
            <a:off x="4810125" y="5143502"/>
            <a:ext cx="4902200" cy="785813"/>
          </a:xfrm>
          <a:prstGeom prst="rect">
            <a:avLst/>
          </a:prstGeom>
          <a:solidFill>
            <a:schemeClr val="bg2"/>
          </a:solidFill>
          <a:ln w="9525">
            <a:solidFill>
              <a:schemeClr val="tx1"/>
            </a:solidFill>
            <a:miter lim="800000"/>
            <a:headEnd/>
            <a:tailEnd/>
          </a:ln>
        </p:spPr>
        <p:txBody>
          <a:bodyPr anchor="ctr"/>
          <a:lstStyle/>
          <a:p>
            <a:pPr>
              <a:lnSpc>
                <a:spcPct val="150000"/>
              </a:lnSpc>
            </a:pPr>
            <a:r>
              <a:rPr lang="en-US" sz="1200" b="1">
                <a:latin typeface="Georgia" pitchFamily="18" charset="0"/>
              </a:rPr>
              <a:t>Menerapkan pengendalian operasional</a:t>
            </a:r>
          </a:p>
          <a:p>
            <a:pPr>
              <a:lnSpc>
                <a:spcPct val="150000"/>
              </a:lnSpc>
            </a:pPr>
            <a:r>
              <a:rPr lang="en-US" sz="1200" b="1">
                <a:latin typeface="Georgia" pitchFamily="18" charset="0"/>
              </a:rPr>
              <a:t>(permit to work, pemberian simboling &amp; label, pembatasan speed forklift, pemasangan warning sign, training).</a:t>
            </a:r>
            <a:endParaRPr lang="en-US" sz="1200" b="1" i="1">
              <a:latin typeface="Georgia" pitchFamily="18" charset="0"/>
            </a:endParaRPr>
          </a:p>
        </p:txBody>
      </p:sp>
      <p:sp>
        <p:nvSpPr>
          <p:cNvPr id="68627" name="Rectangle 24"/>
          <p:cNvSpPr>
            <a:spLocks noChangeArrowheads="1"/>
          </p:cNvSpPr>
          <p:nvPr/>
        </p:nvSpPr>
        <p:spPr bwMode="auto">
          <a:xfrm>
            <a:off x="4810125" y="6000750"/>
            <a:ext cx="4902200" cy="719138"/>
          </a:xfrm>
          <a:prstGeom prst="rect">
            <a:avLst/>
          </a:prstGeom>
          <a:solidFill>
            <a:schemeClr val="bg2"/>
          </a:solidFill>
          <a:ln w="9525">
            <a:solidFill>
              <a:schemeClr val="tx1"/>
            </a:solidFill>
            <a:miter lim="800000"/>
            <a:headEnd/>
            <a:tailEnd/>
          </a:ln>
        </p:spPr>
        <p:txBody>
          <a:bodyPr anchor="ctr"/>
          <a:lstStyle/>
          <a:p>
            <a:r>
              <a:rPr lang="en-US" sz="1200" b="1">
                <a:latin typeface="Georgia" pitchFamily="18" charset="0"/>
              </a:rPr>
              <a:t>Memberikan perlindungan diri kepada pekerja (pemakaian safety helmet, masker, kaca mata, sarung tangan, dll)</a:t>
            </a:r>
            <a:endParaRPr lang="en-US" sz="1200" b="1" i="1">
              <a:latin typeface="Georgia" pitchFamily="18" charset="0"/>
            </a:endParaRPr>
          </a:p>
        </p:txBody>
      </p:sp>
      <p:pic>
        <p:nvPicPr>
          <p:cNvPr id="68628" name="Picture 25" descr="forward"/>
          <p:cNvPicPr>
            <a:picLocks noChangeAspect="1" noChangeArrowheads="1" noCrop="1"/>
          </p:cNvPicPr>
          <p:nvPr/>
        </p:nvPicPr>
        <p:blipFill>
          <a:blip r:embed="rId3" cstate="print"/>
          <a:srcRect/>
          <a:stretch>
            <a:fillRect/>
          </a:stretch>
        </p:blipFill>
        <p:spPr bwMode="auto">
          <a:xfrm>
            <a:off x="4175126" y="1154113"/>
            <a:ext cx="536575" cy="400050"/>
          </a:xfrm>
          <a:prstGeom prst="rect">
            <a:avLst/>
          </a:prstGeom>
          <a:noFill/>
          <a:ln w="9525">
            <a:noFill/>
            <a:miter lim="800000"/>
            <a:headEnd/>
            <a:tailEnd/>
          </a:ln>
        </p:spPr>
      </p:pic>
      <p:pic>
        <p:nvPicPr>
          <p:cNvPr id="68629" name="Picture 26" descr="forward"/>
          <p:cNvPicPr>
            <a:picLocks noChangeAspect="1" noChangeArrowheads="1" noCrop="1"/>
          </p:cNvPicPr>
          <p:nvPr/>
        </p:nvPicPr>
        <p:blipFill>
          <a:blip r:embed="rId3" cstate="print"/>
          <a:srcRect/>
          <a:stretch>
            <a:fillRect/>
          </a:stretch>
        </p:blipFill>
        <p:spPr bwMode="auto">
          <a:xfrm>
            <a:off x="4167189" y="2071688"/>
            <a:ext cx="536575" cy="400050"/>
          </a:xfrm>
          <a:prstGeom prst="rect">
            <a:avLst/>
          </a:prstGeom>
          <a:noFill/>
          <a:ln w="9525">
            <a:noFill/>
            <a:miter lim="800000"/>
            <a:headEnd/>
            <a:tailEnd/>
          </a:ln>
        </p:spPr>
      </p:pic>
      <p:pic>
        <p:nvPicPr>
          <p:cNvPr id="68630" name="Picture 27" descr="forward"/>
          <p:cNvPicPr>
            <a:picLocks noChangeAspect="1" noChangeArrowheads="1" noCrop="1"/>
          </p:cNvPicPr>
          <p:nvPr/>
        </p:nvPicPr>
        <p:blipFill>
          <a:blip r:embed="rId3" cstate="print"/>
          <a:srcRect/>
          <a:stretch>
            <a:fillRect/>
          </a:stretch>
        </p:blipFill>
        <p:spPr bwMode="auto">
          <a:xfrm>
            <a:off x="4175126" y="3154363"/>
            <a:ext cx="536575" cy="400050"/>
          </a:xfrm>
          <a:prstGeom prst="rect">
            <a:avLst/>
          </a:prstGeom>
          <a:noFill/>
          <a:ln w="9525">
            <a:noFill/>
            <a:miter lim="800000"/>
            <a:headEnd/>
            <a:tailEnd/>
          </a:ln>
        </p:spPr>
      </p:pic>
      <p:pic>
        <p:nvPicPr>
          <p:cNvPr id="68631" name="Picture 28" descr="forward"/>
          <p:cNvPicPr>
            <a:picLocks noChangeAspect="1" noChangeArrowheads="1" noCrop="1"/>
          </p:cNvPicPr>
          <p:nvPr/>
        </p:nvPicPr>
        <p:blipFill>
          <a:blip r:embed="rId3" cstate="print"/>
          <a:srcRect/>
          <a:stretch>
            <a:fillRect/>
          </a:stretch>
        </p:blipFill>
        <p:spPr bwMode="auto">
          <a:xfrm>
            <a:off x="4167189" y="4286250"/>
            <a:ext cx="536575" cy="400050"/>
          </a:xfrm>
          <a:prstGeom prst="rect">
            <a:avLst/>
          </a:prstGeom>
          <a:noFill/>
          <a:ln w="9525">
            <a:noFill/>
            <a:miter lim="800000"/>
            <a:headEnd/>
            <a:tailEnd/>
          </a:ln>
        </p:spPr>
      </p:pic>
      <p:pic>
        <p:nvPicPr>
          <p:cNvPr id="68632" name="Picture 29" descr="forward"/>
          <p:cNvPicPr>
            <a:picLocks noChangeAspect="1" noChangeArrowheads="1" noCrop="1"/>
          </p:cNvPicPr>
          <p:nvPr/>
        </p:nvPicPr>
        <p:blipFill>
          <a:blip r:embed="rId3" cstate="print"/>
          <a:srcRect/>
          <a:stretch>
            <a:fillRect/>
          </a:stretch>
        </p:blipFill>
        <p:spPr bwMode="auto">
          <a:xfrm>
            <a:off x="4167189" y="5357813"/>
            <a:ext cx="536575" cy="400050"/>
          </a:xfrm>
          <a:prstGeom prst="rect">
            <a:avLst/>
          </a:prstGeom>
          <a:noFill/>
          <a:ln w="9525">
            <a:noFill/>
            <a:miter lim="800000"/>
            <a:headEnd/>
            <a:tailEnd/>
          </a:ln>
        </p:spPr>
      </p:pic>
      <p:pic>
        <p:nvPicPr>
          <p:cNvPr id="68633" name="Picture 30" descr="forward"/>
          <p:cNvPicPr>
            <a:picLocks noChangeAspect="1" noChangeArrowheads="1" noCrop="1"/>
          </p:cNvPicPr>
          <p:nvPr/>
        </p:nvPicPr>
        <p:blipFill>
          <a:blip r:embed="rId3" cstate="print"/>
          <a:srcRect/>
          <a:stretch>
            <a:fillRect/>
          </a:stretch>
        </p:blipFill>
        <p:spPr bwMode="auto">
          <a:xfrm>
            <a:off x="4175126" y="6226175"/>
            <a:ext cx="536575" cy="400050"/>
          </a:xfrm>
          <a:prstGeom prst="rect">
            <a:avLst/>
          </a:prstGeom>
          <a:noFill/>
          <a:ln w="9525">
            <a:noFill/>
            <a:miter lim="800000"/>
            <a:headEnd/>
            <a:tailEnd/>
          </a:ln>
        </p:spPr>
      </p:pic>
      <p:sp>
        <p:nvSpPr>
          <p:cNvPr id="28" name="Footer Placeholder 27"/>
          <p:cNvSpPr>
            <a:spLocks noGrp="1"/>
          </p:cNvSpPr>
          <p:nvPr>
            <p:ph type="ftr" sz="quarter" idx="11"/>
          </p:nvPr>
        </p:nvSpPr>
        <p:spPr/>
        <p:txBody>
          <a:bodyPr/>
          <a:lstStyle/>
          <a:p>
            <a:pPr>
              <a:defRPr/>
            </a:pPr>
            <a:r>
              <a:rPr lang="id-ID"/>
              <a:t>Identifikasi Aspek dampak 2/Rev 0 © Copyright, Sentral Sistem, April 2019</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61442" name="Rectangle 2"/>
          <p:cNvSpPr>
            <a:spLocks noGrp="1" noChangeArrowheads="1"/>
          </p:cNvSpPr>
          <p:nvPr>
            <p:ph type="title" idx="4294967295"/>
          </p:nvPr>
        </p:nvSpPr>
        <p:spPr>
          <a:xfrm>
            <a:off x="0" y="0"/>
            <a:ext cx="9906000" cy="857250"/>
          </a:xfrm>
          <a:gradFill flip="none" rotWithShape="1">
            <a:gsLst>
              <a:gs pos="0">
                <a:schemeClr val="bg2">
                  <a:lumMod val="90000"/>
                </a:schemeClr>
              </a:gs>
              <a:gs pos="0">
                <a:schemeClr val="bg2">
                  <a:lumMod val="90000"/>
                </a:schemeClr>
              </a:gs>
              <a:gs pos="0">
                <a:schemeClr val="bg2">
                  <a:lumMod val="90000"/>
                </a:schemeClr>
              </a:gs>
              <a:gs pos="0">
                <a:schemeClr val="bg2">
                  <a:lumMod val="90000"/>
                </a:schemeClr>
              </a:gs>
              <a:gs pos="39999">
                <a:srgbClr val="85C2FF"/>
              </a:gs>
              <a:gs pos="70000">
                <a:srgbClr val="C4D6EB"/>
              </a:gs>
              <a:gs pos="100000">
                <a:srgbClr val="FFEBFA"/>
              </a:gs>
            </a:gsLst>
            <a:lin ang="18900000" scaled="1"/>
            <a:tileRect/>
          </a:gradFill>
        </p:spPr>
        <p:txBody>
          <a:bodyPr>
            <a:normAutofit fontScale="90000"/>
          </a:bodyPr>
          <a:lstStyle/>
          <a:p>
            <a:pPr algn="ctr" eaLnBrk="1" fontAlgn="auto" hangingPunct="1">
              <a:spcAft>
                <a:spcPts val="0"/>
              </a:spcAft>
              <a:defRPr/>
            </a:pPr>
            <a:r>
              <a:rPr lang="id-ID" sz="2800" dirty="0"/>
              <a:t>Aplikasi Improvement </a:t>
            </a:r>
            <a:br>
              <a:rPr lang="en-US" sz="2800" dirty="0"/>
            </a:br>
            <a:r>
              <a:rPr lang="id-ID" sz="2800" dirty="0"/>
              <a:t>Program Manajemen Lingkungan </a:t>
            </a:r>
            <a:endParaRPr lang="en-US" sz="2800" dirty="0"/>
          </a:p>
        </p:txBody>
      </p:sp>
      <p:pic>
        <p:nvPicPr>
          <p:cNvPr id="69635" name="Picture 3"/>
          <p:cNvPicPr>
            <a:picLocks noChangeAspect="1" noChangeArrowheads="1"/>
          </p:cNvPicPr>
          <p:nvPr/>
        </p:nvPicPr>
        <p:blipFill>
          <a:blip r:embed="rId2" cstate="print"/>
          <a:srcRect/>
          <a:stretch>
            <a:fillRect/>
          </a:stretch>
        </p:blipFill>
        <p:spPr bwMode="auto">
          <a:xfrm>
            <a:off x="309563" y="1071565"/>
            <a:ext cx="9358312" cy="4886325"/>
          </a:xfrm>
          <a:prstGeom prst="rect">
            <a:avLst/>
          </a:prstGeom>
          <a:noFill/>
          <a:ln w="9525">
            <a:noFill/>
            <a:miter lim="800000"/>
            <a:headEnd/>
            <a:tailEnd/>
          </a:ln>
        </p:spPr>
      </p:pic>
    </p:spTree>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33"/>
          <p:cNvPicPr>
            <a:picLocks noChangeAspect="1" noChangeArrowheads="1"/>
          </p:cNvPicPr>
          <p:nvPr/>
        </p:nvPicPr>
        <p:blipFill>
          <a:blip r:embed="rId2" cstate="print"/>
          <a:srcRect/>
          <a:stretch>
            <a:fillRect/>
          </a:stretch>
        </p:blipFill>
        <p:spPr bwMode="auto">
          <a:xfrm>
            <a:off x="881064" y="1143002"/>
            <a:ext cx="1571625" cy="1114425"/>
          </a:xfrm>
          <a:prstGeom prst="rect">
            <a:avLst/>
          </a:prstGeom>
          <a:noFill/>
          <a:ln w="9525">
            <a:noFill/>
            <a:miter lim="800000"/>
            <a:headEnd/>
            <a:tailEnd/>
          </a:ln>
        </p:spPr>
      </p:pic>
      <p:pic>
        <p:nvPicPr>
          <p:cNvPr id="70660" name="Picture 42"/>
          <p:cNvPicPr>
            <a:picLocks noChangeAspect="1" noChangeArrowheads="1"/>
          </p:cNvPicPr>
          <p:nvPr/>
        </p:nvPicPr>
        <p:blipFill>
          <a:blip r:embed="rId3" cstate="print"/>
          <a:srcRect/>
          <a:stretch>
            <a:fillRect/>
          </a:stretch>
        </p:blipFill>
        <p:spPr bwMode="auto">
          <a:xfrm>
            <a:off x="2952751" y="1143002"/>
            <a:ext cx="2232025" cy="1071563"/>
          </a:xfrm>
          <a:prstGeom prst="rect">
            <a:avLst/>
          </a:prstGeom>
          <a:noFill/>
          <a:ln w="9525">
            <a:noFill/>
            <a:miter lim="800000"/>
            <a:headEnd/>
            <a:tailEnd/>
          </a:ln>
        </p:spPr>
      </p:pic>
      <p:sp>
        <p:nvSpPr>
          <p:cNvPr id="70661" name="Rectangle 65"/>
          <p:cNvSpPr>
            <a:spLocks noChangeArrowheads="1"/>
          </p:cNvSpPr>
          <p:nvPr/>
        </p:nvSpPr>
        <p:spPr bwMode="auto">
          <a:xfrm>
            <a:off x="6381750" y="1071563"/>
            <a:ext cx="3168650" cy="1223962"/>
          </a:xfrm>
          <a:prstGeom prst="rect">
            <a:avLst/>
          </a:prstGeom>
          <a:noFill/>
          <a:ln w="9525">
            <a:noFill/>
            <a:miter lim="800000"/>
            <a:headEnd/>
            <a:tailEnd/>
          </a:ln>
          <a:effectLst>
            <a:prstShdw prst="shdw13" dist="53882" dir="13500000">
              <a:schemeClr val="bg2">
                <a:alpha val="50000"/>
              </a:schemeClr>
            </a:prstShdw>
          </a:effectLst>
        </p:spPr>
        <p:txBody>
          <a:bodyPr/>
          <a:lstStyle/>
          <a:p>
            <a:r>
              <a:rPr lang="en-US" sz="1600" b="1"/>
              <a:t>Eliminasi</a:t>
            </a:r>
            <a:r>
              <a:rPr lang="en-US" sz="1600"/>
              <a:t> dengan Penggunaan dinding transparan, mengurangi konsumsi listrik</a:t>
            </a:r>
          </a:p>
        </p:txBody>
      </p:sp>
      <p:pic>
        <p:nvPicPr>
          <p:cNvPr id="70662" name="Picture 72"/>
          <p:cNvPicPr>
            <a:picLocks noChangeAspect="1" noChangeArrowheads="1"/>
          </p:cNvPicPr>
          <p:nvPr/>
        </p:nvPicPr>
        <p:blipFill>
          <a:blip r:embed="rId4" cstate="print"/>
          <a:srcRect/>
          <a:stretch>
            <a:fillRect/>
          </a:stretch>
        </p:blipFill>
        <p:spPr bwMode="auto">
          <a:xfrm>
            <a:off x="881064" y="2643190"/>
            <a:ext cx="1585912" cy="1285875"/>
          </a:xfrm>
          <a:prstGeom prst="rect">
            <a:avLst/>
          </a:prstGeom>
          <a:noFill/>
          <a:ln w="9525">
            <a:noFill/>
            <a:miter lim="800000"/>
            <a:headEnd/>
            <a:tailEnd/>
          </a:ln>
        </p:spPr>
      </p:pic>
      <p:pic>
        <p:nvPicPr>
          <p:cNvPr id="70663" name="Picture 73" descr="diagram_biopori"/>
          <p:cNvPicPr>
            <a:picLocks noChangeAspect="1" noChangeArrowheads="1"/>
          </p:cNvPicPr>
          <p:nvPr/>
        </p:nvPicPr>
        <p:blipFill>
          <a:blip r:embed="rId5" cstate="print"/>
          <a:srcRect/>
          <a:stretch>
            <a:fillRect/>
          </a:stretch>
        </p:blipFill>
        <p:spPr bwMode="auto">
          <a:xfrm>
            <a:off x="3167063" y="2500315"/>
            <a:ext cx="1800225" cy="1412875"/>
          </a:xfrm>
          <a:prstGeom prst="rect">
            <a:avLst/>
          </a:prstGeom>
          <a:noFill/>
          <a:ln w="9525">
            <a:noFill/>
            <a:miter lim="800000"/>
            <a:headEnd/>
            <a:tailEnd/>
          </a:ln>
        </p:spPr>
      </p:pic>
      <p:sp>
        <p:nvSpPr>
          <p:cNvPr id="70664" name="Rectangle 74"/>
          <p:cNvSpPr>
            <a:spLocks noChangeArrowheads="1"/>
          </p:cNvSpPr>
          <p:nvPr/>
        </p:nvSpPr>
        <p:spPr bwMode="auto">
          <a:xfrm>
            <a:off x="6381750" y="2857500"/>
            <a:ext cx="2952750" cy="1163638"/>
          </a:xfrm>
          <a:prstGeom prst="rect">
            <a:avLst/>
          </a:prstGeom>
          <a:noFill/>
          <a:ln w="9525">
            <a:noFill/>
            <a:miter lim="800000"/>
            <a:headEnd/>
            <a:tailEnd/>
          </a:ln>
          <a:effectLst>
            <a:prstShdw prst="shdw13" dist="53882" dir="13500000">
              <a:schemeClr val="bg2">
                <a:alpha val="50000"/>
              </a:schemeClr>
            </a:prstShdw>
          </a:effectLst>
        </p:spPr>
        <p:txBody>
          <a:bodyPr/>
          <a:lstStyle/>
          <a:p>
            <a:r>
              <a:rPr lang="en-US" sz="1600" b="1"/>
              <a:t>Eliminasi</a:t>
            </a:r>
            <a:r>
              <a:rPr lang="en-US" sz="1600"/>
              <a:t> dengan Pembuatan lubang pori, pengolahan limbah makanan menjadi pupuk </a:t>
            </a:r>
          </a:p>
        </p:txBody>
      </p:sp>
      <p:pic>
        <p:nvPicPr>
          <p:cNvPr id="70665" name="Picture 76"/>
          <p:cNvPicPr>
            <a:picLocks noChangeAspect="1" noChangeArrowheads="1"/>
          </p:cNvPicPr>
          <p:nvPr/>
        </p:nvPicPr>
        <p:blipFill>
          <a:blip r:embed="rId6" cstate="print"/>
          <a:srcRect/>
          <a:stretch>
            <a:fillRect/>
          </a:stretch>
        </p:blipFill>
        <p:spPr bwMode="auto">
          <a:xfrm>
            <a:off x="3095625" y="4714875"/>
            <a:ext cx="1854200" cy="1333500"/>
          </a:xfrm>
          <a:prstGeom prst="rect">
            <a:avLst/>
          </a:prstGeom>
          <a:noFill/>
          <a:ln w="9525">
            <a:noFill/>
            <a:miter lim="800000"/>
            <a:headEnd/>
            <a:tailEnd/>
          </a:ln>
        </p:spPr>
      </p:pic>
      <p:pic>
        <p:nvPicPr>
          <p:cNvPr id="70666" name="Picture 77"/>
          <p:cNvPicPr>
            <a:picLocks noChangeAspect="1" noChangeArrowheads="1"/>
          </p:cNvPicPr>
          <p:nvPr/>
        </p:nvPicPr>
        <p:blipFill>
          <a:blip r:embed="rId7" cstate="print"/>
          <a:srcRect/>
          <a:stretch>
            <a:fillRect/>
          </a:stretch>
        </p:blipFill>
        <p:spPr bwMode="auto">
          <a:xfrm>
            <a:off x="452438" y="4572002"/>
            <a:ext cx="1368426" cy="1260475"/>
          </a:xfrm>
          <a:prstGeom prst="rect">
            <a:avLst/>
          </a:prstGeom>
          <a:noFill/>
          <a:ln w="9525">
            <a:noFill/>
            <a:miter lim="800000"/>
            <a:headEnd/>
            <a:tailEnd/>
          </a:ln>
        </p:spPr>
      </p:pic>
      <p:sp>
        <p:nvSpPr>
          <p:cNvPr id="70667" name="AutoShape 78"/>
          <p:cNvSpPr>
            <a:spLocks noChangeArrowheads="1"/>
          </p:cNvSpPr>
          <p:nvPr/>
        </p:nvSpPr>
        <p:spPr bwMode="auto">
          <a:xfrm>
            <a:off x="2166938" y="5072065"/>
            <a:ext cx="647700" cy="504825"/>
          </a:xfrm>
          <a:prstGeom prst="rightArrow">
            <a:avLst>
              <a:gd name="adj1" fmla="val 50000"/>
              <a:gd name="adj2" fmla="val 32075"/>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id-ID"/>
          </a:p>
        </p:txBody>
      </p:sp>
      <p:sp>
        <p:nvSpPr>
          <p:cNvPr id="70668" name="Rectangle 79"/>
          <p:cNvSpPr>
            <a:spLocks noChangeArrowheads="1"/>
          </p:cNvSpPr>
          <p:nvPr/>
        </p:nvSpPr>
        <p:spPr bwMode="auto">
          <a:xfrm>
            <a:off x="6381750" y="4500565"/>
            <a:ext cx="2952750" cy="1728787"/>
          </a:xfrm>
          <a:prstGeom prst="rect">
            <a:avLst/>
          </a:prstGeom>
          <a:noFill/>
          <a:ln w="9525">
            <a:noFill/>
            <a:miter lim="800000"/>
            <a:headEnd/>
            <a:tailEnd/>
          </a:ln>
          <a:effectLst>
            <a:prstShdw prst="shdw13" dist="53882" dir="13500000">
              <a:schemeClr val="bg2">
                <a:alpha val="50000"/>
              </a:schemeClr>
            </a:prstShdw>
          </a:effectLst>
        </p:spPr>
        <p:txBody>
          <a:bodyPr/>
          <a:lstStyle/>
          <a:p>
            <a:r>
              <a:rPr lang="en-US" sz="1600" b="1"/>
              <a:t>Subsitusi </a:t>
            </a:r>
            <a:r>
              <a:rPr lang="en-US" sz="1600"/>
              <a:t>dengan pengantian Majun dengan kertas hidro paper, mengurang limbah majun, limbah paper relatif mudah diurai dan memiliki nilai ekonomis</a:t>
            </a:r>
          </a:p>
        </p:txBody>
      </p:sp>
      <p:sp>
        <p:nvSpPr>
          <p:cNvPr id="70669" name="AutoShape 81"/>
          <p:cNvSpPr>
            <a:spLocks noChangeArrowheads="1"/>
          </p:cNvSpPr>
          <p:nvPr/>
        </p:nvSpPr>
        <p:spPr bwMode="auto">
          <a:xfrm>
            <a:off x="5524500" y="1428752"/>
            <a:ext cx="647700" cy="504825"/>
          </a:xfrm>
          <a:prstGeom prst="rightArrow">
            <a:avLst>
              <a:gd name="adj1" fmla="val 50000"/>
              <a:gd name="adj2" fmla="val 32075"/>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id-ID"/>
          </a:p>
        </p:txBody>
      </p:sp>
      <p:sp>
        <p:nvSpPr>
          <p:cNvPr id="70670" name="AutoShape 82"/>
          <p:cNvSpPr>
            <a:spLocks noChangeArrowheads="1"/>
          </p:cNvSpPr>
          <p:nvPr/>
        </p:nvSpPr>
        <p:spPr bwMode="auto">
          <a:xfrm>
            <a:off x="5524500" y="3071815"/>
            <a:ext cx="647700" cy="504825"/>
          </a:xfrm>
          <a:prstGeom prst="rightArrow">
            <a:avLst>
              <a:gd name="adj1" fmla="val 50000"/>
              <a:gd name="adj2" fmla="val 32075"/>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id-ID"/>
          </a:p>
        </p:txBody>
      </p:sp>
      <p:sp>
        <p:nvSpPr>
          <p:cNvPr id="70671" name="AutoShape 83"/>
          <p:cNvSpPr>
            <a:spLocks noChangeArrowheads="1"/>
          </p:cNvSpPr>
          <p:nvPr/>
        </p:nvSpPr>
        <p:spPr bwMode="auto">
          <a:xfrm>
            <a:off x="5453064" y="5143502"/>
            <a:ext cx="647700" cy="504825"/>
          </a:xfrm>
          <a:prstGeom prst="rightArrow">
            <a:avLst>
              <a:gd name="adj1" fmla="val 50000"/>
              <a:gd name="adj2" fmla="val 32075"/>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id-ID"/>
          </a:p>
        </p:txBody>
      </p:sp>
      <p:sp>
        <p:nvSpPr>
          <p:cNvPr id="17" name="Rectangle 2"/>
          <p:cNvSpPr txBox="1">
            <a:spLocks noChangeArrowheads="1"/>
          </p:cNvSpPr>
          <p:nvPr/>
        </p:nvSpPr>
        <p:spPr>
          <a:xfrm>
            <a:off x="0" y="0"/>
            <a:ext cx="9906000" cy="857256"/>
          </a:xfrm>
          <a:prstGeom prst="rect">
            <a:avLst/>
          </a:prstGeom>
          <a:gradFill flip="none" rotWithShape="1">
            <a:gsLst>
              <a:gs pos="0">
                <a:schemeClr val="bg2">
                  <a:lumMod val="90000"/>
                </a:schemeClr>
              </a:gs>
              <a:gs pos="0">
                <a:schemeClr val="bg2">
                  <a:lumMod val="90000"/>
                </a:schemeClr>
              </a:gs>
              <a:gs pos="0">
                <a:schemeClr val="bg2">
                  <a:lumMod val="90000"/>
                </a:schemeClr>
              </a:gs>
              <a:gs pos="0">
                <a:schemeClr val="bg2">
                  <a:lumMod val="90000"/>
                </a:schemeClr>
              </a:gs>
              <a:gs pos="39999">
                <a:srgbClr val="85C2FF"/>
              </a:gs>
              <a:gs pos="70000">
                <a:srgbClr val="C4D6EB"/>
              </a:gs>
              <a:gs pos="100000">
                <a:srgbClr val="FFEBFA"/>
              </a:gs>
            </a:gsLst>
            <a:lin ang="18900000" scaled="1"/>
            <a:tileRect/>
          </a:gradFill>
        </p:spPr>
        <p:txBody>
          <a:bodyPr anchor="ctr">
            <a:normAutofit fontScale="97500" lnSpcReduction="10000"/>
            <a:scene3d>
              <a:camera prst="orthographicFront"/>
              <a:lightRig rig="soft" dir="t"/>
            </a:scene3d>
            <a:sp3d prstMaterial="softEdge">
              <a:bevelT w="25400" h="25400"/>
            </a:sp3d>
          </a:bodyPr>
          <a:lstStyle/>
          <a:p>
            <a:pPr algn="ctr" fontAlgn="auto">
              <a:spcAft>
                <a:spcPts val="0"/>
              </a:spcAft>
              <a:defRPr/>
            </a:pPr>
            <a:r>
              <a:rPr lang="id-ID" sz="2800" b="1">
                <a:solidFill>
                  <a:schemeClr val="tx2"/>
                </a:solidFill>
                <a:effectLst>
                  <a:outerShdw blurRad="31750" dist="25400" dir="5400000" algn="tl" rotWithShape="0">
                    <a:srgbClr val="000000">
                      <a:alpha val="25000"/>
                    </a:srgbClr>
                  </a:outerShdw>
                </a:effectLst>
                <a:latin typeface="+mj-lt"/>
                <a:ea typeface="+mj-ea"/>
                <a:cs typeface="+mj-cs"/>
              </a:rPr>
              <a:t>Aplikasi Improvement </a:t>
            </a:r>
            <a:br>
              <a:rPr lang="en-US" sz="2800" b="1">
                <a:solidFill>
                  <a:schemeClr val="tx2"/>
                </a:solidFill>
                <a:effectLst>
                  <a:outerShdw blurRad="31750" dist="25400" dir="5400000" algn="tl" rotWithShape="0">
                    <a:srgbClr val="000000">
                      <a:alpha val="25000"/>
                    </a:srgbClr>
                  </a:outerShdw>
                </a:effectLst>
                <a:latin typeface="+mj-lt"/>
                <a:ea typeface="+mj-ea"/>
                <a:cs typeface="+mj-cs"/>
              </a:rPr>
            </a:br>
            <a:r>
              <a:rPr lang="id-ID" sz="2800" b="1">
                <a:solidFill>
                  <a:schemeClr val="tx2"/>
                </a:solidFill>
                <a:effectLst>
                  <a:outerShdw blurRad="31750" dist="25400" dir="5400000" algn="tl" rotWithShape="0">
                    <a:srgbClr val="000000">
                      <a:alpha val="25000"/>
                    </a:srgbClr>
                  </a:outerShdw>
                </a:effectLst>
                <a:latin typeface="+mj-lt"/>
                <a:ea typeface="+mj-ea"/>
                <a:cs typeface="+mj-cs"/>
              </a:rPr>
              <a:t>Program Manajemen Lingkungan </a:t>
            </a:r>
            <a:endParaRPr lang="en-US" sz="2800" b="1" dirty="0">
              <a:solidFill>
                <a:schemeClr val="tx2"/>
              </a:solidFill>
              <a:effectLst>
                <a:outerShdw blurRad="31750" dist="25400" dir="5400000" algn="tl" rotWithShape="0">
                  <a:srgbClr val="000000">
                    <a:alpha val="25000"/>
                  </a:srgbClr>
                </a:outerShdw>
              </a:effectLst>
              <a:latin typeface="+mj-lt"/>
              <a:ea typeface="+mj-ea"/>
              <a:cs typeface="+mj-cs"/>
            </a:endParaRPr>
          </a:p>
        </p:txBody>
      </p:sp>
      <p:sp>
        <p:nvSpPr>
          <p:cNvPr id="19" name="Footer Placeholder 18"/>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p:cNvSpPr>
            <a:spLocks noGrp="1"/>
          </p:cNvSpPr>
          <p:nvPr>
            <p:ph type="ftr" sz="quarter" idx="11"/>
          </p:nvPr>
        </p:nvSpPr>
        <p:spPr/>
        <p:txBody>
          <a:bodyPr/>
          <a:lstStyle/>
          <a:p>
            <a:pPr>
              <a:defRPr/>
            </a:pPr>
            <a:r>
              <a:rPr lang="en-US"/>
              <a:t>Identifikasi Aspek dampak 2/Rev 0 © Copyright, Sentral Sistem, April 2019</a:t>
            </a:r>
            <a:endParaRPr lang="en-US" dirty="0"/>
          </a:p>
        </p:txBody>
      </p:sp>
      <p:sp>
        <p:nvSpPr>
          <p:cNvPr id="63490" name="Rectangle 2"/>
          <p:cNvSpPr>
            <a:spLocks noGrp="1" noChangeArrowheads="1"/>
          </p:cNvSpPr>
          <p:nvPr>
            <p:ph type="title" idx="4294967295"/>
          </p:nvPr>
        </p:nvSpPr>
        <p:spPr>
          <a:xfrm>
            <a:off x="0" y="7938"/>
            <a:ext cx="9501188" cy="946150"/>
          </a:xfrm>
        </p:spPr>
        <p:txBody>
          <a:bodyPr/>
          <a:lstStyle/>
          <a:p>
            <a:pPr algn="ctr" eaLnBrk="1" fontAlgn="auto" hangingPunct="1">
              <a:spcAft>
                <a:spcPts val="0"/>
              </a:spcAft>
              <a:defRPr/>
            </a:pPr>
            <a:r>
              <a:rPr lang="id-ID" sz="2800" dirty="0"/>
              <a:t>Aplikasi Improvement </a:t>
            </a:r>
            <a:br>
              <a:rPr lang="en-US" sz="2800" dirty="0"/>
            </a:br>
            <a:r>
              <a:rPr lang="id-ID" sz="2800" dirty="0"/>
              <a:t>Program Manajemen Lingkungan </a:t>
            </a:r>
            <a:endParaRPr lang="en-US" sz="2800" dirty="0"/>
          </a:p>
        </p:txBody>
      </p:sp>
      <p:pic>
        <p:nvPicPr>
          <p:cNvPr id="71683" name="Picture 3" descr="Log baru 1"/>
          <p:cNvPicPr>
            <a:picLocks noChangeAspect="1" noChangeArrowheads="1"/>
          </p:cNvPicPr>
          <p:nvPr/>
        </p:nvPicPr>
        <p:blipFill>
          <a:blip r:embed="rId2" cstate="print">
            <a:lum bright="34000" contrast="-12000"/>
          </a:blip>
          <a:srcRect/>
          <a:stretch>
            <a:fillRect/>
          </a:stretch>
        </p:blipFill>
        <p:spPr bwMode="auto">
          <a:xfrm>
            <a:off x="8120064" y="2"/>
            <a:ext cx="1785937" cy="500063"/>
          </a:xfrm>
          <a:prstGeom prst="rect">
            <a:avLst/>
          </a:prstGeom>
          <a:noFill/>
          <a:ln w="9525">
            <a:noFill/>
            <a:miter lim="800000"/>
            <a:headEnd/>
            <a:tailEnd/>
          </a:ln>
        </p:spPr>
      </p:pic>
      <p:grpSp>
        <p:nvGrpSpPr>
          <p:cNvPr id="71684" name="Group 25"/>
          <p:cNvGrpSpPr>
            <a:grpSpLocks/>
          </p:cNvGrpSpPr>
          <p:nvPr/>
        </p:nvGrpSpPr>
        <p:grpSpPr bwMode="auto">
          <a:xfrm>
            <a:off x="438150" y="1049338"/>
            <a:ext cx="8932863" cy="1770062"/>
            <a:chOff x="308" y="709"/>
            <a:chExt cx="5627" cy="1115"/>
          </a:xfrm>
        </p:grpSpPr>
        <p:pic>
          <p:nvPicPr>
            <p:cNvPr id="71694" name="Picture 18"/>
            <p:cNvPicPr>
              <a:picLocks noChangeAspect="1" noChangeArrowheads="1"/>
            </p:cNvPicPr>
            <p:nvPr/>
          </p:nvPicPr>
          <p:blipFill>
            <a:blip r:embed="rId3" cstate="print"/>
            <a:srcRect/>
            <a:stretch>
              <a:fillRect/>
            </a:stretch>
          </p:blipFill>
          <p:spPr bwMode="auto">
            <a:xfrm>
              <a:off x="308" y="800"/>
              <a:ext cx="1270" cy="1024"/>
            </a:xfrm>
            <a:prstGeom prst="rect">
              <a:avLst/>
            </a:prstGeom>
            <a:noFill/>
            <a:ln w="9525">
              <a:noFill/>
              <a:miter lim="800000"/>
              <a:headEnd/>
              <a:tailEnd/>
            </a:ln>
          </p:spPr>
        </p:pic>
        <p:sp>
          <p:nvSpPr>
            <p:cNvPr id="71695" name="Rectangle 19"/>
            <p:cNvSpPr>
              <a:spLocks noChangeArrowheads="1"/>
            </p:cNvSpPr>
            <p:nvPr/>
          </p:nvSpPr>
          <p:spPr bwMode="auto">
            <a:xfrm>
              <a:off x="4065" y="709"/>
              <a:ext cx="1870" cy="1089"/>
            </a:xfrm>
            <a:prstGeom prst="rect">
              <a:avLst/>
            </a:prstGeom>
            <a:noFill/>
            <a:ln w="9525">
              <a:noFill/>
              <a:miter lim="800000"/>
              <a:headEnd/>
              <a:tailEnd/>
            </a:ln>
            <a:effectLst>
              <a:prstShdw prst="shdw13" dist="53882" dir="13500000">
                <a:schemeClr val="bg2">
                  <a:alpha val="50000"/>
                </a:schemeClr>
              </a:prstShdw>
            </a:effectLst>
          </p:spPr>
          <p:txBody>
            <a:bodyPr/>
            <a:lstStyle/>
            <a:p>
              <a:r>
                <a:rPr lang="en-US" sz="1600" b="1"/>
                <a:t>Rekayasa sumber</a:t>
              </a:r>
              <a:r>
                <a:rPr lang="en-US" sz="1600"/>
                <a:t> dengan melalui penyediaan meja amplas, berupa kawat mes yang terhubung langsung terhisap ke dust collector</a:t>
              </a:r>
            </a:p>
          </p:txBody>
        </p:sp>
        <p:sp>
          <p:nvSpPr>
            <p:cNvPr id="71696" name="AutoShape 20"/>
            <p:cNvSpPr>
              <a:spLocks noChangeArrowheads="1"/>
            </p:cNvSpPr>
            <p:nvPr/>
          </p:nvSpPr>
          <p:spPr bwMode="auto">
            <a:xfrm>
              <a:off x="2757" y="1071"/>
              <a:ext cx="408" cy="318"/>
            </a:xfrm>
            <a:prstGeom prst="rightArrow">
              <a:avLst>
                <a:gd name="adj1" fmla="val 50000"/>
                <a:gd name="adj2" fmla="val 32075"/>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id-ID"/>
            </a:p>
          </p:txBody>
        </p:sp>
      </p:grpSp>
      <p:grpSp>
        <p:nvGrpSpPr>
          <p:cNvPr id="71685" name="Group 16"/>
          <p:cNvGrpSpPr>
            <a:grpSpLocks/>
          </p:cNvGrpSpPr>
          <p:nvPr/>
        </p:nvGrpSpPr>
        <p:grpSpPr bwMode="auto">
          <a:xfrm>
            <a:off x="452438" y="2928940"/>
            <a:ext cx="8926512" cy="1754187"/>
            <a:chOff x="262" y="3022"/>
            <a:chExt cx="5623" cy="1105"/>
          </a:xfrm>
        </p:grpSpPr>
        <p:pic>
          <p:nvPicPr>
            <p:cNvPr id="71692" name="Picture 8"/>
            <p:cNvPicPr>
              <a:picLocks noChangeAspect="1" noChangeArrowheads="1"/>
            </p:cNvPicPr>
            <p:nvPr/>
          </p:nvPicPr>
          <p:blipFill>
            <a:blip r:embed="rId4" cstate="print"/>
            <a:srcRect/>
            <a:stretch>
              <a:fillRect/>
            </a:stretch>
          </p:blipFill>
          <p:spPr bwMode="auto">
            <a:xfrm>
              <a:off x="262" y="3022"/>
              <a:ext cx="1361" cy="1105"/>
            </a:xfrm>
            <a:prstGeom prst="rect">
              <a:avLst/>
            </a:prstGeom>
            <a:noFill/>
            <a:ln w="9525">
              <a:noFill/>
              <a:miter lim="800000"/>
              <a:headEnd/>
              <a:tailEnd/>
            </a:ln>
          </p:spPr>
        </p:pic>
        <p:sp>
          <p:nvSpPr>
            <p:cNvPr id="71693" name="Rectangle 13"/>
            <p:cNvSpPr>
              <a:spLocks noChangeArrowheads="1"/>
            </p:cNvSpPr>
            <p:nvPr/>
          </p:nvSpPr>
          <p:spPr bwMode="auto">
            <a:xfrm>
              <a:off x="4025" y="3022"/>
              <a:ext cx="1860" cy="1089"/>
            </a:xfrm>
            <a:prstGeom prst="rect">
              <a:avLst/>
            </a:prstGeom>
            <a:noFill/>
            <a:ln w="9525">
              <a:noFill/>
              <a:miter lim="800000"/>
              <a:headEnd/>
              <a:tailEnd/>
            </a:ln>
            <a:effectLst>
              <a:prstShdw prst="shdw13" dist="53882" dir="13500000">
                <a:schemeClr val="bg2">
                  <a:alpha val="50000"/>
                </a:schemeClr>
              </a:prstShdw>
            </a:effectLst>
          </p:spPr>
          <p:txBody>
            <a:bodyPr/>
            <a:lstStyle/>
            <a:p>
              <a:r>
                <a:rPr lang="en-US" sz="1600" b="1"/>
                <a:t>Rekayasa Sumber </a:t>
              </a:r>
              <a:r>
                <a:rPr lang="en-US" sz="1600"/>
                <a:t>Penggunaan saklar individu untuk mengurangi pemakaian listrik berlebih (bandingkan dengan saklar seri, satu tombol untuk beberapa lampu)</a:t>
              </a:r>
            </a:p>
          </p:txBody>
        </p:sp>
      </p:grpSp>
      <p:sp>
        <p:nvSpPr>
          <p:cNvPr id="71686" name="AutoShape 21"/>
          <p:cNvSpPr>
            <a:spLocks noChangeArrowheads="1"/>
          </p:cNvSpPr>
          <p:nvPr/>
        </p:nvSpPr>
        <p:spPr bwMode="auto">
          <a:xfrm>
            <a:off x="4314825" y="3395665"/>
            <a:ext cx="647700" cy="504825"/>
          </a:xfrm>
          <a:prstGeom prst="rightArrow">
            <a:avLst>
              <a:gd name="adj1" fmla="val 50000"/>
              <a:gd name="adj2" fmla="val 32075"/>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id-ID"/>
          </a:p>
        </p:txBody>
      </p:sp>
      <p:pic>
        <p:nvPicPr>
          <p:cNvPr id="71687" name="Picture 23"/>
          <p:cNvPicPr>
            <a:picLocks noChangeAspect="1" noChangeArrowheads="1"/>
          </p:cNvPicPr>
          <p:nvPr/>
        </p:nvPicPr>
        <p:blipFill>
          <a:blip r:embed="rId5" cstate="print"/>
          <a:srcRect l="5997" r="14021"/>
          <a:stretch>
            <a:fillRect/>
          </a:stretch>
        </p:blipFill>
        <p:spPr bwMode="auto">
          <a:xfrm>
            <a:off x="381001" y="5000627"/>
            <a:ext cx="2214563" cy="1495425"/>
          </a:xfrm>
          <a:prstGeom prst="rect">
            <a:avLst/>
          </a:prstGeom>
          <a:noFill/>
          <a:ln w="9525">
            <a:noFill/>
            <a:miter lim="800000"/>
            <a:headEnd/>
            <a:tailEnd/>
          </a:ln>
        </p:spPr>
      </p:pic>
      <p:sp>
        <p:nvSpPr>
          <p:cNvPr id="71688" name="Rectangle 24"/>
          <p:cNvSpPr>
            <a:spLocks noChangeArrowheads="1"/>
          </p:cNvSpPr>
          <p:nvPr/>
        </p:nvSpPr>
        <p:spPr bwMode="auto">
          <a:xfrm>
            <a:off x="6477000" y="4878390"/>
            <a:ext cx="2952750" cy="1512887"/>
          </a:xfrm>
          <a:prstGeom prst="rect">
            <a:avLst/>
          </a:prstGeom>
          <a:noFill/>
          <a:ln w="9525">
            <a:noFill/>
            <a:miter lim="800000"/>
            <a:headEnd/>
            <a:tailEnd/>
          </a:ln>
          <a:effectLst>
            <a:prstShdw prst="shdw13" dist="53882" dir="13500000">
              <a:schemeClr val="bg2">
                <a:alpha val="50000"/>
              </a:schemeClr>
            </a:prstShdw>
          </a:effectLst>
        </p:spPr>
        <p:txBody>
          <a:bodyPr/>
          <a:lstStyle/>
          <a:p>
            <a:r>
              <a:rPr lang="en-US" sz="1600" b="1"/>
              <a:t>Rekayasa Sumber</a:t>
            </a:r>
            <a:r>
              <a:rPr lang="en-US" sz="1600"/>
              <a:t> dengan meletakkan Sticky film di pintu masuk produksi, relatif mengurangi debu yang masuk ke ruang produksi</a:t>
            </a:r>
          </a:p>
        </p:txBody>
      </p:sp>
      <p:sp>
        <p:nvSpPr>
          <p:cNvPr id="71689" name="AutoShape 32"/>
          <p:cNvSpPr>
            <a:spLocks noChangeArrowheads="1"/>
          </p:cNvSpPr>
          <p:nvPr/>
        </p:nvSpPr>
        <p:spPr bwMode="auto">
          <a:xfrm>
            <a:off x="4333876" y="5297490"/>
            <a:ext cx="647700" cy="504825"/>
          </a:xfrm>
          <a:prstGeom prst="rightArrow">
            <a:avLst>
              <a:gd name="adj1" fmla="val 50000"/>
              <a:gd name="adj2" fmla="val 32075"/>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id-ID"/>
          </a:p>
        </p:txBody>
      </p:sp>
    </p:spTree>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7"/>
          <p:cNvPicPr>
            <a:picLocks noChangeAspect="1" noChangeArrowheads="1"/>
          </p:cNvPicPr>
          <p:nvPr/>
        </p:nvPicPr>
        <p:blipFill>
          <a:blip r:embed="rId2" cstate="print"/>
          <a:srcRect/>
          <a:stretch>
            <a:fillRect/>
          </a:stretch>
        </p:blipFill>
        <p:spPr bwMode="auto">
          <a:xfrm>
            <a:off x="488951" y="1557340"/>
            <a:ext cx="2232025" cy="1798637"/>
          </a:xfrm>
          <a:prstGeom prst="rect">
            <a:avLst/>
          </a:prstGeom>
          <a:noFill/>
          <a:ln w="9525">
            <a:noFill/>
            <a:miter lim="800000"/>
            <a:headEnd/>
            <a:tailEnd/>
          </a:ln>
        </p:spPr>
      </p:pic>
      <p:sp>
        <p:nvSpPr>
          <p:cNvPr id="72708" name="Rectangle 8"/>
          <p:cNvSpPr>
            <a:spLocks noChangeArrowheads="1"/>
          </p:cNvSpPr>
          <p:nvPr/>
        </p:nvSpPr>
        <p:spPr bwMode="auto">
          <a:xfrm>
            <a:off x="5889625" y="1557338"/>
            <a:ext cx="3168650" cy="1223962"/>
          </a:xfrm>
          <a:prstGeom prst="rect">
            <a:avLst/>
          </a:prstGeom>
          <a:noFill/>
          <a:ln w="9525">
            <a:noFill/>
            <a:miter lim="800000"/>
            <a:headEnd/>
            <a:tailEnd/>
          </a:ln>
          <a:effectLst>
            <a:prstShdw prst="shdw13" dist="53882" dir="13500000">
              <a:schemeClr val="bg2">
                <a:alpha val="50000"/>
              </a:schemeClr>
            </a:prstShdw>
          </a:effectLst>
        </p:spPr>
        <p:txBody>
          <a:bodyPr/>
          <a:lstStyle/>
          <a:p>
            <a:r>
              <a:rPr lang="en-US" sz="1600" b="1"/>
              <a:t>Subsitusi</a:t>
            </a:r>
            <a:r>
              <a:rPr lang="en-US" sz="1600"/>
              <a:t> lampu light tube dengan LED (</a:t>
            </a:r>
            <a:r>
              <a:rPr lang="en-US" sz="1600" i="1"/>
              <a:t>light-emitting diode</a:t>
            </a:r>
            <a:r>
              <a:rPr lang="en-US" sz="1600"/>
              <a:t> ) yang lebih ramah lingkungan</a:t>
            </a:r>
          </a:p>
        </p:txBody>
      </p:sp>
      <p:pic>
        <p:nvPicPr>
          <p:cNvPr id="72709" name="Picture 17"/>
          <p:cNvPicPr>
            <a:picLocks noChangeAspect="1" noChangeArrowheads="1"/>
          </p:cNvPicPr>
          <p:nvPr/>
        </p:nvPicPr>
        <p:blipFill>
          <a:blip r:embed="rId3" cstate="print"/>
          <a:srcRect/>
          <a:stretch>
            <a:fillRect/>
          </a:stretch>
        </p:blipFill>
        <p:spPr bwMode="auto">
          <a:xfrm>
            <a:off x="488951" y="3500438"/>
            <a:ext cx="2232025" cy="1738312"/>
          </a:xfrm>
          <a:prstGeom prst="rect">
            <a:avLst/>
          </a:prstGeom>
          <a:noFill/>
          <a:ln w="9525">
            <a:noFill/>
            <a:miter lim="800000"/>
            <a:headEnd/>
            <a:tailEnd/>
          </a:ln>
        </p:spPr>
      </p:pic>
      <p:sp>
        <p:nvSpPr>
          <p:cNvPr id="72710" name="Rectangle 18"/>
          <p:cNvSpPr>
            <a:spLocks noChangeArrowheads="1"/>
          </p:cNvSpPr>
          <p:nvPr/>
        </p:nvSpPr>
        <p:spPr bwMode="auto">
          <a:xfrm>
            <a:off x="5994400" y="3429002"/>
            <a:ext cx="3168650" cy="1439863"/>
          </a:xfrm>
          <a:prstGeom prst="rect">
            <a:avLst/>
          </a:prstGeom>
          <a:noFill/>
          <a:ln w="9525">
            <a:noFill/>
            <a:miter lim="800000"/>
            <a:headEnd/>
            <a:tailEnd/>
          </a:ln>
          <a:effectLst>
            <a:prstShdw prst="shdw13" dist="53882" dir="13500000">
              <a:schemeClr val="bg2">
                <a:alpha val="50000"/>
              </a:schemeClr>
            </a:prstShdw>
          </a:effectLst>
        </p:spPr>
        <p:txBody>
          <a:bodyPr/>
          <a:lstStyle/>
          <a:p>
            <a:r>
              <a:rPr lang="en-US" sz="1600" b="1"/>
              <a:t>Administrasi kontrol, </a:t>
            </a:r>
            <a:r>
              <a:rPr lang="en-US" sz="1600"/>
              <a:t>dengan mengharuskan semua kendaraan yang masuk ke area pabrik sudah lulus uji emisi</a:t>
            </a:r>
            <a:endParaRPr lang="en-US" sz="1600" b="1"/>
          </a:p>
        </p:txBody>
      </p:sp>
      <p:sp>
        <p:nvSpPr>
          <p:cNvPr id="72711" name="AutoShape 19"/>
          <p:cNvSpPr>
            <a:spLocks noChangeArrowheads="1"/>
          </p:cNvSpPr>
          <p:nvPr/>
        </p:nvSpPr>
        <p:spPr bwMode="auto">
          <a:xfrm>
            <a:off x="4305301" y="1773240"/>
            <a:ext cx="647700" cy="504825"/>
          </a:xfrm>
          <a:prstGeom prst="rightArrow">
            <a:avLst>
              <a:gd name="adj1" fmla="val 50000"/>
              <a:gd name="adj2" fmla="val 32075"/>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id-ID"/>
          </a:p>
        </p:txBody>
      </p:sp>
      <p:sp>
        <p:nvSpPr>
          <p:cNvPr id="72712" name="AutoShape 20"/>
          <p:cNvSpPr>
            <a:spLocks noChangeArrowheads="1"/>
          </p:cNvSpPr>
          <p:nvPr/>
        </p:nvSpPr>
        <p:spPr bwMode="auto">
          <a:xfrm>
            <a:off x="4305301" y="3860802"/>
            <a:ext cx="647700" cy="504825"/>
          </a:xfrm>
          <a:prstGeom prst="rightArrow">
            <a:avLst>
              <a:gd name="adj1" fmla="val 50000"/>
              <a:gd name="adj2" fmla="val 32075"/>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id-ID"/>
          </a:p>
        </p:txBody>
      </p:sp>
      <p:sp>
        <p:nvSpPr>
          <p:cNvPr id="10" name="Rectangle 2"/>
          <p:cNvSpPr txBox="1">
            <a:spLocks noChangeArrowheads="1"/>
          </p:cNvSpPr>
          <p:nvPr/>
        </p:nvSpPr>
        <p:spPr>
          <a:xfrm>
            <a:off x="0" y="0"/>
            <a:ext cx="9906000" cy="857256"/>
          </a:xfrm>
          <a:prstGeom prst="rect">
            <a:avLst/>
          </a:prstGeom>
          <a:gradFill flip="none" rotWithShape="1">
            <a:gsLst>
              <a:gs pos="0">
                <a:schemeClr val="bg2">
                  <a:lumMod val="90000"/>
                </a:schemeClr>
              </a:gs>
              <a:gs pos="0">
                <a:schemeClr val="bg2">
                  <a:lumMod val="90000"/>
                </a:schemeClr>
              </a:gs>
              <a:gs pos="0">
                <a:schemeClr val="bg2">
                  <a:lumMod val="90000"/>
                </a:schemeClr>
              </a:gs>
              <a:gs pos="0">
                <a:schemeClr val="bg2">
                  <a:lumMod val="90000"/>
                </a:schemeClr>
              </a:gs>
              <a:gs pos="39999">
                <a:srgbClr val="85C2FF"/>
              </a:gs>
              <a:gs pos="70000">
                <a:srgbClr val="C4D6EB"/>
              </a:gs>
              <a:gs pos="100000">
                <a:srgbClr val="FFEBFA"/>
              </a:gs>
            </a:gsLst>
            <a:lin ang="18900000" scaled="1"/>
            <a:tileRect/>
          </a:gradFill>
        </p:spPr>
        <p:txBody>
          <a:bodyPr anchor="ctr">
            <a:normAutofit fontScale="97500" lnSpcReduction="10000"/>
            <a:scene3d>
              <a:camera prst="orthographicFront"/>
              <a:lightRig rig="soft" dir="t"/>
            </a:scene3d>
            <a:sp3d prstMaterial="softEdge">
              <a:bevelT w="25400" h="25400"/>
            </a:sp3d>
          </a:bodyPr>
          <a:lstStyle/>
          <a:p>
            <a:pPr algn="ctr" fontAlgn="auto">
              <a:spcAft>
                <a:spcPts val="0"/>
              </a:spcAft>
              <a:defRPr/>
            </a:pPr>
            <a:r>
              <a:rPr lang="id-ID" sz="2800" b="1">
                <a:solidFill>
                  <a:schemeClr val="tx2"/>
                </a:solidFill>
                <a:effectLst>
                  <a:outerShdw blurRad="31750" dist="25400" dir="5400000" algn="tl" rotWithShape="0">
                    <a:srgbClr val="000000">
                      <a:alpha val="25000"/>
                    </a:srgbClr>
                  </a:outerShdw>
                </a:effectLst>
                <a:latin typeface="+mj-lt"/>
                <a:ea typeface="+mj-ea"/>
                <a:cs typeface="+mj-cs"/>
              </a:rPr>
              <a:t>Aplikasi Improvement </a:t>
            </a:r>
            <a:br>
              <a:rPr lang="en-US" sz="2800" b="1">
                <a:solidFill>
                  <a:schemeClr val="tx2"/>
                </a:solidFill>
                <a:effectLst>
                  <a:outerShdw blurRad="31750" dist="25400" dir="5400000" algn="tl" rotWithShape="0">
                    <a:srgbClr val="000000">
                      <a:alpha val="25000"/>
                    </a:srgbClr>
                  </a:outerShdw>
                </a:effectLst>
                <a:latin typeface="+mj-lt"/>
                <a:ea typeface="+mj-ea"/>
                <a:cs typeface="+mj-cs"/>
              </a:rPr>
            </a:br>
            <a:r>
              <a:rPr lang="id-ID" sz="2800" b="1">
                <a:solidFill>
                  <a:schemeClr val="tx2"/>
                </a:solidFill>
                <a:effectLst>
                  <a:outerShdw blurRad="31750" dist="25400" dir="5400000" algn="tl" rotWithShape="0">
                    <a:srgbClr val="000000">
                      <a:alpha val="25000"/>
                    </a:srgbClr>
                  </a:outerShdw>
                </a:effectLst>
                <a:latin typeface="+mj-lt"/>
                <a:ea typeface="+mj-ea"/>
                <a:cs typeface="+mj-cs"/>
              </a:rPr>
              <a:t>Program Manajemen Lingkungan </a:t>
            </a:r>
            <a:endParaRPr lang="en-US" sz="2800" b="1" dirty="0">
              <a:solidFill>
                <a:schemeClr val="tx2"/>
              </a:solidFill>
              <a:effectLst>
                <a:outerShdw blurRad="31750" dist="25400" dir="5400000" algn="tl" rotWithShape="0">
                  <a:srgbClr val="000000">
                    <a:alpha val="25000"/>
                  </a:srgbClr>
                </a:outerShdw>
              </a:effectLst>
              <a:latin typeface="+mj-lt"/>
              <a:ea typeface="+mj-ea"/>
              <a:cs typeface="+mj-cs"/>
            </a:endParaRPr>
          </a:p>
        </p:txBody>
      </p:sp>
      <p:sp>
        <p:nvSpPr>
          <p:cNvPr id="12" name="Footer Placeholder 11"/>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3"/>
          <p:cNvSpPr>
            <a:spLocks noGrp="1" noChangeArrowheads="1"/>
          </p:cNvSpPr>
          <p:nvPr>
            <p:ph idx="1"/>
          </p:nvPr>
        </p:nvSpPr>
        <p:spPr>
          <a:xfrm>
            <a:off x="1001713" y="1700213"/>
            <a:ext cx="8418512" cy="4114800"/>
          </a:xfrm>
        </p:spPr>
        <p:txBody>
          <a:bodyPr/>
          <a:lstStyle/>
          <a:p>
            <a:pPr eaLnBrk="1" hangingPunct="1">
              <a:lnSpc>
                <a:spcPct val="80000"/>
              </a:lnSpc>
              <a:buFontTx/>
              <a:buNone/>
            </a:pPr>
            <a:r>
              <a:rPr lang="en-US" sz="1800"/>
              <a:t>JANGAN LUPA </a:t>
            </a:r>
          </a:p>
          <a:p>
            <a:pPr eaLnBrk="1" hangingPunct="1">
              <a:lnSpc>
                <a:spcPct val="80000"/>
              </a:lnSpc>
              <a:buFontTx/>
              <a:buNone/>
            </a:pPr>
            <a:endParaRPr lang="en-US" sz="1800"/>
          </a:p>
          <a:p>
            <a:pPr eaLnBrk="1" hangingPunct="1">
              <a:lnSpc>
                <a:spcPct val="80000"/>
              </a:lnSpc>
            </a:pPr>
            <a:r>
              <a:rPr lang="en-US" sz="1800"/>
              <a:t>ISI SURVEY KEPUASAN PELANGGAN</a:t>
            </a:r>
          </a:p>
          <a:p>
            <a:pPr eaLnBrk="1" hangingPunct="1">
              <a:lnSpc>
                <a:spcPct val="80000"/>
              </a:lnSpc>
            </a:pPr>
            <a:r>
              <a:rPr lang="en-US" sz="1800"/>
              <a:t>COPY DAFTAR HADIR PESERTA UNTUK SERTIFIKAT</a:t>
            </a:r>
          </a:p>
          <a:p>
            <a:pPr eaLnBrk="1" hangingPunct="1">
              <a:lnSpc>
                <a:spcPct val="80000"/>
              </a:lnSpc>
            </a:pPr>
            <a:r>
              <a:rPr lang="en-US" sz="1800"/>
              <a:t>DAFTAR KE MAILING LIST SSPM: </a:t>
            </a:r>
          </a:p>
          <a:p>
            <a:pPr eaLnBrk="1" hangingPunct="1">
              <a:lnSpc>
                <a:spcPct val="80000"/>
              </a:lnSpc>
            </a:pPr>
            <a:endParaRPr lang="en-US" sz="1800"/>
          </a:p>
          <a:p>
            <a:pPr lvl="1" eaLnBrk="1" hangingPunct="1">
              <a:lnSpc>
                <a:spcPct val="80000"/>
              </a:lnSpc>
            </a:pPr>
            <a:r>
              <a:rPr lang="en-US" sz="1600"/>
              <a:t>hse-community@sentral-sistem.com</a:t>
            </a:r>
          </a:p>
          <a:p>
            <a:pPr lvl="1" eaLnBrk="1" hangingPunct="1">
              <a:lnSpc>
                <a:spcPct val="80000"/>
              </a:lnSpc>
            </a:pPr>
            <a:endParaRPr lang="en-US" sz="1600"/>
          </a:p>
          <a:p>
            <a:pPr lvl="1" eaLnBrk="1" hangingPunct="1">
              <a:lnSpc>
                <a:spcPct val="80000"/>
              </a:lnSpc>
            </a:pPr>
            <a:r>
              <a:rPr lang="en-US" sz="1600"/>
              <a:t>quality-technique@sentral-sistem.com</a:t>
            </a:r>
          </a:p>
          <a:p>
            <a:pPr lvl="1" eaLnBrk="1" hangingPunct="1">
              <a:lnSpc>
                <a:spcPct val="80000"/>
              </a:lnSpc>
            </a:pPr>
            <a:endParaRPr lang="en-US" sz="1600"/>
          </a:p>
          <a:p>
            <a:pPr lvl="1" eaLnBrk="1" hangingPunct="1">
              <a:lnSpc>
                <a:spcPct val="80000"/>
              </a:lnSpc>
            </a:pPr>
            <a:r>
              <a:rPr lang="en-US" sz="1600"/>
              <a:t>business-improvement@sentral-sistem.com</a:t>
            </a:r>
          </a:p>
          <a:p>
            <a:pPr lvl="1" eaLnBrk="1" hangingPunct="1">
              <a:lnSpc>
                <a:spcPct val="80000"/>
              </a:lnSpc>
            </a:pPr>
            <a:endParaRPr lang="en-US" sz="1600"/>
          </a:p>
          <a:p>
            <a:pPr eaLnBrk="1" hangingPunct="1">
              <a:lnSpc>
                <a:spcPct val="80000"/>
              </a:lnSpc>
            </a:pPr>
            <a:r>
              <a:rPr lang="en-US" sz="1800"/>
              <a:t>Diskusi dengan para profesional, konsultan dan berbagai pihak terkait pada forum SSPM websit  http://www.sentral-sistem.com</a:t>
            </a:r>
          </a:p>
          <a:p>
            <a:pPr eaLnBrk="1" hangingPunct="1">
              <a:lnSpc>
                <a:spcPct val="80000"/>
              </a:lnSpc>
            </a:pPr>
            <a:r>
              <a:rPr lang="en-US" sz="1800"/>
              <a:t>SEGERA IMPLEMENTASIKAN PELATIHAN INI DI PERUSAHAAN ANDA</a:t>
            </a:r>
          </a:p>
          <a:p>
            <a:pPr eaLnBrk="1" hangingPunct="1">
              <a:lnSpc>
                <a:spcPct val="80000"/>
              </a:lnSpc>
            </a:pPr>
            <a:endParaRPr lang="en-US" sz="1600"/>
          </a:p>
        </p:txBody>
      </p:sp>
      <p:sp>
        <p:nvSpPr>
          <p:cNvPr id="7" name="Footer Placeholder 6"/>
          <p:cNvSpPr>
            <a:spLocks noGrp="1"/>
          </p:cNvSpPr>
          <p:nvPr>
            <p:ph type="ftr" sz="quarter" idx="11"/>
          </p:nvPr>
        </p:nvSpPr>
        <p:spPr/>
        <p:txBody>
          <a:bodyPr/>
          <a:lstStyle/>
          <a:p>
            <a:pPr>
              <a:defRPr/>
            </a:pPr>
            <a:r>
              <a:rPr lang="id-ID"/>
              <a:t>Identifikasi Aspek dampak 2/Rev 0 © Copyright, Sentral Sistem, April 2019</a:t>
            </a:r>
            <a:endParaRPr lang="en-US" dirty="0"/>
          </a:p>
        </p:txBody>
      </p:sp>
      <p:sp>
        <p:nvSpPr>
          <p:cNvPr id="77827" name="WordArt 2"/>
          <p:cNvSpPr>
            <a:spLocks noChangeArrowheads="1" noChangeShapeType="1" noTextEdit="1"/>
          </p:cNvSpPr>
          <p:nvPr/>
        </p:nvSpPr>
        <p:spPr bwMode="auto">
          <a:xfrm>
            <a:off x="949326" y="668338"/>
            <a:ext cx="7027863" cy="501650"/>
          </a:xfrm>
          <a:prstGeom prst="rect">
            <a:avLst/>
          </a:prstGeom>
        </p:spPr>
        <p:txBody>
          <a:bodyPr wrap="none" fromWordArt="1">
            <a:prstTxWarp prst="textSlantUp">
              <a:avLst>
                <a:gd name="adj" fmla="val 0"/>
              </a:avLst>
            </a:prstTxWarp>
          </a:bodyPr>
          <a:lstStyle/>
          <a:p>
            <a:pPr algn="ctr"/>
            <a:r>
              <a:rPr lang="id-ID" sz="36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TERIMAKASIH ATAS PERHATIANNYA</a:t>
            </a:r>
          </a:p>
        </p:txBody>
      </p:sp>
      <p:pic>
        <p:nvPicPr>
          <p:cNvPr id="77829" name="Picture 4" descr="NVTech_vc089645"/>
          <p:cNvPicPr>
            <a:picLocks noChangeAspect="1" noChangeArrowheads="1"/>
          </p:cNvPicPr>
          <p:nvPr/>
        </p:nvPicPr>
        <p:blipFill>
          <a:blip r:embed="rId2" cstate="print">
            <a:clrChange>
              <a:clrFrom>
                <a:srgbClr val="FCFCFC"/>
              </a:clrFrom>
              <a:clrTo>
                <a:srgbClr val="FCFCFC">
                  <a:alpha val="0"/>
                </a:srgbClr>
              </a:clrTo>
            </a:clrChange>
          </a:blip>
          <a:srcRect b="10091"/>
          <a:stretch>
            <a:fillRect/>
          </a:stretch>
        </p:blipFill>
        <p:spPr bwMode="auto">
          <a:xfrm>
            <a:off x="7354889" y="2522538"/>
            <a:ext cx="1889125" cy="1825625"/>
          </a:xfrm>
          <a:prstGeom prst="rect">
            <a:avLst/>
          </a:prstGeom>
          <a:noFill/>
          <a:ln w="9525">
            <a:noFill/>
            <a:miter lim="800000"/>
            <a:headEnd/>
            <a:tailEnd/>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962" y="142854"/>
            <a:ext cx="4809600" cy="954107"/>
          </a:xfrm>
          <a:prstGeom prst="rect">
            <a:avLst/>
          </a:prstGeom>
          <a:solidFill>
            <a:schemeClr val="bg2">
              <a:lumMod val="25000"/>
            </a:schemeClr>
          </a:solidFill>
          <a:ln>
            <a:solidFill>
              <a:schemeClr val="bg1">
                <a:lumMod val="10000"/>
              </a:schemeClr>
            </a:solidFill>
          </a:ln>
        </p:spPr>
        <p:txBody>
          <a:bodyPr>
            <a:spAutoFit/>
          </a:bodyPr>
          <a:lstStyle/>
          <a:p>
            <a:pPr algn="ctr" eaLnBrk="1" hangingPunct="1">
              <a:defRPr/>
            </a:pP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Siklus</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Hidrologi</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eaLnBrk="1" hangingPunct="1">
              <a:defRPr/>
            </a:pPr>
            <a:r>
              <a:rPr lang="id-ID" sz="2800" dirty="0">
                <a:ln w="18415" cmpd="sng">
                  <a:solidFill>
                    <a:srgbClr val="FFFFFF"/>
                  </a:solidFill>
                  <a:prstDash val="solid"/>
                </a:ln>
                <a:solidFill>
                  <a:srgbClr val="FFFFFF"/>
                </a:solidFill>
                <a:effectLst>
                  <a:outerShdw blurRad="63500" dir="3600000" algn="tl" rotWithShape="0">
                    <a:srgbClr val="000000">
                      <a:alpha val="70000"/>
                    </a:srgbClr>
                  </a:outerShdw>
                </a:effectLst>
              </a:rPr>
              <a:t>(kondisi Normal)</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34820" name="Picture 3" descr="D:\Sentral-sistem\siklus hidrologi.JPG"/>
          <p:cNvPicPr>
            <a:picLocks noChangeAspect="1" noChangeArrowheads="1"/>
          </p:cNvPicPr>
          <p:nvPr/>
        </p:nvPicPr>
        <p:blipFill>
          <a:blip r:embed="rId2" cstate="print"/>
          <a:srcRect/>
          <a:stretch>
            <a:fillRect/>
          </a:stretch>
        </p:blipFill>
        <p:spPr bwMode="auto">
          <a:xfrm>
            <a:off x="68263" y="1189040"/>
            <a:ext cx="4808538" cy="3311525"/>
          </a:xfrm>
          <a:prstGeom prst="rect">
            <a:avLst/>
          </a:prstGeom>
          <a:noFill/>
          <a:ln w="9525">
            <a:solidFill>
              <a:schemeClr val="tx1"/>
            </a:solidFill>
            <a:miter lim="800000"/>
            <a:headEnd/>
            <a:tailEnd/>
          </a:ln>
        </p:spPr>
      </p:pic>
      <p:sp>
        <p:nvSpPr>
          <p:cNvPr id="6" name="Rectangle 5"/>
          <p:cNvSpPr/>
          <p:nvPr/>
        </p:nvSpPr>
        <p:spPr>
          <a:xfrm>
            <a:off x="4994621" y="142854"/>
            <a:ext cx="4809600" cy="954107"/>
          </a:xfrm>
          <a:prstGeom prst="rect">
            <a:avLst/>
          </a:prstGeom>
          <a:solidFill>
            <a:schemeClr val="bg2">
              <a:lumMod val="25000"/>
            </a:schemeClr>
          </a:solidFill>
          <a:ln>
            <a:solidFill>
              <a:schemeClr val="bg1">
                <a:lumMod val="10000"/>
              </a:schemeClr>
            </a:solidFill>
          </a:ln>
        </p:spPr>
        <p:txBody>
          <a:bodyPr>
            <a:spAutoFit/>
          </a:bodyPr>
          <a:lstStyle/>
          <a:p>
            <a:pPr algn="ctr" eaLnBrk="1" hangingPunct="1">
              <a:defRPr/>
            </a:pP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Siklus</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Hidrologi</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eaLnBrk="1" hangingPunct="1">
              <a:defRPr/>
            </a:pPr>
            <a:r>
              <a:rPr lang="id-ID" sz="2800" dirty="0">
                <a:ln w="18415" cmpd="sng">
                  <a:solidFill>
                    <a:srgbClr val="FFFFFF"/>
                  </a:solidFill>
                  <a:prstDash val="solid"/>
                </a:ln>
                <a:solidFill>
                  <a:srgbClr val="FFFFFF"/>
                </a:solidFill>
                <a:effectLst>
                  <a:outerShdw blurRad="63500" dir="3600000" algn="tl" rotWithShape="0">
                    <a:srgbClr val="000000">
                      <a:alpha val="70000"/>
                    </a:srgbClr>
                  </a:outerShdw>
                </a:effectLst>
              </a:rPr>
              <a:t>(kondisi tidak normal )</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4822" name="TextBox 7"/>
          <p:cNvSpPr txBox="1">
            <a:spLocks noChangeArrowheads="1"/>
          </p:cNvSpPr>
          <p:nvPr/>
        </p:nvSpPr>
        <p:spPr bwMode="auto">
          <a:xfrm>
            <a:off x="5024439" y="4714877"/>
            <a:ext cx="4881562" cy="1323975"/>
          </a:xfrm>
          <a:prstGeom prst="rect">
            <a:avLst/>
          </a:prstGeom>
          <a:noFill/>
          <a:ln w="9525">
            <a:noFill/>
            <a:miter lim="800000"/>
            <a:headEnd/>
            <a:tailEnd/>
          </a:ln>
        </p:spPr>
        <p:txBody>
          <a:bodyPr>
            <a:spAutoFit/>
          </a:bodyPr>
          <a:lstStyle/>
          <a:p>
            <a:pPr eaLnBrk="1" hangingPunct="1"/>
            <a:r>
              <a:rPr lang="en-US" sz="1600"/>
              <a:t>Kondisi perubahan infrastruktur, sehingga air hujan tidak dapat terserap oleh tanah dan tidak ada pohon yang dapat menyimpan air. Hal ini dapat menyebabkan krisis air dan banjir</a:t>
            </a:r>
            <a:endParaRPr lang="id-ID" sz="1600"/>
          </a:p>
        </p:txBody>
      </p:sp>
      <p:pic>
        <p:nvPicPr>
          <p:cNvPr id="34823" name="Picture 9"/>
          <p:cNvPicPr>
            <a:picLocks noChangeAspect="1" noChangeArrowheads="1"/>
          </p:cNvPicPr>
          <p:nvPr/>
        </p:nvPicPr>
        <p:blipFill>
          <a:blip r:embed="rId3" cstate="print"/>
          <a:srcRect/>
          <a:stretch>
            <a:fillRect/>
          </a:stretch>
        </p:blipFill>
        <p:spPr bwMode="auto">
          <a:xfrm>
            <a:off x="5005388" y="1179513"/>
            <a:ext cx="4808538" cy="3321050"/>
          </a:xfrm>
          <a:prstGeom prst="rect">
            <a:avLst/>
          </a:prstGeom>
          <a:noFill/>
          <a:ln w="9525">
            <a:solidFill>
              <a:schemeClr val="tx1"/>
            </a:solidFill>
            <a:miter lim="800000"/>
            <a:headEnd/>
            <a:tailEnd/>
          </a:ln>
        </p:spPr>
      </p:pic>
      <p:cxnSp>
        <p:nvCxnSpPr>
          <p:cNvPr id="11" name="Straight Connector 10"/>
          <p:cNvCxnSpPr/>
          <p:nvPr/>
        </p:nvCxnSpPr>
        <p:spPr>
          <a:xfrm rot="16200000" flipH="1">
            <a:off x="4310064" y="5357813"/>
            <a:ext cx="1285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825" name="TextBox 7"/>
          <p:cNvSpPr txBox="1">
            <a:spLocks noChangeArrowheads="1"/>
          </p:cNvSpPr>
          <p:nvPr/>
        </p:nvSpPr>
        <p:spPr bwMode="auto">
          <a:xfrm>
            <a:off x="200025" y="4714875"/>
            <a:ext cx="4681538" cy="831850"/>
          </a:xfrm>
          <a:prstGeom prst="rect">
            <a:avLst/>
          </a:prstGeom>
          <a:noFill/>
          <a:ln w="9525">
            <a:noFill/>
            <a:miter lim="800000"/>
            <a:headEnd/>
            <a:tailEnd/>
          </a:ln>
        </p:spPr>
        <p:txBody>
          <a:bodyPr>
            <a:spAutoFit/>
          </a:bodyPr>
          <a:lstStyle/>
          <a:p>
            <a:pPr eaLnBrk="1" hangingPunct="1"/>
            <a:r>
              <a:rPr lang="en-US" sz="1600" dirty="0" err="1"/>
              <a:t>Kondisi</a:t>
            </a:r>
            <a:r>
              <a:rPr lang="en-US" sz="1600" dirty="0"/>
              <a:t> </a:t>
            </a:r>
            <a:r>
              <a:rPr lang="en-US" sz="1600" dirty="0" err="1"/>
              <a:t>alam</a:t>
            </a:r>
            <a:r>
              <a:rPr lang="en-US" sz="1600" dirty="0"/>
              <a:t> yang </a:t>
            </a:r>
            <a:r>
              <a:rPr lang="en-US" sz="1600" dirty="0" err="1"/>
              <a:t>tidak</a:t>
            </a:r>
            <a:r>
              <a:rPr lang="en-US" sz="1600" dirty="0"/>
              <a:t> </a:t>
            </a:r>
            <a:r>
              <a:rPr lang="en-US" sz="1600" dirty="0" err="1"/>
              <a:t>terjadi</a:t>
            </a:r>
            <a:r>
              <a:rPr lang="en-US" sz="1600" dirty="0"/>
              <a:t> </a:t>
            </a:r>
            <a:r>
              <a:rPr lang="en-US" sz="1600" dirty="0" err="1"/>
              <a:t>gangguan</a:t>
            </a:r>
            <a:r>
              <a:rPr lang="en-US" sz="1600" dirty="0"/>
              <a:t>, </a:t>
            </a:r>
            <a:r>
              <a:rPr lang="en-US" sz="1600" dirty="0" err="1"/>
              <a:t>siklus</a:t>
            </a:r>
            <a:r>
              <a:rPr lang="en-US" sz="1600" dirty="0"/>
              <a:t> </a:t>
            </a:r>
            <a:r>
              <a:rPr lang="en-US" sz="1600" dirty="0" err="1"/>
              <a:t>berjalan</a:t>
            </a:r>
            <a:r>
              <a:rPr lang="en-US" sz="1600" dirty="0"/>
              <a:t> normal. Air dap</a:t>
            </a:r>
            <a:r>
              <a:rPr lang="id-ID" sz="1600" dirty="0"/>
              <a:t>a</a:t>
            </a:r>
            <a:r>
              <a:rPr lang="en-US" sz="1600" dirty="0"/>
              <a:t>t </a:t>
            </a:r>
            <a:r>
              <a:rPr lang="en-US" sz="1600" dirty="0" err="1"/>
              <a:t>tersimpan</a:t>
            </a:r>
            <a:r>
              <a:rPr lang="en-US" sz="1600" dirty="0"/>
              <a:t> </a:t>
            </a:r>
            <a:r>
              <a:rPr lang="en-US" sz="1600" dirty="0" err="1"/>
              <a:t>dalam</a:t>
            </a:r>
            <a:r>
              <a:rPr lang="en-US" sz="1600" dirty="0"/>
              <a:t> </a:t>
            </a:r>
            <a:r>
              <a:rPr lang="en-US" sz="1600" dirty="0" err="1"/>
              <a:t>tanah</a:t>
            </a:r>
            <a:r>
              <a:rPr lang="en-US" sz="1600" dirty="0"/>
              <a:t>.</a:t>
            </a:r>
            <a:endParaRPr lang="id-ID" sz="1600" dirty="0"/>
          </a:p>
        </p:txBody>
      </p:sp>
      <p:sp>
        <p:nvSpPr>
          <p:cNvPr id="12" name="Rectangle 11"/>
          <p:cNvSpPr/>
          <p:nvPr/>
        </p:nvSpPr>
        <p:spPr>
          <a:xfrm>
            <a:off x="1568624" y="4077072"/>
            <a:ext cx="1224136" cy="180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Aliran air tanah</a:t>
            </a:r>
          </a:p>
        </p:txBody>
      </p:sp>
      <p:sp>
        <p:nvSpPr>
          <p:cNvPr id="13" name="Rectangle 12"/>
          <p:cNvSpPr/>
          <p:nvPr/>
        </p:nvSpPr>
        <p:spPr>
          <a:xfrm>
            <a:off x="1496617" y="2816932"/>
            <a:ext cx="1296144" cy="180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Evaporasi dari danau</a:t>
            </a:r>
          </a:p>
        </p:txBody>
      </p:sp>
      <p:sp>
        <p:nvSpPr>
          <p:cNvPr id="3" name="Rectangle 2"/>
          <p:cNvSpPr/>
          <p:nvPr/>
        </p:nvSpPr>
        <p:spPr>
          <a:xfrm>
            <a:off x="3440833" y="2276872"/>
            <a:ext cx="39604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3008784" y="2240868"/>
            <a:ext cx="1224136" cy="18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Evaporasi</a:t>
            </a:r>
          </a:p>
        </p:txBody>
      </p:sp>
      <p:sp>
        <p:nvSpPr>
          <p:cNvPr id="4" name="Rectangle 3"/>
          <p:cNvSpPr/>
          <p:nvPr/>
        </p:nvSpPr>
        <p:spPr>
          <a:xfrm>
            <a:off x="2792760" y="2420888"/>
            <a:ext cx="648072"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p:cNvSpPr/>
          <p:nvPr/>
        </p:nvSpPr>
        <p:spPr>
          <a:xfrm>
            <a:off x="2396716" y="2383898"/>
            <a:ext cx="1224136" cy="18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Environmental</a:t>
            </a:r>
          </a:p>
        </p:txBody>
      </p:sp>
      <p:sp>
        <p:nvSpPr>
          <p:cNvPr id="7" name="Rectangle 6"/>
          <p:cNvSpPr/>
          <p:nvPr/>
        </p:nvSpPr>
        <p:spPr>
          <a:xfrm>
            <a:off x="4077570" y="2708920"/>
            <a:ext cx="432049" cy="19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Rectangle 17"/>
          <p:cNvSpPr/>
          <p:nvPr/>
        </p:nvSpPr>
        <p:spPr>
          <a:xfrm>
            <a:off x="3800872" y="2639148"/>
            <a:ext cx="1224136" cy="18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Infiltrasi</a:t>
            </a:r>
          </a:p>
        </p:txBody>
      </p:sp>
      <p:sp>
        <p:nvSpPr>
          <p:cNvPr id="8" name="Rectangle 7"/>
          <p:cNvSpPr/>
          <p:nvPr/>
        </p:nvSpPr>
        <p:spPr>
          <a:xfrm>
            <a:off x="4412940" y="2996952"/>
            <a:ext cx="39604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a:off x="3944888" y="2960948"/>
            <a:ext cx="1224136" cy="18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Perkolasi</a:t>
            </a:r>
          </a:p>
        </p:txBody>
      </p:sp>
      <p:sp>
        <p:nvSpPr>
          <p:cNvPr id="9" name="Rectangle 8"/>
          <p:cNvSpPr/>
          <p:nvPr/>
        </p:nvSpPr>
        <p:spPr>
          <a:xfrm>
            <a:off x="4293596" y="2383898"/>
            <a:ext cx="583205" cy="145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a:off x="3953272" y="2204864"/>
            <a:ext cx="1224136" cy="18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Limpasan Permukaan</a:t>
            </a:r>
          </a:p>
        </p:txBody>
      </p:sp>
      <p:sp>
        <p:nvSpPr>
          <p:cNvPr id="10" name="Rectangle 9"/>
          <p:cNvSpPr/>
          <p:nvPr/>
        </p:nvSpPr>
        <p:spPr>
          <a:xfrm>
            <a:off x="200026" y="3501008"/>
            <a:ext cx="792535"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1"/>
          <p:cNvSpPr/>
          <p:nvPr/>
        </p:nvSpPr>
        <p:spPr>
          <a:xfrm>
            <a:off x="-15551" y="3537012"/>
            <a:ext cx="1296591" cy="18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Evaporasi  dari laut</a:t>
            </a:r>
          </a:p>
        </p:txBody>
      </p:sp>
      <p:sp>
        <p:nvSpPr>
          <p:cNvPr id="16" name="Rectangle 15"/>
          <p:cNvSpPr/>
          <p:nvPr/>
        </p:nvSpPr>
        <p:spPr>
          <a:xfrm>
            <a:off x="6753200" y="3068960"/>
            <a:ext cx="50405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a:off x="6465168" y="3032956"/>
            <a:ext cx="1224136" cy="18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Evaporasi</a:t>
            </a:r>
          </a:p>
        </p:txBody>
      </p:sp>
      <p:sp>
        <p:nvSpPr>
          <p:cNvPr id="17" name="Rectangle 16"/>
          <p:cNvSpPr/>
          <p:nvPr/>
        </p:nvSpPr>
        <p:spPr>
          <a:xfrm>
            <a:off x="7977336" y="2492898"/>
            <a:ext cx="648072" cy="31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p:cNvSpPr/>
          <p:nvPr/>
        </p:nvSpPr>
        <p:spPr>
          <a:xfrm>
            <a:off x="7689304" y="2357264"/>
            <a:ext cx="1224136" cy="18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Air Limpasan Tidak Meresap</a:t>
            </a:r>
          </a:p>
        </p:txBody>
      </p:sp>
      <p:sp>
        <p:nvSpPr>
          <p:cNvPr id="19" name="Rectangle 18"/>
          <p:cNvSpPr/>
          <p:nvPr/>
        </p:nvSpPr>
        <p:spPr>
          <a:xfrm>
            <a:off x="8625408" y="3104964"/>
            <a:ext cx="64807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Rectangle 28"/>
          <p:cNvSpPr/>
          <p:nvPr/>
        </p:nvSpPr>
        <p:spPr>
          <a:xfrm>
            <a:off x="8409384" y="3140968"/>
            <a:ext cx="1224136" cy="18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Beton/Semen</a:t>
            </a:r>
          </a:p>
        </p:txBody>
      </p:sp>
      <p:sp>
        <p:nvSpPr>
          <p:cNvPr id="22" name="Rectangle 21"/>
          <p:cNvSpPr/>
          <p:nvPr/>
        </p:nvSpPr>
        <p:spPr>
          <a:xfrm>
            <a:off x="7462372" y="3565773"/>
            <a:ext cx="836154"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a:off x="7185249" y="3717032"/>
            <a:ext cx="315975" cy="19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Rectangle 31"/>
          <p:cNvSpPr/>
          <p:nvPr/>
        </p:nvSpPr>
        <p:spPr>
          <a:xfrm>
            <a:off x="7329265" y="3555014"/>
            <a:ext cx="1667092" cy="162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tx1"/>
                </a:solidFill>
              </a:rPr>
              <a:t>Kenaikan air </a:t>
            </a:r>
          </a:p>
          <a:p>
            <a:pPr algn="ctr"/>
            <a:r>
              <a:rPr lang="id-ID" sz="1000" b="1" dirty="0">
                <a:solidFill>
                  <a:schemeClr val="tx1"/>
                </a:solidFill>
              </a:rPr>
              <a:t>dapat menyebabkan banjir</a:t>
            </a:r>
          </a:p>
        </p:txBody>
      </p:sp>
      <p:sp>
        <p:nvSpPr>
          <p:cNvPr id="25" name="Footer Placeholder 24"/>
          <p:cNvSpPr>
            <a:spLocks noGrp="1"/>
          </p:cNvSpPr>
          <p:nvPr>
            <p:ph type="ftr" sz="quarter" idx="11"/>
          </p:nvPr>
        </p:nvSpPr>
        <p:spPr/>
        <p:txBody>
          <a:bodyPr/>
          <a:lstStyle/>
          <a:p>
            <a:pPr>
              <a:defRPr/>
            </a:pPr>
            <a:r>
              <a:rPr lang="en-US"/>
              <a:t>Identifikasi Aspek dampak 2/Rev 0 © Copyright, Sentral Sistem, April 2019</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Identifikasi Aspek dampak 2/Rev 0 © Copyright, Sentral Sistem, April 2019</a:t>
            </a:r>
            <a:endParaRPr lang="en-US" dirty="0"/>
          </a:p>
        </p:txBody>
      </p:sp>
      <p:pic>
        <p:nvPicPr>
          <p:cNvPr id="106498" name="Picture 2" descr="https://agungkyosuke.files.wordpress.com/2012/03/sampah-di-ciliwu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4376"/>
            <a:ext cx="514482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6500" name="Picture 4" descr="http://cdn-2.tstatic.net/pontianak/foto/bank/images/sampah-serd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14"/>
            <a:ext cx="5144829" cy="3376262"/>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http://blh.sukamarakab.go.id/resource/doc/info/image/773626062013-072423194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4828" y="3384376"/>
            <a:ext cx="4761171" cy="3442720"/>
          </a:xfrm>
          <a:prstGeom prst="rect">
            <a:avLst/>
          </a:prstGeom>
          <a:noFill/>
          <a:extLst>
            <a:ext uri="{909E8E84-426E-40DD-AFC4-6F175D3DCCD1}">
              <a14:hiddenFill xmlns:a14="http://schemas.microsoft.com/office/drawing/2010/main">
                <a:solidFill>
                  <a:srgbClr val="FFFFFF"/>
                </a:solidFill>
              </a14:hiddenFill>
            </a:ext>
          </a:extLst>
        </p:spPr>
      </p:pic>
      <p:pic>
        <p:nvPicPr>
          <p:cNvPr id="106506" name="Picture 10" descr="http://mediacenter.batamkota.go.id/wp-content/uploads/2014/11/PIK11.2.002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712" y="-88564"/>
            <a:ext cx="4755288" cy="34701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632" y="2708920"/>
            <a:ext cx="9206366" cy="923330"/>
          </a:xfrm>
          <a:prstGeom prst="rect">
            <a:avLst/>
          </a:prstGeom>
          <a:noFill/>
        </p:spPr>
        <p:txBody>
          <a:bodyPr wrap="none" lIns="91440" tIns="45720" rIns="91440" bIns="45720">
            <a:spAutoFit/>
          </a:bodyPr>
          <a:lstStyle/>
          <a:p>
            <a:pPr algn="ctr"/>
            <a:r>
              <a:rPr lang="id-ID"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Permasalahan Sampah</a:t>
            </a:r>
            <a:endPar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extLst>
      <p:ext uri="{BB962C8B-B14F-4D97-AF65-F5344CB8AC3E}">
        <p14:creationId xmlns:p14="http://schemas.microsoft.com/office/powerpoint/2010/main" val="2050319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4"/>
          <p:cNvSpPr>
            <a:spLocks noChangeArrowheads="1"/>
          </p:cNvSpPr>
          <p:nvPr/>
        </p:nvSpPr>
        <p:spPr bwMode="auto">
          <a:xfrm>
            <a:off x="5457627" y="1557339"/>
            <a:ext cx="2175274" cy="616195"/>
          </a:xfrm>
          <a:prstGeom prst="rect">
            <a:avLst/>
          </a:prstGeom>
          <a:noFill/>
          <a:ln w="9525">
            <a:noFill/>
            <a:miter lim="800000"/>
            <a:headEnd/>
            <a:tailEnd/>
          </a:ln>
        </p:spPr>
        <p:txBody>
          <a:bodyPr wrap="none" lIns="92075" tIns="46038" rIns="92075" bIns="46038">
            <a:spAutoFit/>
          </a:bodyPr>
          <a:lstStyle/>
          <a:p>
            <a:pPr algn="ctr" eaLnBrk="1" hangingPunct="1"/>
            <a:r>
              <a:rPr lang="en-US">
                <a:latin typeface="Times New Roman" pitchFamily="18" charset="0"/>
              </a:rPr>
              <a:t>Penerima/perantara</a:t>
            </a:r>
          </a:p>
          <a:p>
            <a:pPr algn="ctr" eaLnBrk="1" hangingPunct="1"/>
            <a:endParaRPr lang="en-US" sz="1400">
              <a:solidFill>
                <a:srgbClr val="00B050"/>
              </a:solidFill>
              <a:latin typeface="Times New Roman" pitchFamily="18" charset="0"/>
            </a:endParaRPr>
          </a:p>
        </p:txBody>
      </p:sp>
      <p:sp>
        <p:nvSpPr>
          <p:cNvPr id="1031" name="Rectangle 5"/>
          <p:cNvSpPr>
            <a:spLocks noChangeArrowheads="1"/>
          </p:cNvSpPr>
          <p:nvPr/>
        </p:nvSpPr>
        <p:spPr bwMode="auto">
          <a:xfrm>
            <a:off x="5168702" y="5157789"/>
            <a:ext cx="2175274" cy="616195"/>
          </a:xfrm>
          <a:prstGeom prst="rect">
            <a:avLst/>
          </a:prstGeom>
          <a:noFill/>
          <a:ln w="9525">
            <a:noFill/>
            <a:miter lim="800000"/>
            <a:headEnd/>
            <a:tailEnd/>
          </a:ln>
        </p:spPr>
        <p:txBody>
          <a:bodyPr wrap="none" lIns="92075" tIns="46038" rIns="92075" bIns="46038">
            <a:spAutoFit/>
          </a:bodyPr>
          <a:lstStyle/>
          <a:p>
            <a:pPr algn="ctr" eaLnBrk="1" hangingPunct="1"/>
            <a:r>
              <a:rPr lang="en-US">
                <a:latin typeface="Times New Roman" pitchFamily="18" charset="0"/>
              </a:rPr>
              <a:t>Penerima/perantara</a:t>
            </a:r>
          </a:p>
          <a:p>
            <a:pPr algn="ctr" eaLnBrk="1" hangingPunct="1"/>
            <a:endParaRPr lang="en-US" sz="1400">
              <a:solidFill>
                <a:srgbClr val="00B050"/>
              </a:solidFill>
              <a:latin typeface="Times New Roman" pitchFamily="18" charset="0"/>
            </a:endParaRPr>
          </a:p>
        </p:txBody>
      </p:sp>
      <p:sp>
        <p:nvSpPr>
          <p:cNvPr id="1032" name="Rectangle 6"/>
          <p:cNvSpPr>
            <a:spLocks noChangeArrowheads="1"/>
          </p:cNvSpPr>
          <p:nvPr/>
        </p:nvSpPr>
        <p:spPr bwMode="auto">
          <a:xfrm>
            <a:off x="2166939" y="5211763"/>
            <a:ext cx="1856277" cy="400752"/>
          </a:xfrm>
          <a:prstGeom prst="rect">
            <a:avLst/>
          </a:prstGeom>
          <a:noFill/>
          <a:ln w="9525">
            <a:noFill/>
            <a:miter lim="800000"/>
            <a:headEnd/>
            <a:tailEnd/>
          </a:ln>
        </p:spPr>
        <p:txBody>
          <a:bodyPr wrap="none" lIns="92075" tIns="46038" rIns="92075" bIns="46038">
            <a:spAutoFit/>
          </a:bodyPr>
          <a:lstStyle/>
          <a:p>
            <a:pPr eaLnBrk="1" hangingPunct="1"/>
            <a:r>
              <a:rPr lang="en-US">
                <a:latin typeface="Times New Roman" pitchFamily="18" charset="0"/>
              </a:rPr>
              <a:t>Dispersi akuatik</a:t>
            </a:r>
          </a:p>
        </p:txBody>
      </p:sp>
      <p:sp>
        <p:nvSpPr>
          <p:cNvPr id="1033" name="Rectangle 7"/>
          <p:cNvSpPr>
            <a:spLocks noChangeArrowheads="1"/>
          </p:cNvSpPr>
          <p:nvPr/>
        </p:nvSpPr>
        <p:spPr bwMode="auto">
          <a:xfrm>
            <a:off x="2881314" y="2100263"/>
            <a:ext cx="2124075" cy="400050"/>
          </a:xfrm>
          <a:prstGeom prst="rect">
            <a:avLst/>
          </a:prstGeom>
          <a:noFill/>
          <a:ln w="9525">
            <a:noFill/>
            <a:miter lim="800000"/>
            <a:headEnd/>
            <a:tailEnd/>
          </a:ln>
        </p:spPr>
        <p:txBody>
          <a:bodyPr lIns="92075" tIns="46038" rIns="92075" bIns="46038">
            <a:spAutoFit/>
          </a:bodyPr>
          <a:lstStyle/>
          <a:p>
            <a:pPr eaLnBrk="1" hangingPunct="1"/>
            <a:r>
              <a:rPr lang="en-US">
                <a:latin typeface="Times New Roman" pitchFamily="18" charset="0"/>
              </a:rPr>
              <a:t>Dispersi udara</a:t>
            </a:r>
          </a:p>
        </p:txBody>
      </p:sp>
      <p:sp>
        <p:nvSpPr>
          <p:cNvPr id="1034" name="Rectangle 8"/>
          <p:cNvSpPr>
            <a:spLocks noChangeArrowheads="1"/>
          </p:cNvSpPr>
          <p:nvPr/>
        </p:nvSpPr>
        <p:spPr bwMode="auto">
          <a:xfrm>
            <a:off x="8048626" y="4365626"/>
            <a:ext cx="1152560" cy="616195"/>
          </a:xfrm>
          <a:prstGeom prst="rect">
            <a:avLst/>
          </a:prstGeom>
          <a:noFill/>
          <a:ln w="9525">
            <a:noFill/>
            <a:miter lim="800000"/>
            <a:headEnd/>
            <a:tailEnd/>
          </a:ln>
        </p:spPr>
        <p:txBody>
          <a:bodyPr wrap="none" lIns="92075" tIns="46038" rIns="92075" bIns="46038">
            <a:spAutoFit/>
          </a:bodyPr>
          <a:lstStyle/>
          <a:p>
            <a:pPr eaLnBrk="1" hangingPunct="1"/>
            <a:r>
              <a:rPr lang="en-US">
                <a:latin typeface="Times New Roman" pitchFamily="18" charset="0"/>
              </a:rPr>
              <a:t>Penerima</a:t>
            </a:r>
          </a:p>
          <a:p>
            <a:pPr eaLnBrk="1" hangingPunct="1"/>
            <a:endParaRPr lang="en-US" sz="1400">
              <a:solidFill>
                <a:srgbClr val="00B050"/>
              </a:solidFill>
              <a:latin typeface="Times New Roman" pitchFamily="18" charset="0"/>
            </a:endParaRPr>
          </a:p>
        </p:txBody>
      </p:sp>
      <p:sp>
        <p:nvSpPr>
          <p:cNvPr id="1035" name="Rectangle 9"/>
          <p:cNvSpPr>
            <a:spLocks noChangeArrowheads="1"/>
          </p:cNvSpPr>
          <p:nvPr/>
        </p:nvSpPr>
        <p:spPr bwMode="auto">
          <a:xfrm>
            <a:off x="746125" y="3611563"/>
            <a:ext cx="1123706" cy="400752"/>
          </a:xfrm>
          <a:prstGeom prst="rect">
            <a:avLst/>
          </a:prstGeom>
          <a:noFill/>
          <a:ln w="9525">
            <a:noFill/>
            <a:miter lim="800000"/>
            <a:headEnd/>
            <a:tailEnd/>
          </a:ln>
        </p:spPr>
        <p:txBody>
          <a:bodyPr wrap="none" lIns="92075" tIns="46038" rIns="92075" bIns="46038">
            <a:spAutoFit/>
          </a:bodyPr>
          <a:lstStyle/>
          <a:p>
            <a:pPr eaLnBrk="1" hangingPunct="1"/>
            <a:r>
              <a:rPr lang="en-US">
                <a:latin typeface="Times New Roman" pitchFamily="18" charset="0"/>
              </a:rPr>
              <a:t>Aktivitas</a:t>
            </a:r>
          </a:p>
        </p:txBody>
      </p:sp>
      <p:graphicFrame>
        <p:nvGraphicFramePr>
          <p:cNvPr id="1026" name="Object 2"/>
          <p:cNvGraphicFramePr>
            <a:graphicFrameLocks/>
          </p:cNvGraphicFramePr>
          <p:nvPr/>
        </p:nvGraphicFramePr>
        <p:xfrm>
          <a:off x="5024439" y="4357690"/>
          <a:ext cx="1673225" cy="795337"/>
        </p:xfrm>
        <a:graphic>
          <a:graphicData uri="http://schemas.openxmlformats.org/presentationml/2006/ole">
            <mc:AlternateContent xmlns:mc="http://schemas.openxmlformats.org/markup-compatibility/2006">
              <mc:Choice xmlns:v="urn:schemas-microsoft-com:vml" Requires="v">
                <p:oleObj name="Clip" r:id="rId3" imgW="1304925" imgH="533400" progId="">
                  <p:embed/>
                </p:oleObj>
              </mc:Choice>
              <mc:Fallback>
                <p:oleObj name="Clip" r:id="rId3" imgW="1304925" imgH="533400" progId="">
                  <p:embed/>
                  <p:pic>
                    <p:nvPicPr>
                      <p:cNvPr id="0" name="Picture 7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9" y="4357690"/>
                        <a:ext cx="1673225"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4"/>
          <p:cNvGraphicFramePr>
            <a:graphicFrameLocks/>
          </p:cNvGraphicFramePr>
          <p:nvPr/>
        </p:nvGraphicFramePr>
        <p:xfrm>
          <a:off x="5953124" y="1928813"/>
          <a:ext cx="1657351" cy="1181100"/>
        </p:xfrm>
        <a:graphic>
          <a:graphicData uri="http://schemas.openxmlformats.org/presentationml/2006/ole">
            <mc:AlternateContent xmlns:mc="http://schemas.openxmlformats.org/markup-compatibility/2006">
              <mc:Choice xmlns:v="urn:schemas-microsoft-com:vml" Requires="v">
                <p:oleObj name="Clip" r:id="rId5" imgW="1298575" imgH="719138" progId="">
                  <p:embed/>
                </p:oleObj>
              </mc:Choice>
              <mc:Fallback>
                <p:oleObj name="Clip" r:id="rId5" imgW="1298575" imgH="719138" progId="">
                  <p:embed/>
                  <p:pic>
                    <p:nvPicPr>
                      <p:cNvPr id="0" name="Picture 7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3124" y="1928813"/>
                        <a:ext cx="1657351"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5"/>
          <p:cNvGraphicFramePr>
            <a:graphicFrameLocks/>
          </p:cNvGraphicFramePr>
          <p:nvPr/>
        </p:nvGraphicFramePr>
        <p:xfrm>
          <a:off x="685800" y="2667000"/>
          <a:ext cx="1524000" cy="990600"/>
        </p:xfrm>
        <a:graphic>
          <a:graphicData uri="http://schemas.openxmlformats.org/presentationml/2006/ole">
            <mc:AlternateContent xmlns:mc="http://schemas.openxmlformats.org/markup-compatibility/2006">
              <mc:Choice xmlns:v="urn:schemas-microsoft-com:vml" Requires="v">
                <p:oleObj name="Clip" r:id="rId7" imgW="1524000" imgH="990600" progId="">
                  <p:embed/>
                </p:oleObj>
              </mc:Choice>
              <mc:Fallback>
                <p:oleObj name="Clip" r:id="rId7" imgW="1524000" imgH="990600" progId="">
                  <p:embed/>
                  <p:pic>
                    <p:nvPicPr>
                      <p:cNvPr id="0" name="Picture 8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2667000"/>
                        <a:ext cx="1524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6" name="Line 14"/>
          <p:cNvSpPr>
            <a:spLocks noChangeShapeType="1"/>
          </p:cNvSpPr>
          <p:nvPr/>
        </p:nvSpPr>
        <p:spPr bwMode="auto">
          <a:xfrm flipV="1">
            <a:off x="2062164" y="2289175"/>
            <a:ext cx="679450" cy="374650"/>
          </a:xfrm>
          <a:prstGeom prst="line">
            <a:avLst/>
          </a:prstGeom>
          <a:noFill/>
          <a:ln w="50800">
            <a:solidFill>
              <a:schemeClr val="tx1"/>
            </a:solidFill>
            <a:round/>
            <a:headEnd type="none" w="sm" len="sm"/>
            <a:tailEnd type="stealth" w="med" len="lg"/>
          </a:ln>
        </p:spPr>
        <p:txBody>
          <a:bodyPr wrap="none" anchor="ctr"/>
          <a:lstStyle/>
          <a:p>
            <a:endParaRPr lang="en-US"/>
          </a:p>
        </p:txBody>
      </p:sp>
      <p:sp>
        <p:nvSpPr>
          <p:cNvPr id="1037" name="Line 15"/>
          <p:cNvSpPr>
            <a:spLocks noChangeShapeType="1"/>
          </p:cNvSpPr>
          <p:nvPr/>
        </p:nvSpPr>
        <p:spPr bwMode="auto">
          <a:xfrm>
            <a:off x="4595813" y="2139950"/>
            <a:ext cx="1136650" cy="298450"/>
          </a:xfrm>
          <a:prstGeom prst="line">
            <a:avLst/>
          </a:prstGeom>
          <a:noFill/>
          <a:ln w="50800">
            <a:solidFill>
              <a:schemeClr val="tx1"/>
            </a:solidFill>
            <a:round/>
            <a:headEnd type="none" w="sm" len="sm"/>
            <a:tailEnd type="stealth" w="med" len="lg"/>
          </a:ln>
        </p:spPr>
        <p:txBody>
          <a:bodyPr wrap="none" anchor="ctr"/>
          <a:lstStyle/>
          <a:p>
            <a:endParaRPr lang="en-US"/>
          </a:p>
        </p:txBody>
      </p:sp>
      <p:sp>
        <p:nvSpPr>
          <p:cNvPr id="1038" name="Line 16"/>
          <p:cNvSpPr>
            <a:spLocks noChangeShapeType="1"/>
          </p:cNvSpPr>
          <p:nvPr/>
        </p:nvSpPr>
        <p:spPr bwMode="auto">
          <a:xfrm>
            <a:off x="1912938" y="3892550"/>
            <a:ext cx="525462" cy="298450"/>
          </a:xfrm>
          <a:prstGeom prst="line">
            <a:avLst/>
          </a:prstGeom>
          <a:noFill/>
          <a:ln w="50800">
            <a:solidFill>
              <a:schemeClr val="tx1"/>
            </a:solidFill>
            <a:round/>
            <a:headEnd type="none" w="sm" len="sm"/>
            <a:tailEnd type="stealth" w="med" len="lg"/>
          </a:ln>
        </p:spPr>
        <p:txBody>
          <a:bodyPr wrap="none" anchor="ctr"/>
          <a:lstStyle/>
          <a:p>
            <a:endParaRPr lang="en-US"/>
          </a:p>
        </p:txBody>
      </p:sp>
      <p:sp>
        <p:nvSpPr>
          <p:cNvPr id="1039" name="Line 17"/>
          <p:cNvSpPr>
            <a:spLocks noChangeShapeType="1"/>
          </p:cNvSpPr>
          <p:nvPr/>
        </p:nvSpPr>
        <p:spPr bwMode="auto">
          <a:xfrm>
            <a:off x="4044950" y="4724400"/>
            <a:ext cx="908050" cy="0"/>
          </a:xfrm>
          <a:prstGeom prst="line">
            <a:avLst/>
          </a:prstGeom>
          <a:noFill/>
          <a:ln w="50800">
            <a:solidFill>
              <a:schemeClr val="tx1"/>
            </a:solidFill>
            <a:round/>
            <a:headEnd type="none" w="sm" len="sm"/>
            <a:tailEnd type="stealth" w="med" len="lg"/>
          </a:ln>
        </p:spPr>
        <p:txBody>
          <a:bodyPr wrap="none" anchor="ctr"/>
          <a:lstStyle/>
          <a:p>
            <a:endParaRPr lang="en-US"/>
          </a:p>
        </p:txBody>
      </p:sp>
      <p:sp>
        <p:nvSpPr>
          <p:cNvPr id="1040" name="Line 18"/>
          <p:cNvSpPr>
            <a:spLocks noChangeShapeType="1"/>
          </p:cNvSpPr>
          <p:nvPr/>
        </p:nvSpPr>
        <p:spPr bwMode="auto">
          <a:xfrm flipV="1">
            <a:off x="6710364" y="4498975"/>
            <a:ext cx="679450" cy="222250"/>
          </a:xfrm>
          <a:prstGeom prst="line">
            <a:avLst/>
          </a:prstGeom>
          <a:noFill/>
          <a:ln w="50800">
            <a:solidFill>
              <a:schemeClr val="tx1"/>
            </a:solidFill>
            <a:round/>
            <a:headEnd type="none" w="sm" len="sm"/>
            <a:tailEnd type="stealth" w="med" len="lg"/>
          </a:ln>
        </p:spPr>
        <p:txBody>
          <a:bodyPr wrap="none" anchor="ctr"/>
          <a:lstStyle/>
          <a:p>
            <a:endParaRPr lang="en-US"/>
          </a:p>
        </p:txBody>
      </p:sp>
      <p:sp>
        <p:nvSpPr>
          <p:cNvPr id="1041" name="Line 19"/>
          <p:cNvSpPr>
            <a:spLocks noChangeShapeType="1"/>
          </p:cNvSpPr>
          <p:nvPr/>
        </p:nvSpPr>
        <p:spPr bwMode="auto">
          <a:xfrm>
            <a:off x="6953250" y="2701925"/>
            <a:ext cx="527050" cy="298450"/>
          </a:xfrm>
          <a:prstGeom prst="line">
            <a:avLst/>
          </a:prstGeom>
          <a:noFill/>
          <a:ln w="50800">
            <a:solidFill>
              <a:schemeClr val="tx1"/>
            </a:solidFill>
            <a:round/>
            <a:headEnd type="none" w="sm" len="sm"/>
            <a:tailEnd type="stealth" w="med" len="lg"/>
          </a:ln>
        </p:spPr>
        <p:txBody>
          <a:bodyPr wrap="none" anchor="ctr"/>
          <a:lstStyle/>
          <a:p>
            <a:endParaRPr lang="en-US"/>
          </a:p>
        </p:txBody>
      </p:sp>
      <p:graphicFrame>
        <p:nvGraphicFramePr>
          <p:cNvPr id="1029" name="Object 6"/>
          <p:cNvGraphicFramePr>
            <a:graphicFrameLocks/>
          </p:cNvGraphicFramePr>
          <p:nvPr/>
        </p:nvGraphicFramePr>
        <p:xfrm>
          <a:off x="8013701" y="2819401"/>
          <a:ext cx="1030288" cy="1560513"/>
        </p:xfrm>
        <a:graphic>
          <a:graphicData uri="http://schemas.openxmlformats.org/presentationml/2006/ole">
            <mc:AlternateContent xmlns:mc="http://schemas.openxmlformats.org/markup-compatibility/2006">
              <mc:Choice xmlns:v="urn:schemas-microsoft-com:vml" Requires="v">
                <p:oleObj name="Clip" r:id="rId9" imgW="1030288" imgH="1560513" progId="">
                  <p:embed/>
                </p:oleObj>
              </mc:Choice>
              <mc:Fallback>
                <p:oleObj name="Clip" r:id="rId9" imgW="1030288" imgH="1560513" progId="">
                  <p:embed/>
                  <p:pic>
                    <p:nvPicPr>
                      <p:cNvPr id="0" name="Picture 8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3701" y="2819401"/>
                        <a:ext cx="1030288" cy="156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2" name="TextBox 19"/>
          <p:cNvSpPr txBox="1">
            <a:spLocks noChangeArrowheads="1"/>
          </p:cNvSpPr>
          <p:nvPr/>
        </p:nvSpPr>
        <p:spPr bwMode="auto">
          <a:xfrm>
            <a:off x="666750" y="2000252"/>
            <a:ext cx="1285876" cy="646113"/>
          </a:xfrm>
          <a:prstGeom prst="rect">
            <a:avLst/>
          </a:prstGeom>
          <a:noFill/>
          <a:ln w="9525">
            <a:noFill/>
            <a:miter lim="800000"/>
            <a:headEnd/>
            <a:tailEnd/>
          </a:ln>
        </p:spPr>
        <p:txBody>
          <a:bodyPr>
            <a:spAutoFit/>
          </a:bodyPr>
          <a:lstStyle/>
          <a:p>
            <a:pPr algn="ctr" eaLnBrk="1" hangingPunct="1"/>
            <a:r>
              <a:rPr lang="en-US" sz="1800"/>
              <a:t>Emisi Gas</a:t>
            </a:r>
          </a:p>
        </p:txBody>
      </p:sp>
      <p:sp>
        <p:nvSpPr>
          <p:cNvPr id="1043" name="TextBox 20"/>
          <p:cNvSpPr txBox="1">
            <a:spLocks noChangeArrowheads="1"/>
          </p:cNvSpPr>
          <p:nvPr/>
        </p:nvSpPr>
        <p:spPr bwMode="auto">
          <a:xfrm>
            <a:off x="666750" y="4000500"/>
            <a:ext cx="1214438" cy="954088"/>
          </a:xfrm>
          <a:prstGeom prst="rect">
            <a:avLst/>
          </a:prstGeom>
          <a:noFill/>
          <a:ln w="9525">
            <a:noFill/>
            <a:miter lim="800000"/>
            <a:headEnd/>
            <a:tailEnd/>
          </a:ln>
        </p:spPr>
        <p:txBody>
          <a:bodyPr>
            <a:spAutoFit/>
          </a:bodyPr>
          <a:lstStyle/>
          <a:p>
            <a:pPr algn="ctr" eaLnBrk="1" hangingPunct="1"/>
            <a:r>
              <a:rPr lang="en-US" sz="1400" b="1" i="1"/>
              <a:t>Buangan Limbah Cair Industri</a:t>
            </a:r>
          </a:p>
        </p:txBody>
      </p:sp>
      <p:sp>
        <p:nvSpPr>
          <p:cNvPr id="1044" name="Line 14"/>
          <p:cNvSpPr>
            <a:spLocks noChangeShapeType="1"/>
          </p:cNvSpPr>
          <p:nvPr/>
        </p:nvSpPr>
        <p:spPr bwMode="auto">
          <a:xfrm>
            <a:off x="2216151" y="3516315"/>
            <a:ext cx="5400675" cy="128587"/>
          </a:xfrm>
          <a:prstGeom prst="line">
            <a:avLst/>
          </a:prstGeom>
          <a:noFill/>
          <a:ln w="50800">
            <a:solidFill>
              <a:srgbClr val="FF0000"/>
            </a:solidFill>
            <a:round/>
            <a:headEnd type="none" w="sm" len="sm"/>
            <a:tailEnd type="stealth" w="med" len="lg"/>
          </a:ln>
        </p:spPr>
        <p:txBody>
          <a:bodyPr wrap="none" anchor="ctr"/>
          <a:lstStyle/>
          <a:p>
            <a:endParaRPr lang="en-US"/>
          </a:p>
        </p:txBody>
      </p:sp>
      <p:sp>
        <p:nvSpPr>
          <p:cNvPr id="1045" name="Rectangle 6"/>
          <p:cNvSpPr>
            <a:spLocks noChangeArrowheads="1"/>
          </p:cNvSpPr>
          <p:nvPr/>
        </p:nvSpPr>
        <p:spPr bwMode="auto">
          <a:xfrm>
            <a:off x="3873501" y="3141663"/>
            <a:ext cx="1197444" cy="400752"/>
          </a:xfrm>
          <a:prstGeom prst="rect">
            <a:avLst/>
          </a:prstGeom>
          <a:noFill/>
          <a:ln w="9525">
            <a:noFill/>
            <a:miter lim="800000"/>
            <a:headEnd/>
            <a:tailEnd/>
          </a:ln>
        </p:spPr>
        <p:txBody>
          <a:bodyPr wrap="none" lIns="92075" tIns="46038" rIns="92075" bIns="46038">
            <a:spAutoFit/>
          </a:bodyPr>
          <a:lstStyle/>
          <a:p>
            <a:pPr eaLnBrk="1" hangingPunct="1"/>
            <a:r>
              <a:rPr lang="en-US">
                <a:latin typeface="Times New Roman" pitchFamily="18" charset="0"/>
              </a:rPr>
              <a:t>Langsung</a:t>
            </a:r>
          </a:p>
        </p:txBody>
      </p:sp>
      <p:sp>
        <p:nvSpPr>
          <p:cNvPr id="24" name="Oval 23"/>
          <p:cNvSpPr/>
          <p:nvPr/>
        </p:nvSpPr>
        <p:spPr>
          <a:xfrm>
            <a:off x="200026" y="1268415"/>
            <a:ext cx="7632700" cy="5400675"/>
          </a:xfrm>
          <a:prstGeom prst="ellipse">
            <a:avLst/>
          </a:prstGeom>
          <a:noFill/>
          <a:ln w="50800" cmpd="dbl">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5" name="Oval 24"/>
          <p:cNvSpPr/>
          <p:nvPr/>
        </p:nvSpPr>
        <p:spPr>
          <a:xfrm>
            <a:off x="7400926" y="2349500"/>
            <a:ext cx="2289175" cy="3240088"/>
          </a:xfrm>
          <a:prstGeom prst="ellipse">
            <a:avLst/>
          </a:prstGeom>
          <a:noFill/>
          <a:ln w="50800" cmpd="dbl">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6" name="Rectangle 25"/>
          <p:cNvSpPr/>
          <p:nvPr/>
        </p:nvSpPr>
        <p:spPr>
          <a:xfrm>
            <a:off x="2809860" y="5929334"/>
            <a:ext cx="2914579" cy="461665"/>
          </a:xfrm>
          <a:prstGeom prst="rect">
            <a:avLst/>
          </a:prstGeom>
          <a:noFill/>
        </p:spPr>
        <p:txBody>
          <a:bodyPr wrap="none">
            <a:spAutoFit/>
          </a:bodyPr>
          <a:lstStyle/>
          <a:p>
            <a:pPr algn="ctr" eaLnBrk="1" hangingPunct="1">
              <a:defRPr/>
            </a:pP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Bio-</a:t>
            </a:r>
            <a:r>
              <a:rPr lang="en-US" sz="24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konsentrasi</a:t>
            </a:r>
            <a:endPar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 name="Rectangle 26"/>
          <p:cNvSpPr/>
          <p:nvPr/>
        </p:nvSpPr>
        <p:spPr>
          <a:xfrm>
            <a:off x="7246296" y="4941176"/>
            <a:ext cx="2659702" cy="461665"/>
          </a:xfrm>
          <a:prstGeom prst="rect">
            <a:avLst/>
          </a:prstGeom>
          <a:noFill/>
        </p:spPr>
        <p:txBody>
          <a:bodyPr wrap="none">
            <a:spAutoFit/>
          </a:bodyPr>
          <a:lstStyle/>
          <a:p>
            <a:pPr algn="ctr" eaLnBrk="1" hangingPunct="1">
              <a:defRPr/>
            </a:pP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Bio-</a:t>
            </a:r>
            <a:r>
              <a:rPr lang="en-US" sz="24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akumulasi</a:t>
            </a:r>
            <a:endPar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9" name="Rectangle 28"/>
          <p:cNvSpPr/>
          <p:nvPr/>
        </p:nvSpPr>
        <p:spPr bwMode="auto">
          <a:xfrm>
            <a:off x="0" y="0"/>
            <a:ext cx="9906000" cy="642938"/>
          </a:xfrm>
          <a:prstGeom prst="rect">
            <a:avLst/>
          </a:prstGeom>
          <a:solidFill>
            <a:schemeClr val="bg2">
              <a:lumMod val="25000"/>
            </a:schemeClr>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wrap="none"/>
          <a:lstStyle/>
          <a:p>
            <a:pPr algn="ctr" eaLnBrk="1" hangingPunct="1">
              <a:defRPr/>
            </a:pPr>
            <a:r>
              <a:rPr lang="en-US" sz="3600" b="1" dirty="0" err="1">
                <a:effectLst>
                  <a:outerShdw blurRad="38100" dist="38100" dir="2700000" algn="tl">
                    <a:srgbClr val="000000">
                      <a:alpha val="43137"/>
                    </a:srgbClr>
                  </a:outerShdw>
                </a:effectLst>
                <a:latin typeface="Calisto MT" pitchFamily="18" charset="0"/>
              </a:rPr>
              <a:t>Paparan</a:t>
            </a:r>
            <a:r>
              <a:rPr lang="en-US" sz="3600" b="1" dirty="0">
                <a:effectLst>
                  <a:outerShdw blurRad="38100" dist="38100" dir="2700000" algn="tl">
                    <a:srgbClr val="000000">
                      <a:alpha val="43137"/>
                    </a:srgbClr>
                  </a:outerShdw>
                </a:effectLst>
                <a:latin typeface="Calisto MT" pitchFamily="18" charset="0"/>
              </a:rPr>
              <a:t> </a:t>
            </a:r>
            <a:r>
              <a:rPr lang="en-US" sz="3600" b="1" dirty="0" err="1">
                <a:effectLst>
                  <a:outerShdw blurRad="38100" dist="38100" dir="2700000" algn="tl">
                    <a:srgbClr val="000000">
                      <a:alpha val="43137"/>
                    </a:srgbClr>
                  </a:outerShdw>
                </a:effectLst>
                <a:latin typeface="Calisto MT" pitchFamily="18" charset="0"/>
              </a:rPr>
              <a:t>Limbah</a:t>
            </a:r>
            <a:r>
              <a:rPr lang="en-US" sz="3600" b="1" dirty="0">
                <a:effectLst>
                  <a:outerShdw blurRad="38100" dist="38100" dir="2700000" algn="tl">
                    <a:srgbClr val="000000">
                      <a:alpha val="43137"/>
                    </a:srgbClr>
                  </a:outerShdw>
                </a:effectLst>
                <a:latin typeface="Calisto MT" pitchFamily="18" charset="0"/>
              </a:rPr>
              <a:t> </a:t>
            </a:r>
            <a:r>
              <a:rPr lang="en-US" sz="3600" b="1" dirty="0" err="1">
                <a:effectLst>
                  <a:outerShdw blurRad="38100" dist="38100" dir="2700000" algn="tl">
                    <a:srgbClr val="000000">
                      <a:alpha val="43137"/>
                    </a:srgbClr>
                  </a:outerShdw>
                </a:effectLst>
                <a:latin typeface="Calisto MT" pitchFamily="18" charset="0"/>
              </a:rPr>
              <a:t>Pada</a:t>
            </a:r>
            <a:r>
              <a:rPr lang="en-US" sz="3600" b="1" dirty="0">
                <a:effectLst>
                  <a:outerShdw blurRad="38100" dist="38100" dir="2700000" algn="tl">
                    <a:srgbClr val="000000">
                      <a:alpha val="43137"/>
                    </a:srgbClr>
                  </a:outerShdw>
                </a:effectLst>
                <a:latin typeface="Calisto MT" pitchFamily="18" charset="0"/>
              </a:rPr>
              <a:t> </a:t>
            </a:r>
            <a:r>
              <a:rPr lang="en-US" sz="3600" b="1" dirty="0" err="1">
                <a:effectLst>
                  <a:outerShdw blurRad="38100" dist="38100" dir="2700000" algn="tl">
                    <a:srgbClr val="000000">
                      <a:alpha val="43137"/>
                    </a:srgbClr>
                  </a:outerShdw>
                </a:effectLst>
                <a:latin typeface="Calisto MT" pitchFamily="18" charset="0"/>
              </a:rPr>
              <a:t>Manusia</a:t>
            </a:r>
            <a:endParaRPr lang="en-US" sz="3600" b="1" dirty="0">
              <a:solidFill>
                <a:schemeClr val="tx1"/>
              </a:solidFill>
              <a:effectLst>
                <a:outerShdw blurRad="38100" dist="38100" dir="2700000" algn="tl">
                  <a:srgbClr val="000000">
                    <a:alpha val="43137"/>
                  </a:srgbClr>
                </a:outerShdw>
              </a:effectLst>
            </a:endParaRPr>
          </a:p>
        </p:txBody>
      </p:sp>
      <p:sp>
        <p:nvSpPr>
          <p:cNvPr id="30" name="Cloud Callout 29"/>
          <p:cNvSpPr/>
          <p:nvPr/>
        </p:nvSpPr>
        <p:spPr bwMode="auto">
          <a:xfrm>
            <a:off x="2881314" y="1643065"/>
            <a:ext cx="1714500" cy="428625"/>
          </a:xfrm>
          <a:prstGeom prst="cloudCallout">
            <a:avLst>
              <a:gd name="adj1" fmla="val -12717"/>
              <a:gd name="adj2" fmla="val 13805"/>
            </a:avLst>
          </a:prstGeom>
          <a:solidFill>
            <a:schemeClr val="bg1">
              <a:lumMod val="90000"/>
            </a:schemeClr>
          </a:solidFill>
          <a:ln w="9525" cap="flat" cmpd="sng" algn="ctr">
            <a:solidFill>
              <a:schemeClr val="tx1"/>
            </a:solidFill>
            <a:prstDash val="solid"/>
            <a:miter lim="800000"/>
            <a:headEnd type="none" w="med" len="med"/>
            <a:tailEnd type="none" w="med" len="med"/>
          </a:ln>
          <a:effectLst/>
        </p:spPr>
        <p:txBody>
          <a:bodyPr wrap="none"/>
          <a:lstStyle/>
          <a:p>
            <a:pPr eaLnBrk="1" hangingPunct="1">
              <a:defRPr/>
            </a:pPr>
            <a:endParaRPr lang="en-US"/>
          </a:p>
        </p:txBody>
      </p:sp>
      <p:pic>
        <p:nvPicPr>
          <p:cNvPr id="1054" name="Picture 30" descr="http://us.123rf.com/400wm/400/400/ighost/ighost1106/ighost110600011/9679557-nuclear-waste-vector-illustration.jpg"/>
          <p:cNvPicPr>
            <a:picLocks noChangeAspect="1" noChangeArrowheads="1"/>
          </p:cNvPicPr>
          <p:nvPr/>
        </p:nvPicPr>
        <p:blipFill>
          <a:blip r:embed="rId11" cstate="print"/>
          <a:srcRect l="37288" t="56250" r="13559" b="6249"/>
          <a:stretch>
            <a:fillRect/>
          </a:stretch>
        </p:blipFill>
        <p:spPr bwMode="auto">
          <a:xfrm flipH="1">
            <a:off x="2309793" y="3938920"/>
            <a:ext cx="1714512" cy="1418906"/>
          </a:xfrm>
          <a:prstGeom prst="ellipse">
            <a:avLst/>
          </a:prstGeom>
          <a:ln>
            <a:noFill/>
          </a:ln>
          <a:effectLst>
            <a:softEdge rad="112500"/>
          </a:effectLst>
        </p:spPr>
      </p:pic>
      <p:sp>
        <p:nvSpPr>
          <p:cNvPr id="2" name="Footer Placeholder 1"/>
          <p:cNvSpPr>
            <a:spLocks noGrp="1"/>
          </p:cNvSpPr>
          <p:nvPr>
            <p:ph type="ftr" sz="quarter" idx="11"/>
          </p:nvPr>
        </p:nvSpPr>
        <p:spPr/>
        <p:txBody>
          <a:bodyPr/>
          <a:lstStyle/>
          <a:p>
            <a:pPr>
              <a:defRPr/>
            </a:pPr>
            <a:r>
              <a:rPr lang="id-ID"/>
              <a:t>Identifikasi Aspek dampak 2/Rev 0 © Copyright, Sentral Sistem, April 2019</a:t>
            </a:r>
            <a:endParaRPr lang="en-US" dirty="0"/>
          </a:p>
        </p:txBody>
      </p:sp>
    </p:spTree>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3.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4.xml><?xml version="1.0" encoding="utf-8"?>
<a:theme xmlns:a="http://schemas.openxmlformats.org/drawingml/2006/main" name="1_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5.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13666</TotalTime>
  <Words>5534</Words>
  <Application>Microsoft Office PowerPoint</Application>
  <PresentationFormat>A4 Paper (210x297 mm)</PresentationFormat>
  <Paragraphs>866</Paragraphs>
  <Slides>68</Slides>
  <Notes>21</Notes>
  <HiddenSlides>0</HiddenSlides>
  <MMClips>0</MMClips>
  <ScaleCrop>false</ScaleCrop>
  <HeadingPairs>
    <vt:vector size="8" baseType="variant">
      <vt:variant>
        <vt:lpstr>Fonts Used</vt:lpstr>
      </vt:variant>
      <vt:variant>
        <vt:i4>32</vt:i4>
      </vt:variant>
      <vt:variant>
        <vt:lpstr>Theme</vt:lpstr>
      </vt:variant>
      <vt:variant>
        <vt:i4>5</vt:i4>
      </vt:variant>
      <vt:variant>
        <vt:lpstr>Embedded OLE Servers</vt:lpstr>
      </vt:variant>
      <vt:variant>
        <vt:i4>2</vt:i4>
      </vt:variant>
      <vt:variant>
        <vt:lpstr>Slide Titles</vt:lpstr>
      </vt:variant>
      <vt:variant>
        <vt:i4>68</vt:i4>
      </vt:variant>
    </vt:vector>
  </HeadingPairs>
  <TitlesOfParts>
    <vt:vector size="107" baseType="lpstr">
      <vt:lpstr>Accidental Presidency</vt:lpstr>
      <vt:lpstr>Adobe Caslon Pro</vt:lpstr>
      <vt:lpstr>Arial</vt:lpstr>
      <vt:lpstr>Arial Black</vt:lpstr>
      <vt:lpstr>Arial Narrow</vt:lpstr>
      <vt:lpstr>Baskerville Old Face</vt:lpstr>
      <vt:lpstr>Berlin Sans FB Demi</vt:lpstr>
      <vt:lpstr>Bodoni MT</vt:lpstr>
      <vt:lpstr>Bodoni MT Black</vt:lpstr>
      <vt:lpstr>Bodoni MT Condensed</vt:lpstr>
      <vt:lpstr>Book Antiqua</vt:lpstr>
      <vt:lpstr>Britannic Bold</vt:lpstr>
      <vt:lpstr>Calibri</vt:lpstr>
      <vt:lpstr>Calisto MT</vt:lpstr>
      <vt:lpstr>Cooper Black</vt:lpstr>
      <vt:lpstr>Forte</vt:lpstr>
      <vt:lpstr>Franklin Gothic Book</vt:lpstr>
      <vt:lpstr>Franklin Gothic Medium</vt:lpstr>
      <vt:lpstr>Georgia</vt:lpstr>
      <vt:lpstr>Impact</vt:lpstr>
      <vt:lpstr>Monotype Corsiva</vt:lpstr>
      <vt:lpstr>Sitka Subheading</vt:lpstr>
      <vt:lpstr>Sylfaen</vt:lpstr>
      <vt:lpstr>Symbol</vt:lpstr>
      <vt:lpstr>Tahoma</vt:lpstr>
      <vt:lpstr>Tempus Sans ITC</vt:lpstr>
      <vt:lpstr>Times New Roman</vt:lpstr>
      <vt:lpstr>Trebuchet MS</vt:lpstr>
      <vt:lpstr>Verdana</vt:lpstr>
      <vt:lpstr>Wingdings</vt:lpstr>
      <vt:lpstr>Wingdings 2</vt:lpstr>
      <vt:lpstr>Wingdings 3</vt:lpstr>
      <vt:lpstr>Office Theme</vt:lpstr>
      <vt:lpstr>Angles</vt:lpstr>
      <vt:lpstr>Composite</vt:lpstr>
      <vt:lpstr>1_Angles</vt:lpstr>
      <vt:lpstr>Technic</vt:lpstr>
      <vt:lpstr>Clip</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Apa yang bisa kita lakukan?</vt:lpstr>
      <vt:lpstr>Sistem Manajemen Lingkungan</vt:lpstr>
      <vt:lpstr>PowerPoint Presentation</vt:lpstr>
      <vt:lpstr>PowerPoint Presentation</vt:lpstr>
      <vt:lpstr>Dasar penetapan aspek lingkungan</vt:lpstr>
      <vt:lpstr>PowerPoint Presentation</vt:lpstr>
      <vt:lpstr>PowerPoint Presentation</vt:lpstr>
      <vt:lpstr>PowerPoint Presentation</vt:lpstr>
      <vt:lpstr>PowerPoint Presentation</vt:lpstr>
      <vt:lpstr>PowerPoint Presentation</vt:lpstr>
      <vt:lpstr>   WORKSHOP  </vt:lpstr>
      <vt:lpstr>PowerPoint Presentation</vt:lpstr>
      <vt:lpstr>PowerPoint Presentation</vt:lpstr>
      <vt:lpstr>Diskusi   Sebutkan Unsafe action dan Unsafe condition yang dapat menimbulkan dampak terhadap lingkungan di perusahaan anda?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Contoh identifikasi aspek melalui MSDS </vt:lpstr>
      <vt:lpstr>PowerPoint Presentation</vt:lpstr>
      <vt:lpstr>PowerPoint Presentation</vt:lpstr>
      <vt:lpstr>PowerPoint Presentation</vt:lpstr>
      <vt:lpstr>PowerPoint Presentation</vt:lpstr>
      <vt:lpstr>PowerPoint Presentation</vt:lpstr>
      <vt:lpstr>Tahapan Identifikasi Aspek-Dampak</vt:lpstr>
      <vt:lpstr>PowerPoint Presentation</vt:lpstr>
      <vt:lpstr>PowerPoint Presentation</vt:lpstr>
      <vt:lpstr>PowerPoint Presentation</vt:lpstr>
      <vt:lpstr>Penilaian Tingkat Keparahan/Keseriusan Dampak Lingkungan</vt:lpstr>
      <vt:lpstr>PowerPoint Presentation</vt:lpstr>
      <vt:lpstr>Penilaian Frekuensi Kemungkinan Terjadinya  Aspek Lingkungan</vt:lpstr>
      <vt:lpstr>PowerPoint Presentation</vt:lpstr>
      <vt:lpstr>PowerPoint Presentation</vt:lpstr>
      <vt:lpstr>PowerPoint Presentation</vt:lpstr>
      <vt:lpstr>PowerPoint Presentation</vt:lpstr>
      <vt:lpstr>IDENTIFIKASI DAN PELAJARI PERATURAN PERUNDANG-UNDANGAN YANG TERKAIT</vt:lpstr>
      <vt:lpstr>PowerPoint Presentation</vt:lpstr>
      <vt:lpstr>PowerPoint Presentation</vt:lpstr>
      <vt:lpstr>PowerPoint Presentation</vt:lpstr>
      <vt:lpstr>PowerPoint Presentation</vt:lpstr>
      <vt:lpstr>PowerPoint Presentation</vt:lpstr>
      <vt:lpstr>Aplikasi Improvement  Program Manajemen Lingkungan </vt:lpstr>
      <vt:lpstr>PowerPoint Presentation</vt:lpstr>
      <vt:lpstr>Aplikasi Improvement  Program Manajemen Lingkungan </vt:lpstr>
      <vt:lpstr>PowerPoint Presentation</vt:lpstr>
      <vt:lpstr>PowerPoint Presentation</vt:lpstr>
    </vt:vector>
  </TitlesOfParts>
  <Company>Sentral Sistem Consulting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Identifikasi Aspek Lingkungan</dc:title>
  <dc:creator>Dewo P.Rahardjo</dc:creator>
  <cp:lastModifiedBy>Document_Control</cp:lastModifiedBy>
  <cp:revision>1085</cp:revision>
  <cp:lastPrinted>2000-09-05T18:44:51Z</cp:lastPrinted>
  <dcterms:created xsi:type="dcterms:W3CDTF">1998-04-16T10:50:11Z</dcterms:created>
  <dcterms:modified xsi:type="dcterms:W3CDTF">2021-04-30T08:06:09Z</dcterms:modified>
</cp:coreProperties>
</file>